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85" r:id="rId3"/>
    <p:sldId id="286" r:id="rId4"/>
    <p:sldId id="287" r:id="rId5"/>
    <p:sldId id="288" r:id="rId6"/>
    <p:sldId id="307" r:id="rId7"/>
    <p:sldId id="283" r:id="rId8"/>
    <p:sldId id="293" r:id="rId9"/>
    <p:sldId id="294" r:id="rId10"/>
    <p:sldId id="295" r:id="rId11"/>
    <p:sldId id="296" r:id="rId12"/>
    <p:sldId id="297" r:id="rId13"/>
    <p:sldId id="298" r:id="rId14"/>
    <p:sldId id="282" r:id="rId15"/>
    <p:sldId id="299" r:id="rId16"/>
    <p:sldId id="300" r:id="rId17"/>
    <p:sldId id="301" r:id="rId18"/>
    <p:sldId id="302" r:id="rId19"/>
    <p:sldId id="305" r:id="rId20"/>
    <p:sldId id="306" r:id="rId21"/>
    <p:sldId id="304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er, Ryan A" initials="ORA" lastIdx="1" clrIdx="0">
    <p:extLst>
      <p:ext uri="{19B8F6BF-5375-455C-9EA6-DF929625EA0E}">
        <p15:presenceInfo xmlns:p15="http://schemas.microsoft.com/office/powerpoint/2012/main" userId="S::ryan_oster@fws.gov::13380b19-8167-4c7c-b08a-c71c3c833782" providerId="AD"/>
      </p:ext>
    </p:extLst>
  </p:cmAuthor>
  <p:cmAuthor id="2" name="R5" initials="R5" lastIdx="9" clrIdx="1">
    <p:extLst>
      <p:ext uri="{19B8F6BF-5375-455C-9EA6-DF929625EA0E}">
        <p15:presenceInfo xmlns:p15="http://schemas.microsoft.com/office/powerpoint/2012/main" userId="R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2" autoAdjust="0"/>
    <p:restoredTop sz="94641" autoAdjust="0"/>
  </p:normalViewPr>
  <p:slideViewPr>
    <p:cSldViewPr snapToGrid="0">
      <p:cViewPr varScale="1">
        <p:scale>
          <a:sx n="96" d="100"/>
          <a:sy n="96" d="100"/>
        </p:scale>
        <p:origin x="102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9E30-EB0B-4BCE-AA54-762E306D05C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1B0E-B758-4062-9CD0-B28FC903A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1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AE04F-10FB-4DA3-81AC-1BE1932398A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C3B2E-A684-4FBF-A303-CB3DF44ECECE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C3EF-EC16-4CE3-83CF-41C24B75D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13667B-D525-46E3-BEB0-CF1818A42929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6D5562-1A94-4002-B026-DD0FFD396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217366-1479-48BE-94EA-8321E02318A5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18914A-9894-4716-B840-89C8FECB8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3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20EE40-C77F-4087-9219-3833EF9A00E6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57DF71-F782-4CA9-91F8-6461771FC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6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ctr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D83A3F-0FB1-47A1-AA89-2B885D59EE31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AF14B4-A80B-4A39-BB15-CCC45FDF7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8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905000"/>
            <a:ext cx="11176000" cy="2443746"/>
          </a:xfrm>
        </p:spPr>
        <p:txBody>
          <a:bodyPr/>
          <a:lstStyle>
            <a:lvl1pPr>
              <a:lnSpc>
                <a:spcPct val="90000"/>
              </a:lnSpc>
              <a:spcAft>
                <a:spcPts val="1200"/>
              </a:spcAft>
              <a:defRPr/>
            </a:lvl1pPr>
            <a:lvl2pPr>
              <a:lnSpc>
                <a:spcPct val="90000"/>
              </a:lnSpc>
              <a:spcAft>
                <a:spcPts val="1200"/>
              </a:spcAft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522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WSFR Training Branch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Leaders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6198-8D09-4D40-8BC8-F4341303D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1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WSFR Training Branch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Project Leaders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7E895-7CB1-4A03-BF42-67EF13C4A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6B1F3A-1FD7-41EC-B8C5-0011B0722EC4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C08B71-8F0A-45D8-9E67-1A0E5D3EC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FC08CE-7770-4646-A404-CC792C97E958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3519B8-BE40-4919-8D63-8842F6492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0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8BE7BD-7525-4B29-87E7-B8CB3FF67EEA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4B7BAA-0AF6-4DC4-BC9E-AE8A7C2B7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61D9AB-BE1F-4688-A63B-6C2126CCE996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DBFDE5-3CD3-4D31-83B0-8C7DC6981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7F04FA-A532-4FE3-9C6E-F016E163F549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C5A541-86D2-49C4-9F2F-221D57C12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225E83-0049-405B-900F-FC6772BE55C2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8AF4FE-3FD6-4DBA-A572-0C47A692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8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D7A9180D-5D37-40A6-9B76-FD39B9161215}" type="datetime1">
              <a:rPr lang="en-US"/>
              <a:pPr>
                <a:defRPr/>
              </a:pPr>
              <a:t>5/12/2021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F446B422-2B08-49EE-BC00-2DB56D9DA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1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55" y="1504403"/>
            <a:ext cx="102486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prstClr val="black"/>
                </a:solidFill>
                <a:latin typeface="Constantia"/>
                <a:cs typeface="Arial" charset="0"/>
              </a:rPr>
              <a:t>Modernizing </a:t>
            </a:r>
            <a:r>
              <a:rPr lang="en-US" sz="4800" dirty="0">
                <a:latin typeface="Constantia"/>
                <a:cs typeface="Arial" charset="0"/>
              </a:rPr>
              <a:t>the</a:t>
            </a:r>
            <a:r>
              <a:rPr lang="en-US" sz="4800" dirty="0">
                <a:solidFill>
                  <a:prstClr val="black"/>
                </a:solidFill>
                <a:latin typeface="Constantia"/>
                <a:cs typeface="Arial" charset="0"/>
              </a:rPr>
              <a:t> Pittman-Robertson Fund for Tomorrow’s Needs 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997D0-E83C-436A-927B-A1964A693E1D}"/>
              </a:ext>
            </a:extLst>
          </p:cNvPr>
          <p:cNvSpPr txBox="1"/>
          <p:nvPr/>
        </p:nvSpPr>
        <p:spPr>
          <a:xfrm>
            <a:off x="1670303" y="3429000"/>
            <a:ext cx="885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onstantia"/>
                <a:cs typeface="Arial" charset="0"/>
              </a:rPr>
              <a:t>Status Update on Draft Policy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B2571-34A8-45D9-B989-F131EEFBA401}"/>
              </a:ext>
            </a:extLst>
          </p:cNvPr>
          <p:cNvSpPr txBox="1"/>
          <p:nvPr/>
        </p:nvSpPr>
        <p:spPr>
          <a:xfrm>
            <a:off x="2602991" y="4322432"/>
            <a:ext cx="69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Ryan Oster, WSFR Systems &amp; Training Branch</a:t>
            </a:r>
          </a:p>
          <a:p>
            <a:pPr algn="ctr"/>
            <a:r>
              <a:rPr lang="en-US" sz="2000" dirty="0"/>
              <a:t>Diana Swan-Pinion, WSFR Policy Branch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685538" y="5484394"/>
            <a:ext cx="6820924" cy="1500189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  <a:t>Wildlife &amp; Sport Fish Restoration Program</a:t>
            </a:r>
            <a:b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  <a:t>Federal Assistance Coordinators National Conference</a:t>
            </a:r>
            <a:b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altLang="en-US" sz="2000" b="1" dirty="0">
                <a:solidFill>
                  <a:schemeClr val="tx1"/>
                </a:solidFill>
                <a:effectLst/>
                <a:latin typeface="+mn-lt"/>
              </a:rPr>
              <a:t>March 29, 2021</a:t>
            </a:r>
            <a:endParaRPr altLang="en-US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77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5114146"/>
            <a:ext cx="12493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44" y="5114146"/>
            <a:ext cx="14605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153" y="238030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368152" y="2442724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C9AAB-0331-4142-9F15-E8F73C2F3376}"/>
              </a:ext>
            </a:extLst>
          </p:cNvPr>
          <p:cNvSpPr txBox="1"/>
          <p:nvPr/>
        </p:nvSpPr>
        <p:spPr>
          <a:xfrm>
            <a:off x="4737572" y="5431635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</a:t>
            </a:r>
          </a:p>
          <a:p>
            <a:pPr algn="ctr"/>
            <a:r>
              <a:rPr lang="en-US" sz="1200" dirty="0"/>
              <a:t>Review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650" y="2379123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BFA1E-CFC7-4379-AB5F-180B11A0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4635" y="2379123"/>
            <a:ext cx="90338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8CDEB-9448-4B68-BF1E-8D109017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5721" y="2417568"/>
            <a:ext cx="1011713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1AEC7-B8D5-4CAC-870C-AF044559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9337" y="2403720"/>
            <a:ext cx="1388124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627" y="2379122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328AB-CB63-4EA9-A1D7-42157568DC81}"/>
              </a:ext>
            </a:extLst>
          </p:cNvPr>
          <p:cNvSpPr txBox="1"/>
          <p:nvPr/>
        </p:nvSpPr>
        <p:spPr>
          <a:xfrm>
            <a:off x="991770" y="5545896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079" y="5298806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5344" y="4241029"/>
            <a:ext cx="1120056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7E7BE9-1FD1-4460-B122-5EA5812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5516" y="5266832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0D9195-75D1-4329-A318-EA04290C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9623" y="5298806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96CDAC-CEBF-43F8-ACEC-D0529285C82A}"/>
              </a:ext>
            </a:extLst>
          </p:cNvPr>
          <p:cNvSpPr txBox="1"/>
          <p:nvPr/>
        </p:nvSpPr>
        <p:spPr>
          <a:xfrm>
            <a:off x="9930962" y="5421591"/>
            <a:ext cx="86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358044" y="4308498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817" y="2646535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78FFE0-B275-44A9-B313-286149C6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7808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995534-2D7A-4EBE-8618-8D6772C7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7957" y="1645774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B91DB45-EC94-43A2-9756-871902ED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938" y="254171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6884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AC1C9B18-3BF6-416D-956A-01D8A84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790" y="1680605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1D796FB-7900-49FC-9A8A-1B5664EDE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747" y="257804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D7076-9753-4EFC-876E-2A65D1F33573}"/>
              </a:ext>
            </a:extLst>
          </p:cNvPr>
          <p:cNvSpPr txBox="1"/>
          <p:nvPr/>
        </p:nvSpPr>
        <p:spPr>
          <a:xfrm>
            <a:off x="5727179" y="3627104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8CA8A-B0A6-4358-9292-2279F44A9539}"/>
              </a:ext>
            </a:extLst>
          </p:cNvPr>
          <p:cNvSpPr txBox="1"/>
          <p:nvPr/>
        </p:nvSpPr>
        <p:spPr>
          <a:xfrm>
            <a:off x="9773319" y="3665049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9A406E-5B2F-4F9E-8081-0329374C8D14}"/>
              </a:ext>
            </a:extLst>
          </p:cNvPr>
          <p:cNvSpPr txBox="1"/>
          <p:nvPr/>
        </p:nvSpPr>
        <p:spPr>
          <a:xfrm>
            <a:off x="3612161" y="2384925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acceptance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3FCC649-9D45-4CF8-844F-51EBACD3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1711" y="5522052"/>
            <a:ext cx="3737279" cy="260741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E011F9E4-EF2E-4FC4-AEC6-757FAF6B5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6662" y="5455871"/>
            <a:ext cx="1473989" cy="646331"/>
          </a:xfrm>
          <a:prstGeom prst="curvedDownArrow">
            <a:avLst/>
          </a:prstGeom>
          <a:scene3d>
            <a:camera prst="orthographicFront">
              <a:rot lat="1080000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2AEA6133-CCF7-4ED1-8836-793D4E4D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3027" y="3622593"/>
            <a:ext cx="804232" cy="1535038"/>
          </a:xfrm>
          <a:prstGeom prst="curvedLeftArrow">
            <a:avLst/>
          </a:prstGeom>
          <a:scene3d>
            <a:camera prst="orthographicFront">
              <a:rot lat="0" lon="1080000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171565-22D8-4DF7-A694-41CB4AB16F27}"/>
              </a:ext>
            </a:extLst>
          </p:cNvPr>
          <p:cNvSpPr txBox="1"/>
          <p:nvPr/>
        </p:nvSpPr>
        <p:spPr>
          <a:xfrm>
            <a:off x="3719207" y="5601150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64393E-5291-4603-A102-12CD293FFA3E}"/>
              </a:ext>
            </a:extLst>
          </p:cNvPr>
          <p:cNvSpPr txBox="1"/>
          <p:nvPr/>
        </p:nvSpPr>
        <p:spPr>
          <a:xfrm>
            <a:off x="6719577" y="5254578"/>
            <a:ext cx="230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Recommend to WSFR AD and DAD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8EE9-F008-42CB-B27F-A05A1F5A074A}"/>
              </a:ext>
            </a:extLst>
          </p:cNvPr>
          <p:cNvSpPr txBox="1"/>
          <p:nvPr/>
        </p:nvSpPr>
        <p:spPr>
          <a:xfrm>
            <a:off x="6429523" y="5762495"/>
            <a:ext cx="303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Provide to JTF at least 1 month prior to meeting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3863C-0987-4290-AED6-371A598D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1" idx="2"/>
          </p:cNvCxnSpPr>
          <p:nvPr/>
        </p:nvCxnSpPr>
        <p:spPr>
          <a:xfrm flipH="1">
            <a:off x="5418161" y="6038012"/>
            <a:ext cx="190" cy="46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84FA22-E409-4475-B6C1-0F848014C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446663" y="6505433"/>
            <a:ext cx="39760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20DFC6-FA65-4F4F-9591-0637D903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451212" y="6102202"/>
            <a:ext cx="0" cy="403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B81B3D-08DD-4276-BE05-D1E3312EC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84669" y="2827524"/>
            <a:ext cx="309895" cy="27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691E26-93FF-4708-B39E-787929D4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01500" y="2828925"/>
            <a:ext cx="0" cy="28813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A6425B-1FF9-4AC7-8BB4-8842CB990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0868025" y="5715000"/>
            <a:ext cx="1133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3CFE74-0094-4B30-B6EB-15BE3CA820A7}"/>
              </a:ext>
            </a:extLst>
          </p:cNvPr>
          <p:cNvSpPr txBox="1"/>
          <p:nvPr/>
        </p:nvSpPr>
        <p:spPr>
          <a:xfrm>
            <a:off x="7676884" y="849567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 Co-Chairs may engage other relevant partners to review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83EE5C-4A09-4F2D-BCC3-B0C0188B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4" idx="2"/>
          </p:cNvCxnSpPr>
          <p:nvPr/>
        </p:nvCxnSpPr>
        <p:spPr>
          <a:xfrm>
            <a:off x="8500797" y="1495898"/>
            <a:ext cx="376503" cy="831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50C9BCB-99F4-4A0A-983F-0B3519A18841}"/>
              </a:ext>
            </a:extLst>
          </p:cNvPr>
          <p:cNvSpPr txBox="1"/>
          <p:nvPr/>
        </p:nvSpPr>
        <p:spPr>
          <a:xfrm>
            <a:off x="2704634" y="2560020"/>
            <a:ext cx="90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04FE69-2C5D-4623-8372-965F288255C9}"/>
              </a:ext>
            </a:extLst>
          </p:cNvPr>
          <p:cNvSpPr txBox="1"/>
          <p:nvPr/>
        </p:nvSpPr>
        <p:spPr>
          <a:xfrm>
            <a:off x="4510082" y="2458590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Managers &amp; FACWG</a:t>
            </a:r>
          </a:p>
          <a:p>
            <a:pPr algn="ctr"/>
            <a:r>
              <a:rPr lang="en-US" sz="1200" dirty="0"/>
              <a:t>(review)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2133DB-8D61-40C2-961E-E424E97AB566}"/>
              </a:ext>
            </a:extLst>
          </p:cNvPr>
          <p:cNvSpPr txBox="1"/>
          <p:nvPr/>
        </p:nvSpPr>
        <p:spPr>
          <a:xfrm>
            <a:off x="6539673" y="2439617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B13D11-4155-4AF9-AE54-AD42206CF252}"/>
              </a:ext>
            </a:extLst>
          </p:cNvPr>
          <p:cNvSpPr txBox="1"/>
          <p:nvPr/>
        </p:nvSpPr>
        <p:spPr>
          <a:xfrm>
            <a:off x="8522830" y="2471857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JTF-approved</a:t>
            </a:r>
          </a:p>
          <a:p>
            <a:pPr algn="ctr"/>
            <a:r>
              <a:rPr lang="en-US" sz="1200" dirty="0"/>
              <a:t>Communications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89834-A5C0-47DB-B346-6F7CB6271610}"/>
              </a:ext>
            </a:extLst>
          </p:cNvPr>
          <p:cNvSpPr txBox="1"/>
          <p:nvPr/>
        </p:nvSpPr>
        <p:spPr>
          <a:xfrm>
            <a:off x="10573734" y="2502026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76B68F-0050-496A-96BA-0BCC889E56E2}"/>
              </a:ext>
            </a:extLst>
          </p:cNvPr>
          <p:cNvSpPr txBox="1"/>
          <p:nvPr/>
        </p:nvSpPr>
        <p:spPr>
          <a:xfrm>
            <a:off x="5587817" y="1691742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EFE330-F3A8-4CD9-88A5-A5E16087B3F7}"/>
              </a:ext>
            </a:extLst>
          </p:cNvPr>
          <p:cNvSpPr txBox="1"/>
          <p:nvPr/>
        </p:nvSpPr>
        <p:spPr>
          <a:xfrm>
            <a:off x="9619143" y="1746486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34B6EB-79DA-4CD8-A2B7-B1C254B497FE}"/>
              </a:ext>
            </a:extLst>
          </p:cNvPr>
          <p:cNvSpPr txBox="1"/>
          <p:nvPr/>
        </p:nvSpPr>
        <p:spPr>
          <a:xfrm>
            <a:off x="4454167" y="4200309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51664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153" y="238030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368152" y="2442724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C9AAB-0331-4142-9F15-E8F73C2F3376}"/>
              </a:ext>
            </a:extLst>
          </p:cNvPr>
          <p:cNvSpPr txBox="1"/>
          <p:nvPr/>
        </p:nvSpPr>
        <p:spPr>
          <a:xfrm>
            <a:off x="4737572" y="5431635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</a:t>
            </a:r>
          </a:p>
          <a:p>
            <a:pPr algn="ctr"/>
            <a:r>
              <a:rPr lang="en-US" sz="1200" dirty="0"/>
              <a:t>Review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650" y="2379123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BFA1E-CFC7-4379-AB5F-180B11A0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4635" y="2379123"/>
            <a:ext cx="90338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8CDEB-9448-4B68-BF1E-8D109017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5721" y="2417568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1AEC7-B8D5-4CAC-870C-AF044559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9337" y="240372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627" y="2379122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328AB-CB63-4EA9-A1D7-42157568DC81}"/>
              </a:ext>
            </a:extLst>
          </p:cNvPr>
          <p:cNvSpPr txBox="1"/>
          <p:nvPr/>
        </p:nvSpPr>
        <p:spPr>
          <a:xfrm>
            <a:off x="991770" y="5545896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079" y="5298806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5344" y="4241029"/>
            <a:ext cx="1120056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7E7BE9-1FD1-4460-B122-5EA5812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5516" y="5266832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0D9195-75D1-4329-A318-EA04290C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9623" y="5298806"/>
            <a:ext cx="905670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358044" y="4308498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817" y="2646535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78FFE0-B275-44A9-B313-286149C6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7808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995534-2D7A-4EBE-8618-8D6772C7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7957" y="1645774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B91DB45-EC94-43A2-9756-871902ED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938" y="254171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6884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AC1C9B18-3BF6-416D-956A-01D8A84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790" y="1680605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1D796FB-7900-49FC-9A8A-1B5664EDE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747" y="257804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D7076-9753-4EFC-876E-2A65D1F33573}"/>
              </a:ext>
            </a:extLst>
          </p:cNvPr>
          <p:cNvSpPr txBox="1"/>
          <p:nvPr/>
        </p:nvSpPr>
        <p:spPr>
          <a:xfrm>
            <a:off x="5727179" y="3627104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8CA8A-B0A6-4358-9292-2279F44A9539}"/>
              </a:ext>
            </a:extLst>
          </p:cNvPr>
          <p:cNvSpPr txBox="1"/>
          <p:nvPr/>
        </p:nvSpPr>
        <p:spPr>
          <a:xfrm>
            <a:off x="9773319" y="3665049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9A406E-5B2F-4F9E-8081-0329374C8D14}"/>
              </a:ext>
            </a:extLst>
          </p:cNvPr>
          <p:cNvSpPr txBox="1"/>
          <p:nvPr/>
        </p:nvSpPr>
        <p:spPr>
          <a:xfrm>
            <a:off x="3612161" y="2384925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acceptance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3FCC649-9D45-4CF8-844F-51EBACD3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1711" y="5522052"/>
            <a:ext cx="3737279" cy="260741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E011F9E4-EF2E-4FC4-AEC6-757FAF6B5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6662" y="5455871"/>
            <a:ext cx="1473989" cy="646331"/>
          </a:xfrm>
          <a:prstGeom prst="curvedDownArrow">
            <a:avLst/>
          </a:prstGeom>
          <a:scene3d>
            <a:camera prst="orthographicFront">
              <a:rot lat="1080000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2AEA6133-CCF7-4ED1-8836-793D4E4D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3027" y="3622593"/>
            <a:ext cx="804232" cy="1535038"/>
          </a:xfrm>
          <a:prstGeom prst="curvedLeftArrow">
            <a:avLst/>
          </a:prstGeom>
          <a:scene3d>
            <a:camera prst="orthographicFront">
              <a:rot lat="0" lon="1080000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171565-22D8-4DF7-A694-41CB4AB16F27}"/>
              </a:ext>
            </a:extLst>
          </p:cNvPr>
          <p:cNvSpPr txBox="1"/>
          <p:nvPr/>
        </p:nvSpPr>
        <p:spPr>
          <a:xfrm>
            <a:off x="3719207" y="5601150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64393E-5291-4603-A102-12CD293FFA3E}"/>
              </a:ext>
            </a:extLst>
          </p:cNvPr>
          <p:cNvSpPr txBox="1"/>
          <p:nvPr/>
        </p:nvSpPr>
        <p:spPr>
          <a:xfrm>
            <a:off x="6719577" y="5254578"/>
            <a:ext cx="230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Recommend to WSFR AD and DAD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8EE9-F008-42CB-B27F-A05A1F5A074A}"/>
              </a:ext>
            </a:extLst>
          </p:cNvPr>
          <p:cNvSpPr txBox="1"/>
          <p:nvPr/>
        </p:nvSpPr>
        <p:spPr>
          <a:xfrm>
            <a:off x="6429523" y="5762495"/>
            <a:ext cx="303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Provide to JTF at least 1 month prior to meeting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3863C-0987-4290-AED6-371A598D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1" idx="2"/>
          </p:cNvCxnSpPr>
          <p:nvPr/>
        </p:nvCxnSpPr>
        <p:spPr>
          <a:xfrm flipH="1">
            <a:off x="5418161" y="6038012"/>
            <a:ext cx="190" cy="46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84FA22-E409-4475-B6C1-0F848014C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446663" y="6505433"/>
            <a:ext cx="39760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20DFC6-FA65-4F4F-9591-0637D903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451212" y="6102202"/>
            <a:ext cx="0" cy="403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B81B3D-08DD-4276-BE05-D1E3312EC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84669" y="2827524"/>
            <a:ext cx="309895" cy="27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691E26-93FF-4708-B39E-787929D4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01500" y="2828925"/>
            <a:ext cx="0" cy="28813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A6425B-1FF9-4AC7-8BB4-8842CB990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0868025" y="5715000"/>
            <a:ext cx="1133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3CFE74-0094-4B30-B6EB-15BE3CA820A7}"/>
              </a:ext>
            </a:extLst>
          </p:cNvPr>
          <p:cNvSpPr txBox="1"/>
          <p:nvPr/>
        </p:nvSpPr>
        <p:spPr>
          <a:xfrm>
            <a:off x="7676884" y="849567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 Co-Chairs may engage other relevant partners to review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83EE5C-4A09-4F2D-BCC3-B0C0188B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4" idx="2"/>
          </p:cNvCxnSpPr>
          <p:nvPr/>
        </p:nvCxnSpPr>
        <p:spPr>
          <a:xfrm>
            <a:off x="8500797" y="1495898"/>
            <a:ext cx="376503" cy="831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50C9BCB-99F4-4A0A-983F-0B3519A18841}"/>
              </a:ext>
            </a:extLst>
          </p:cNvPr>
          <p:cNvSpPr txBox="1"/>
          <p:nvPr/>
        </p:nvSpPr>
        <p:spPr>
          <a:xfrm>
            <a:off x="2704634" y="2560020"/>
            <a:ext cx="90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04FE69-2C5D-4623-8372-965F288255C9}"/>
              </a:ext>
            </a:extLst>
          </p:cNvPr>
          <p:cNvSpPr txBox="1"/>
          <p:nvPr/>
        </p:nvSpPr>
        <p:spPr>
          <a:xfrm>
            <a:off x="4510082" y="2458590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Managers &amp; FACWG</a:t>
            </a:r>
          </a:p>
          <a:p>
            <a:pPr algn="ctr"/>
            <a:r>
              <a:rPr lang="en-US" sz="1200" dirty="0"/>
              <a:t>(review)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2133DB-8D61-40C2-961E-E424E97AB566}"/>
              </a:ext>
            </a:extLst>
          </p:cNvPr>
          <p:cNvSpPr txBox="1"/>
          <p:nvPr/>
        </p:nvSpPr>
        <p:spPr>
          <a:xfrm>
            <a:off x="6539673" y="2439617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B13D11-4155-4AF9-AE54-AD42206CF252}"/>
              </a:ext>
            </a:extLst>
          </p:cNvPr>
          <p:cNvSpPr txBox="1"/>
          <p:nvPr/>
        </p:nvSpPr>
        <p:spPr>
          <a:xfrm>
            <a:off x="8522830" y="2471857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JTF-approved</a:t>
            </a:r>
          </a:p>
          <a:p>
            <a:pPr algn="ctr"/>
            <a:r>
              <a:rPr lang="en-US" sz="1200" dirty="0"/>
              <a:t>Communications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89834-A5C0-47DB-B346-6F7CB6271610}"/>
              </a:ext>
            </a:extLst>
          </p:cNvPr>
          <p:cNvSpPr txBox="1"/>
          <p:nvPr/>
        </p:nvSpPr>
        <p:spPr>
          <a:xfrm>
            <a:off x="10573734" y="2502026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366ED8-DAA4-4A84-BBFE-45AADC9F9C52}"/>
              </a:ext>
            </a:extLst>
          </p:cNvPr>
          <p:cNvSpPr txBox="1"/>
          <p:nvPr/>
        </p:nvSpPr>
        <p:spPr>
          <a:xfrm>
            <a:off x="9924893" y="5413303"/>
            <a:ext cx="86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A571DF-80D2-40E3-BFF2-341CD39179BC}"/>
              </a:ext>
            </a:extLst>
          </p:cNvPr>
          <p:cNvSpPr txBox="1"/>
          <p:nvPr/>
        </p:nvSpPr>
        <p:spPr>
          <a:xfrm>
            <a:off x="5587817" y="1691742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423461-64D1-483B-8CB4-2056A4FD3B35}"/>
              </a:ext>
            </a:extLst>
          </p:cNvPr>
          <p:cNvSpPr txBox="1"/>
          <p:nvPr/>
        </p:nvSpPr>
        <p:spPr>
          <a:xfrm>
            <a:off x="9619143" y="1746486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4BC10B-1947-424C-B3C2-991550AB5C99}"/>
              </a:ext>
            </a:extLst>
          </p:cNvPr>
          <p:cNvSpPr txBox="1"/>
          <p:nvPr/>
        </p:nvSpPr>
        <p:spPr>
          <a:xfrm>
            <a:off x="4454167" y="4200309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47136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153" y="238030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368152" y="2442724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Recommendation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650" y="2379123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BFA1E-CFC7-4379-AB5F-180B11A0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4635" y="2379123"/>
            <a:ext cx="90338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8CDEB-9448-4B68-BF1E-8D109017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5721" y="2417568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1AEC7-B8D5-4CAC-870C-AF044559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9337" y="240372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627" y="2379122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328AB-CB63-4EA9-A1D7-42157568DC81}"/>
              </a:ext>
            </a:extLst>
          </p:cNvPr>
          <p:cNvSpPr txBox="1"/>
          <p:nvPr/>
        </p:nvSpPr>
        <p:spPr>
          <a:xfrm>
            <a:off x="991770" y="5545896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079" y="5298806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5344" y="4241029"/>
            <a:ext cx="1120056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7E7BE9-1FD1-4460-B122-5EA5812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5516" y="5266832"/>
            <a:ext cx="905670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0D9195-75D1-4329-A318-EA04290C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9623" y="5298806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817" y="2646535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78FFE0-B275-44A9-B313-286149C6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7808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995534-2D7A-4EBE-8618-8D6772C7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7957" y="1645774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B91DB45-EC94-43A2-9756-871902ED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938" y="254171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6884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AC1C9B18-3BF6-416D-956A-01D8A84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790" y="1680605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1D796FB-7900-49FC-9A8A-1B5664EDE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747" y="257804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D7076-9753-4EFC-876E-2A65D1F33573}"/>
              </a:ext>
            </a:extLst>
          </p:cNvPr>
          <p:cNvSpPr txBox="1"/>
          <p:nvPr/>
        </p:nvSpPr>
        <p:spPr>
          <a:xfrm>
            <a:off x="5727179" y="3627104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8CA8A-B0A6-4358-9292-2279F44A9539}"/>
              </a:ext>
            </a:extLst>
          </p:cNvPr>
          <p:cNvSpPr txBox="1"/>
          <p:nvPr/>
        </p:nvSpPr>
        <p:spPr>
          <a:xfrm>
            <a:off x="9773319" y="3665049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9A406E-5B2F-4F9E-8081-0329374C8D14}"/>
              </a:ext>
            </a:extLst>
          </p:cNvPr>
          <p:cNvSpPr txBox="1"/>
          <p:nvPr/>
        </p:nvSpPr>
        <p:spPr>
          <a:xfrm>
            <a:off x="3612161" y="2384925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acceptance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3FCC649-9D45-4CF8-844F-51EBACD3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1711" y="5522052"/>
            <a:ext cx="3737279" cy="260741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E011F9E4-EF2E-4FC4-AEC6-757FAF6B5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6662" y="5455871"/>
            <a:ext cx="1473989" cy="646331"/>
          </a:xfrm>
          <a:prstGeom prst="curvedDownArrow">
            <a:avLst/>
          </a:prstGeom>
          <a:scene3d>
            <a:camera prst="orthographicFront">
              <a:rot lat="1080000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2AEA6133-CCF7-4ED1-8836-793D4E4D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3027" y="3622593"/>
            <a:ext cx="804232" cy="1535038"/>
          </a:xfrm>
          <a:prstGeom prst="curvedLeftArrow">
            <a:avLst/>
          </a:prstGeom>
          <a:scene3d>
            <a:camera prst="orthographicFront">
              <a:rot lat="0" lon="1080000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171565-22D8-4DF7-A694-41CB4AB16F27}"/>
              </a:ext>
            </a:extLst>
          </p:cNvPr>
          <p:cNvSpPr txBox="1"/>
          <p:nvPr/>
        </p:nvSpPr>
        <p:spPr>
          <a:xfrm>
            <a:off x="3719207" y="5601150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64393E-5291-4603-A102-12CD293FFA3E}"/>
              </a:ext>
            </a:extLst>
          </p:cNvPr>
          <p:cNvSpPr txBox="1"/>
          <p:nvPr/>
        </p:nvSpPr>
        <p:spPr>
          <a:xfrm>
            <a:off x="6719577" y="5254578"/>
            <a:ext cx="230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Recommend to WSFR AD and DAD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8EE9-F008-42CB-B27F-A05A1F5A074A}"/>
              </a:ext>
            </a:extLst>
          </p:cNvPr>
          <p:cNvSpPr txBox="1"/>
          <p:nvPr/>
        </p:nvSpPr>
        <p:spPr>
          <a:xfrm>
            <a:off x="6429523" y="5762495"/>
            <a:ext cx="303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Provide to JTF at least 1 month prior to meeting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3863C-0987-4290-AED6-371A598D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1" idx="2"/>
          </p:cNvCxnSpPr>
          <p:nvPr/>
        </p:nvCxnSpPr>
        <p:spPr>
          <a:xfrm flipH="1">
            <a:off x="5418161" y="6038012"/>
            <a:ext cx="190" cy="46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84FA22-E409-4475-B6C1-0F848014C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446663" y="6505433"/>
            <a:ext cx="39760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20DFC6-FA65-4F4F-9591-0637D903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451212" y="6102202"/>
            <a:ext cx="0" cy="403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B81B3D-08DD-4276-BE05-D1E3312EC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84669" y="2827524"/>
            <a:ext cx="309895" cy="27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691E26-93FF-4708-B39E-787929D4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01500" y="2828925"/>
            <a:ext cx="0" cy="28813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A6425B-1FF9-4AC7-8BB4-8842CB990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0868025" y="5715000"/>
            <a:ext cx="1133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3CFE74-0094-4B30-B6EB-15BE3CA820A7}"/>
              </a:ext>
            </a:extLst>
          </p:cNvPr>
          <p:cNvSpPr txBox="1"/>
          <p:nvPr/>
        </p:nvSpPr>
        <p:spPr>
          <a:xfrm>
            <a:off x="7676884" y="849567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 Co-Chairs may engage other relevant partners to review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83EE5C-4A09-4F2D-BCC3-B0C0188B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4" idx="2"/>
          </p:cNvCxnSpPr>
          <p:nvPr/>
        </p:nvCxnSpPr>
        <p:spPr>
          <a:xfrm>
            <a:off x="8500797" y="1495898"/>
            <a:ext cx="376503" cy="831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50C9BCB-99F4-4A0A-983F-0B3519A18841}"/>
              </a:ext>
            </a:extLst>
          </p:cNvPr>
          <p:cNvSpPr txBox="1"/>
          <p:nvPr/>
        </p:nvSpPr>
        <p:spPr>
          <a:xfrm>
            <a:off x="2704634" y="2560020"/>
            <a:ext cx="90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04FE69-2C5D-4623-8372-965F288255C9}"/>
              </a:ext>
            </a:extLst>
          </p:cNvPr>
          <p:cNvSpPr txBox="1"/>
          <p:nvPr/>
        </p:nvSpPr>
        <p:spPr>
          <a:xfrm>
            <a:off x="4510082" y="2458590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Managers &amp; FACWG</a:t>
            </a:r>
          </a:p>
          <a:p>
            <a:pPr algn="ctr"/>
            <a:r>
              <a:rPr lang="en-US" sz="1200" dirty="0"/>
              <a:t>(review)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2133DB-8D61-40C2-961E-E424E97AB566}"/>
              </a:ext>
            </a:extLst>
          </p:cNvPr>
          <p:cNvSpPr txBox="1"/>
          <p:nvPr/>
        </p:nvSpPr>
        <p:spPr>
          <a:xfrm>
            <a:off x="6539673" y="2439617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B13D11-4155-4AF9-AE54-AD42206CF252}"/>
              </a:ext>
            </a:extLst>
          </p:cNvPr>
          <p:cNvSpPr txBox="1"/>
          <p:nvPr/>
        </p:nvSpPr>
        <p:spPr>
          <a:xfrm>
            <a:off x="8522830" y="2471857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JTF-approved</a:t>
            </a:r>
          </a:p>
          <a:p>
            <a:pPr algn="ctr"/>
            <a:r>
              <a:rPr lang="en-US" sz="1200" dirty="0"/>
              <a:t>Communications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89834-A5C0-47DB-B346-6F7CB6271610}"/>
              </a:ext>
            </a:extLst>
          </p:cNvPr>
          <p:cNvSpPr txBox="1"/>
          <p:nvPr/>
        </p:nvSpPr>
        <p:spPr>
          <a:xfrm>
            <a:off x="10573734" y="2502026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366ED8-DAA4-4A84-BBFE-45AADC9F9C52}"/>
              </a:ext>
            </a:extLst>
          </p:cNvPr>
          <p:cNvSpPr txBox="1"/>
          <p:nvPr/>
        </p:nvSpPr>
        <p:spPr>
          <a:xfrm>
            <a:off x="9924893" y="5413303"/>
            <a:ext cx="86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179623-07E5-4DB9-9853-36B9FA4066EA}"/>
              </a:ext>
            </a:extLst>
          </p:cNvPr>
          <p:cNvSpPr txBox="1"/>
          <p:nvPr/>
        </p:nvSpPr>
        <p:spPr>
          <a:xfrm>
            <a:off x="3356026" y="4305772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3D881C-F3FA-4A4E-B9D9-99F776855ADD}"/>
              </a:ext>
            </a:extLst>
          </p:cNvPr>
          <p:cNvSpPr txBox="1"/>
          <p:nvPr/>
        </p:nvSpPr>
        <p:spPr>
          <a:xfrm>
            <a:off x="4741768" y="5431635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</a:t>
            </a:r>
          </a:p>
          <a:p>
            <a:pPr algn="ctr"/>
            <a:r>
              <a:rPr lang="en-US" sz="1200" dirty="0"/>
              <a:t>Review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E8C1C5E-D1BE-4290-979B-1481A55EE073}"/>
              </a:ext>
            </a:extLst>
          </p:cNvPr>
          <p:cNvSpPr txBox="1"/>
          <p:nvPr/>
        </p:nvSpPr>
        <p:spPr>
          <a:xfrm>
            <a:off x="5587817" y="1691742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211702-5BEC-4505-A8E2-32E28F1D4781}"/>
              </a:ext>
            </a:extLst>
          </p:cNvPr>
          <p:cNvSpPr txBox="1"/>
          <p:nvPr/>
        </p:nvSpPr>
        <p:spPr>
          <a:xfrm>
            <a:off x="9619143" y="1746486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AD21A5-37CA-47FC-9E48-A42F1DBC8183}"/>
              </a:ext>
            </a:extLst>
          </p:cNvPr>
          <p:cNvSpPr txBox="1"/>
          <p:nvPr/>
        </p:nvSpPr>
        <p:spPr>
          <a:xfrm>
            <a:off x="4454167" y="4200309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235236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153" y="238030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368152" y="2442724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Recommendation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650" y="2379123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BFA1E-CFC7-4379-AB5F-180B11A0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4635" y="2379123"/>
            <a:ext cx="90338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8CDEB-9448-4B68-BF1E-8D109017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5721" y="2417568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1AEC7-B8D5-4CAC-870C-AF044559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9337" y="240372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627" y="2379122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079" y="5298806"/>
            <a:ext cx="1097743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5344" y="4241029"/>
            <a:ext cx="1120056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7E7BE9-1FD1-4460-B122-5EA5812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5516" y="5266832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0D9195-75D1-4329-A318-EA04290C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9623" y="5298806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817" y="2646535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78FFE0-B275-44A9-B313-286149C6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7808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995534-2D7A-4EBE-8618-8D6772C7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7957" y="1645774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B91DB45-EC94-43A2-9756-871902ED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938" y="254171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6884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AC1C9B18-3BF6-416D-956A-01D8A84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790" y="1680605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1D796FB-7900-49FC-9A8A-1B5664EDE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747" y="257804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D7076-9753-4EFC-876E-2A65D1F33573}"/>
              </a:ext>
            </a:extLst>
          </p:cNvPr>
          <p:cNvSpPr txBox="1"/>
          <p:nvPr/>
        </p:nvSpPr>
        <p:spPr>
          <a:xfrm>
            <a:off x="5727179" y="3627104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8CA8A-B0A6-4358-9292-2279F44A9539}"/>
              </a:ext>
            </a:extLst>
          </p:cNvPr>
          <p:cNvSpPr txBox="1"/>
          <p:nvPr/>
        </p:nvSpPr>
        <p:spPr>
          <a:xfrm>
            <a:off x="9773319" y="3665049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9A406E-5B2F-4F9E-8081-0329374C8D14}"/>
              </a:ext>
            </a:extLst>
          </p:cNvPr>
          <p:cNvSpPr txBox="1"/>
          <p:nvPr/>
        </p:nvSpPr>
        <p:spPr>
          <a:xfrm>
            <a:off x="3612161" y="2384925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acceptance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3FCC649-9D45-4CF8-844F-51EBACD3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1711" y="5522052"/>
            <a:ext cx="3737279" cy="260741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E011F9E4-EF2E-4FC4-AEC6-757FAF6B5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6662" y="5455871"/>
            <a:ext cx="1473989" cy="646331"/>
          </a:xfrm>
          <a:prstGeom prst="curvedDownArrow">
            <a:avLst/>
          </a:prstGeom>
          <a:scene3d>
            <a:camera prst="orthographicFront">
              <a:rot lat="1080000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2AEA6133-CCF7-4ED1-8836-793D4E4D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3027" y="3622593"/>
            <a:ext cx="804232" cy="1535038"/>
          </a:xfrm>
          <a:prstGeom prst="curvedLeftArrow">
            <a:avLst/>
          </a:prstGeom>
          <a:scene3d>
            <a:camera prst="orthographicFront">
              <a:rot lat="0" lon="1080000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171565-22D8-4DF7-A694-41CB4AB16F27}"/>
              </a:ext>
            </a:extLst>
          </p:cNvPr>
          <p:cNvSpPr txBox="1"/>
          <p:nvPr/>
        </p:nvSpPr>
        <p:spPr>
          <a:xfrm>
            <a:off x="3719207" y="5601150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64393E-5291-4603-A102-12CD293FFA3E}"/>
              </a:ext>
            </a:extLst>
          </p:cNvPr>
          <p:cNvSpPr txBox="1"/>
          <p:nvPr/>
        </p:nvSpPr>
        <p:spPr>
          <a:xfrm>
            <a:off x="6719577" y="5254578"/>
            <a:ext cx="230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Recommend to WSFR AD and DAD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8EE9-F008-42CB-B27F-A05A1F5A074A}"/>
              </a:ext>
            </a:extLst>
          </p:cNvPr>
          <p:cNvSpPr txBox="1"/>
          <p:nvPr/>
        </p:nvSpPr>
        <p:spPr>
          <a:xfrm>
            <a:off x="6429523" y="5762495"/>
            <a:ext cx="303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Provide to JTF at least 1 month prior to meeting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3863C-0987-4290-AED6-371A598D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1" idx="2"/>
          </p:cNvCxnSpPr>
          <p:nvPr/>
        </p:nvCxnSpPr>
        <p:spPr>
          <a:xfrm flipH="1">
            <a:off x="5418161" y="6038012"/>
            <a:ext cx="190" cy="46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84FA22-E409-4475-B6C1-0F848014C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446663" y="6505433"/>
            <a:ext cx="39760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20DFC6-FA65-4F4F-9591-0637D903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451212" y="6102202"/>
            <a:ext cx="0" cy="403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B81B3D-08DD-4276-BE05-D1E3312EC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84669" y="2827524"/>
            <a:ext cx="309895" cy="27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691E26-93FF-4708-B39E-787929D4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01500" y="2828925"/>
            <a:ext cx="0" cy="28813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A6425B-1FF9-4AC7-8BB4-8842CB990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0868025" y="5715000"/>
            <a:ext cx="1133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3CFE74-0094-4B30-B6EB-15BE3CA820A7}"/>
              </a:ext>
            </a:extLst>
          </p:cNvPr>
          <p:cNvSpPr txBox="1"/>
          <p:nvPr/>
        </p:nvSpPr>
        <p:spPr>
          <a:xfrm>
            <a:off x="7676884" y="849567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 Co-Chairs may engage other relevant partners to review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83EE5C-4A09-4F2D-BCC3-B0C0188B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4" idx="2"/>
          </p:cNvCxnSpPr>
          <p:nvPr/>
        </p:nvCxnSpPr>
        <p:spPr>
          <a:xfrm>
            <a:off x="8500797" y="1495898"/>
            <a:ext cx="376503" cy="831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50C9BCB-99F4-4A0A-983F-0B3519A18841}"/>
              </a:ext>
            </a:extLst>
          </p:cNvPr>
          <p:cNvSpPr txBox="1"/>
          <p:nvPr/>
        </p:nvSpPr>
        <p:spPr>
          <a:xfrm>
            <a:off x="2704634" y="2560020"/>
            <a:ext cx="90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04FE69-2C5D-4623-8372-965F288255C9}"/>
              </a:ext>
            </a:extLst>
          </p:cNvPr>
          <p:cNvSpPr txBox="1"/>
          <p:nvPr/>
        </p:nvSpPr>
        <p:spPr>
          <a:xfrm>
            <a:off x="4510082" y="2458590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Managers &amp; FACWG</a:t>
            </a:r>
          </a:p>
          <a:p>
            <a:pPr algn="ctr"/>
            <a:r>
              <a:rPr lang="en-US" sz="1200" dirty="0"/>
              <a:t>(review)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2133DB-8D61-40C2-961E-E424E97AB566}"/>
              </a:ext>
            </a:extLst>
          </p:cNvPr>
          <p:cNvSpPr txBox="1"/>
          <p:nvPr/>
        </p:nvSpPr>
        <p:spPr>
          <a:xfrm>
            <a:off x="6539673" y="2439617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B13D11-4155-4AF9-AE54-AD42206CF252}"/>
              </a:ext>
            </a:extLst>
          </p:cNvPr>
          <p:cNvSpPr txBox="1"/>
          <p:nvPr/>
        </p:nvSpPr>
        <p:spPr>
          <a:xfrm>
            <a:off x="8522830" y="2471857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JTF-approved</a:t>
            </a:r>
          </a:p>
          <a:p>
            <a:pPr algn="ctr"/>
            <a:r>
              <a:rPr lang="en-US" sz="1200" dirty="0"/>
              <a:t>Communications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89834-A5C0-47DB-B346-6F7CB6271610}"/>
              </a:ext>
            </a:extLst>
          </p:cNvPr>
          <p:cNvSpPr txBox="1"/>
          <p:nvPr/>
        </p:nvSpPr>
        <p:spPr>
          <a:xfrm>
            <a:off x="10573734" y="2502026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366ED8-DAA4-4A84-BBFE-45AADC9F9C52}"/>
              </a:ext>
            </a:extLst>
          </p:cNvPr>
          <p:cNvSpPr txBox="1"/>
          <p:nvPr/>
        </p:nvSpPr>
        <p:spPr>
          <a:xfrm>
            <a:off x="9924893" y="5413303"/>
            <a:ext cx="86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179623-07E5-4DB9-9853-36B9FA4066EA}"/>
              </a:ext>
            </a:extLst>
          </p:cNvPr>
          <p:cNvSpPr txBox="1"/>
          <p:nvPr/>
        </p:nvSpPr>
        <p:spPr>
          <a:xfrm>
            <a:off x="3356026" y="4305772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3D881C-F3FA-4A4E-B9D9-99F776855ADD}"/>
              </a:ext>
            </a:extLst>
          </p:cNvPr>
          <p:cNvSpPr txBox="1"/>
          <p:nvPr/>
        </p:nvSpPr>
        <p:spPr>
          <a:xfrm>
            <a:off x="4741768" y="5431635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</a:t>
            </a:r>
          </a:p>
          <a:p>
            <a:pPr algn="ctr"/>
            <a:r>
              <a:rPr lang="en-US" sz="1200" dirty="0"/>
              <a:t>Review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D2C4EB-DDDA-473D-958D-D986B12956DD}"/>
              </a:ext>
            </a:extLst>
          </p:cNvPr>
          <p:cNvSpPr txBox="1"/>
          <p:nvPr/>
        </p:nvSpPr>
        <p:spPr>
          <a:xfrm>
            <a:off x="988828" y="5549704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B605140-412E-4A32-A1F5-9A6462382859}"/>
              </a:ext>
            </a:extLst>
          </p:cNvPr>
          <p:cNvSpPr txBox="1"/>
          <p:nvPr/>
        </p:nvSpPr>
        <p:spPr>
          <a:xfrm>
            <a:off x="5587817" y="1691742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F4FE37-D25A-4FC7-A8E1-D5B5A90AEE14}"/>
              </a:ext>
            </a:extLst>
          </p:cNvPr>
          <p:cNvSpPr txBox="1"/>
          <p:nvPr/>
        </p:nvSpPr>
        <p:spPr>
          <a:xfrm>
            <a:off x="9619143" y="1746486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2F6FE1-C966-410D-B7A5-9344A9257682}"/>
              </a:ext>
            </a:extLst>
          </p:cNvPr>
          <p:cNvSpPr txBox="1"/>
          <p:nvPr/>
        </p:nvSpPr>
        <p:spPr>
          <a:xfrm>
            <a:off x="4454167" y="4200309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72751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675" y="2603381"/>
            <a:ext cx="115099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4076107" y="2793736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Policy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F57F-CFD3-406B-AD2B-ECDBDBA2137A}"/>
              </a:ext>
            </a:extLst>
          </p:cNvPr>
          <p:cNvSpPr txBox="1"/>
          <p:nvPr/>
        </p:nvSpPr>
        <p:spPr>
          <a:xfrm>
            <a:off x="7505997" y="4724349"/>
            <a:ext cx="15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HQ,</a:t>
            </a:r>
          </a:p>
          <a:p>
            <a:pPr algn="ctr"/>
            <a:r>
              <a:rPr lang="en-US" sz="1200" dirty="0"/>
              <a:t>Regional Managers,</a:t>
            </a:r>
          </a:p>
          <a:p>
            <a:pPr algn="ctr"/>
            <a:r>
              <a:rPr lang="en-US" sz="1200" dirty="0"/>
              <a:t>WSFR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60247-E78F-447D-B87A-1CD4CCA73440}"/>
              </a:ext>
            </a:extLst>
          </p:cNvPr>
          <p:cNvSpPr txBox="1"/>
          <p:nvPr/>
        </p:nvSpPr>
        <p:spPr>
          <a:xfrm>
            <a:off x="10044603" y="3770708"/>
            <a:ext cx="146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AD, DAD, &amp; POP Div. Manager notifies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7829" y="4661926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8962" y="2603381"/>
            <a:ext cx="1097743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8788" y="4661924"/>
            <a:ext cx="11791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518699" y="4724349"/>
            <a:ext cx="132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Directors,</a:t>
            </a:r>
          </a:p>
          <a:p>
            <a:pPr algn="ctr"/>
            <a:r>
              <a:rPr lang="en-US" sz="1200" dirty="0"/>
              <a:t>FACWG,</a:t>
            </a:r>
          </a:p>
          <a:p>
            <a:pPr algn="ctr"/>
            <a:r>
              <a:rPr lang="en-US" sz="1200" dirty="0"/>
              <a:t>Other parties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466" y="287089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the Final turn…</a:t>
            </a:r>
          </a:p>
        </p:txBody>
      </p:sp>
      <p:sp>
        <p:nvSpPr>
          <p:cNvPr id="79" name="Vertical Scroll 3">
            <a:extLst>
              <a:ext uri="{FF2B5EF4-FFF2-40B4-BE49-F238E27FC236}">
                <a16:creationId xmlns:a16="http://schemas.microsoft.com/office/drawing/2014/main" id="{31208284-D50E-4139-89E6-5799DDC28E3C}"/>
              </a:ext>
            </a:extLst>
          </p:cNvPr>
          <p:cNvSpPr>
            <a:spLocks/>
          </p:cNvSpPr>
          <p:nvPr/>
        </p:nvSpPr>
        <p:spPr>
          <a:xfrm>
            <a:off x="7612179" y="2269579"/>
            <a:ext cx="1691075" cy="143878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latin typeface="+mj-lt"/>
              </a:rPr>
              <a:t>Final Product</a:t>
            </a:r>
          </a:p>
          <a:p>
            <a:pPr algn="ctr"/>
            <a:r>
              <a:rPr lang="en-US" b="1" dirty="0">
                <a:latin typeface="+mj-lt"/>
              </a:rPr>
              <a:t>is posted publicly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4D3A8E58-4BD9-4877-A2FA-149ADFE4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609" y="4947726"/>
            <a:ext cx="2567339" cy="260741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553346-B1BF-4DBD-9CC8-EABEB45D1A13}"/>
              </a:ext>
            </a:extLst>
          </p:cNvPr>
          <p:cNvSpPr txBox="1"/>
          <p:nvPr/>
        </p:nvSpPr>
        <p:spPr>
          <a:xfrm>
            <a:off x="5341429" y="2355089"/>
            <a:ext cx="230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Final Review</a:t>
            </a:r>
          </a:p>
          <a:p>
            <a:pPr algn="ctr"/>
            <a:r>
              <a:rPr lang="en-US" sz="1100" i="1" dirty="0"/>
              <a:t>Routing &amp; Policy Processes</a:t>
            </a:r>
          </a:p>
          <a:p>
            <a:pPr algn="ctr"/>
            <a:r>
              <a:rPr lang="en-US" sz="1100" i="1" dirty="0"/>
              <a:t>Approvals for Publication</a:t>
            </a: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812131EB-13EA-417C-964D-E5E392924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8421" y="2870898"/>
            <a:ext cx="2055940" cy="260741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52DF42-E06C-4506-955F-E825F1159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067382" y="2988970"/>
            <a:ext cx="0" cy="21228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08F609-FACC-489A-8DE3-5E8CE37D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216514" y="3001268"/>
            <a:ext cx="828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B971728-5FAC-492D-9D30-976EE4B6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125712" y="5124131"/>
            <a:ext cx="9416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0E81F0F-6DCC-4BBD-8340-B5786DE76983}"/>
              </a:ext>
            </a:extLst>
          </p:cNvPr>
          <p:cNvSpPr txBox="1"/>
          <p:nvPr/>
        </p:nvSpPr>
        <p:spPr>
          <a:xfrm>
            <a:off x="5286176" y="4493516"/>
            <a:ext cx="20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HQ &amp; Regional Managers distribute policy</a:t>
            </a:r>
          </a:p>
        </p:txBody>
      </p:sp>
      <p:pic>
        <p:nvPicPr>
          <p:cNvPr id="97" name="Picture 2" descr="Image result for WSFR logo">
            <a:extLst>
              <a:ext uri="{FF2B5EF4-FFF2-40B4-BE49-F238E27FC236}">
                <a16:creationId xmlns:a16="http://schemas.microsoft.com/office/drawing/2014/main" id="{A9D5FED7-9825-42D4-A07F-99C10112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880553-09FE-4A72-B803-CC9D30A9B261}"/>
              </a:ext>
            </a:extLst>
          </p:cNvPr>
          <p:cNvSpPr txBox="1"/>
          <p:nvPr/>
        </p:nvSpPr>
        <p:spPr>
          <a:xfrm>
            <a:off x="5247489" y="5206346"/>
            <a:ext cx="209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via Communication Protocol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817C8-2933-4667-9872-1BCCF9580513}"/>
              </a:ext>
            </a:extLst>
          </p:cNvPr>
          <p:cNvSpPr txBox="1"/>
          <p:nvPr/>
        </p:nvSpPr>
        <p:spPr>
          <a:xfrm>
            <a:off x="2166141" y="2861670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</p:spTree>
    <p:extLst>
      <p:ext uri="{BB962C8B-B14F-4D97-AF65-F5344CB8AC3E}">
        <p14:creationId xmlns:p14="http://schemas.microsoft.com/office/powerpoint/2010/main" val="59578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675" y="2603381"/>
            <a:ext cx="1150990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F57F-CFD3-406B-AD2B-ECDBDBA2137A}"/>
              </a:ext>
            </a:extLst>
          </p:cNvPr>
          <p:cNvSpPr txBox="1"/>
          <p:nvPr/>
        </p:nvSpPr>
        <p:spPr>
          <a:xfrm>
            <a:off x="7505997" y="4724349"/>
            <a:ext cx="15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HQ,</a:t>
            </a:r>
          </a:p>
          <a:p>
            <a:pPr algn="ctr"/>
            <a:r>
              <a:rPr lang="en-US" sz="1200" dirty="0"/>
              <a:t>Regional Managers,</a:t>
            </a:r>
          </a:p>
          <a:p>
            <a:pPr algn="ctr"/>
            <a:r>
              <a:rPr lang="en-US" sz="1200" dirty="0"/>
              <a:t>WSFR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60247-E78F-447D-B87A-1CD4CCA73440}"/>
              </a:ext>
            </a:extLst>
          </p:cNvPr>
          <p:cNvSpPr txBox="1"/>
          <p:nvPr/>
        </p:nvSpPr>
        <p:spPr>
          <a:xfrm>
            <a:off x="10044603" y="3770708"/>
            <a:ext cx="146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AD, DAD, &amp; POP Div. Manager notifies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7829" y="4661926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8962" y="2603381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8788" y="4661924"/>
            <a:ext cx="11791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518699" y="4724349"/>
            <a:ext cx="132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Directors,</a:t>
            </a:r>
          </a:p>
          <a:p>
            <a:pPr algn="ctr"/>
            <a:r>
              <a:rPr lang="en-US" sz="1200" dirty="0"/>
              <a:t>FACWG,</a:t>
            </a:r>
          </a:p>
          <a:p>
            <a:pPr algn="ctr"/>
            <a:r>
              <a:rPr lang="en-US" sz="1200" dirty="0"/>
              <a:t>Other parties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466" y="287089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the Final turn…</a:t>
            </a:r>
          </a:p>
        </p:txBody>
      </p:sp>
      <p:sp>
        <p:nvSpPr>
          <p:cNvPr id="79" name="Vertical Scroll 3">
            <a:extLst>
              <a:ext uri="{FF2B5EF4-FFF2-40B4-BE49-F238E27FC236}">
                <a16:creationId xmlns:a16="http://schemas.microsoft.com/office/drawing/2014/main" id="{31208284-D50E-4139-89E6-5799DDC28E3C}"/>
              </a:ext>
            </a:extLst>
          </p:cNvPr>
          <p:cNvSpPr>
            <a:spLocks/>
          </p:cNvSpPr>
          <p:nvPr/>
        </p:nvSpPr>
        <p:spPr>
          <a:xfrm>
            <a:off x="7612179" y="2269579"/>
            <a:ext cx="1691075" cy="143878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latin typeface="+mj-lt"/>
              </a:rPr>
              <a:t>Final Product</a:t>
            </a:r>
          </a:p>
          <a:p>
            <a:pPr algn="ctr"/>
            <a:r>
              <a:rPr lang="en-US" b="1" dirty="0">
                <a:latin typeface="+mj-lt"/>
              </a:rPr>
              <a:t>is posted publicly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4D3A8E58-4BD9-4877-A2FA-149ADFE4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609" y="4947726"/>
            <a:ext cx="2567339" cy="260741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553346-B1BF-4DBD-9CC8-EABEB45D1A13}"/>
              </a:ext>
            </a:extLst>
          </p:cNvPr>
          <p:cNvSpPr txBox="1"/>
          <p:nvPr/>
        </p:nvSpPr>
        <p:spPr>
          <a:xfrm>
            <a:off x="5341429" y="2355089"/>
            <a:ext cx="230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Final Review</a:t>
            </a:r>
          </a:p>
          <a:p>
            <a:pPr algn="ctr"/>
            <a:r>
              <a:rPr lang="en-US" sz="1100" i="1" dirty="0"/>
              <a:t>Routing &amp; Policy Processes</a:t>
            </a:r>
          </a:p>
          <a:p>
            <a:pPr algn="ctr"/>
            <a:r>
              <a:rPr lang="en-US" sz="1100" i="1" dirty="0"/>
              <a:t>Approvals for Publication</a:t>
            </a: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812131EB-13EA-417C-964D-E5E392924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8421" y="2870898"/>
            <a:ext cx="2055940" cy="260741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52DF42-E06C-4506-955F-E825F1159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067382" y="2988970"/>
            <a:ext cx="0" cy="21228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08F609-FACC-489A-8DE3-5E8CE37D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216514" y="3001268"/>
            <a:ext cx="828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B971728-5FAC-492D-9D30-976EE4B6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125712" y="5124131"/>
            <a:ext cx="9416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0E81F0F-6DCC-4BBD-8340-B5786DE76983}"/>
              </a:ext>
            </a:extLst>
          </p:cNvPr>
          <p:cNvSpPr txBox="1"/>
          <p:nvPr/>
        </p:nvSpPr>
        <p:spPr>
          <a:xfrm>
            <a:off x="5286176" y="4493516"/>
            <a:ext cx="20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HQ &amp; Regional Managers distribute policy</a:t>
            </a:r>
          </a:p>
        </p:txBody>
      </p:sp>
      <p:pic>
        <p:nvPicPr>
          <p:cNvPr id="97" name="Picture 2" descr="Image result for WSFR logo">
            <a:extLst>
              <a:ext uri="{FF2B5EF4-FFF2-40B4-BE49-F238E27FC236}">
                <a16:creationId xmlns:a16="http://schemas.microsoft.com/office/drawing/2014/main" id="{A9D5FED7-9825-42D4-A07F-99C10112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880553-09FE-4A72-B803-CC9D30A9B261}"/>
              </a:ext>
            </a:extLst>
          </p:cNvPr>
          <p:cNvSpPr txBox="1"/>
          <p:nvPr/>
        </p:nvSpPr>
        <p:spPr>
          <a:xfrm>
            <a:off x="5247489" y="5206346"/>
            <a:ext cx="209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via Communication Protocol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817C8-2933-4667-9872-1BCCF9580513}"/>
              </a:ext>
            </a:extLst>
          </p:cNvPr>
          <p:cNvSpPr txBox="1"/>
          <p:nvPr/>
        </p:nvSpPr>
        <p:spPr>
          <a:xfrm>
            <a:off x="2166141" y="2861670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6B7A0A-B6E5-4B9B-A2E8-8D36869AD9E4}"/>
              </a:ext>
            </a:extLst>
          </p:cNvPr>
          <p:cNvSpPr txBox="1"/>
          <p:nvPr/>
        </p:nvSpPr>
        <p:spPr>
          <a:xfrm>
            <a:off x="4077404" y="2791370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Policy Team</a:t>
            </a:r>
          </a:p>
        </p:txBody>
      </p:sp>
    </p:spTree>
    <p:extLst>
      <p:ext uri="{BB962C8B-B14F-4D97-AF65-F5344CB8AC3E}">
        <p14:creationId xmlns:p14="http://schemas.microsoft.com/office/powerpoint/2010/main" val="32292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675" y="2603381"/>
            <a:ext cx="115099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F57F-CFD3-406B-AD2B-ECDBDBA2137A}"/>
              </a:ext>
            </a:extLst>
          </p:cNvPr>
          <p:cNvSpPr txBox="1"/>
          <p:nvPr/>
        </p:nvSpPr>
        <p:spPr>
          <a:xfrm>
            <a:off x="7505997" y="4724349"/>
            <a:ext cx="15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HQ,</a:t>
            </a:r>
          </a:p>
          <a:p>
            <a:pPr algn="ctr"/>
            <a:r>
              <a:rPr lang="en-US" sz="1200" dirty="0"/>
              <a:t>Regional Managers,</a:t>
            </a:r>
          </a:p>
          <a:p>
            <a:pPr algn="ctr"/>
            <a:r>
              <a:rPr lang="en-US" sz="1200" dirty="0"/>
              <a:t>WSFR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60247-E78F-447D-B87A-1CD4CCA73440}"/>
              </a:ext>
            </a:extLst>
          </p:cNvPr>
          <p:cNvSpPr txBox="1"/>
          <p:nvPr/>
        </p:nvSpPr>
        <p:spPr>
          <a:xfrm>
            <a:off x="10044603" y="3770708"/>
            <a:ext cx="146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AD, DAD, &amp; POP Div. Manager notifies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7829" y="4661926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8962" y="2603381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8788" y="4661924"/>
            <a:ext cx="11791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518699" y="4724349"/>
            <a:ext cx="132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Directors,</a:t>
            </a:r>
          </a:p>
          <a:p>
            <a:pPr algn="ctr"/>
            <a:r>
              <a:rPr lang="en-US" sz="1200" dirty="0"/>
              <a:t>FACWG,</a:t>
            </a:r>
          </a:p>
          <a:p>
            <a:pPr algn="ctr"/>
            <a:r>
              <a:rPr lang="en-US" sz="1200" dirty="0"/>
              <a:t>Other parties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466" y="287089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the Final turn…</a:t>
            </a:r>
          </a:p>
        </p:txBody>
      </p:sp>
      <p:sp>
        <p:nvSpPr>
          <p:cNvPr id="79" name="Vertical Scroll 3">
            <a:extLst>
              <a:ext uri="{FF2B5EF4-FFF2-40B4-BE49-F238E27FC236}">
                <a16:creationId xmlns:a16="http://schemas.microsoft.com/office/drawing/2014/main" id="{31208284-D50E-4139-89E6-5799DDC28E3C}"/>
              </a:ext>
            </a:extLst>
          </p:cNvPr>
          <p:cNvSpPr>
            <a:spLocks/>
          </p:cNvSpPr>
          <p:nvPr/>
        </p:nvSpPr>
        <p:spPr>
          <a:xfrm>
            <a:off x="7612179" y="2269579"/>
            <a:ext cx="1691075" cy="1438782"/>
          </a:xfrm>
          <a:prstGeom prst="verticalScrol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latin typeface="+mj-lt"/>
              </a:rPr>
              <a:t>Final Product</a:t>
            </a:r>
          </a:p>
          <a:p>
            <a:pPr algn="ctr"/>
            <a:r>
              <a:rPr lang="en-US" b="1" dirty="0">
                <a:latin typeface="+mj-lt"/>
              </a:rPr>
              <a:t>is posted publicly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4D3A8E58-4BD9-4877-A2FA-149ADFE4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609" y="4947726"/>
            <a:ext cx="2567339" cy="260741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553346-B1BF-4DBD-9CC8-EABEB45D1A13}"/>
              </a:ext>
            </a:extLst>
          </p:cNvPr>
          <p:cNvSpPr txBox="1"/>
          <p:nvPr/>
        </p:nvSpPr>
        <p:spPr>
          <a:xfrm>
            <a:off x="5341429" y="2355089"/>
            <a:ext cx="230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Final Review</a:t>
            </a:r>
          </a:p>
          <a:p>
            <a:pPr algn="ctr"/>
            <a:r>
              <a:rPr lang="en-US" sz="1100" i="1" dirty="0"/>
              <a:t>Routing &amp; Policy Processes</a:t>
            </a:r>
          </a:p>
          <a:p>
            <a:pPr algn="ctr"/>
            <a:r>
              <a:rPr lang="en-US" sz="1100" i="1" dirty="0"/>
              <a:t>Approvals for Publication</a:t>
            </a: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812131EB-13EA-417C-964D-E5E392924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8421" y="2870898"/>
            <a:ext cx="2055940" cy="260741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52DF42-E06C-4506-955F-E825F1159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067382" y="2988970"/>
            <a:ext cx="0" cy="21228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08F609-FACC-489A-8DE3-5E8CE37D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216514" y="3001268"/>
            <a:ext cx="828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B971728-5FAC-492D-9D30-976EE4B6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125712" y="5124131"/>
            <a:ext cx="9416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0E81F0F-6DCC-4BBD-8340-B5786DE76983}"/>
              </a:ext>
            </a:extLst>
          </p:cNvPr>
          <p:cNvSpPr txBox="1"/>
          <p:nvPr/>
        </p:nvSpPr>
        <p:spPr>
          <a:xfrm>
            <a:off x="5286176" y="4493516"/>
            <a:ext cx="20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HQ &amp; Regional Managers distribute policy</a:t>
            </a:r>
          </a:p>
        </p:txBody>
      </p:sp>
      <p:pic>
        <p:nvPicPr>
          <p:cNvPr id="97" name="Picture 2" descr="Image result for WSFR logo">
            <a:extLst>
              <a:ext uri="{FF2B5EF4-FFF2-40B4-BE49-F238E27FC236}">
                <a16:creationId xmlns:a16="http://schemas.microsoft.com/office/drawing/2014/main" id="{A9D5FED7-9825-42D4-A07F-99C10112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880553-09FE-4A72-B803-CC9D30A9B261}"/>
              </a:ext>
            </a:extLst>
          </p:cNvPr>
          <p:cNvSpPr txBox="1"/>
          <p:nvPr/>
        </p:nvSpPr>
        <p:spPr>
          <a:xfrm>
            <a:off x="5247489" y="5206346"/>
            <a:ext cx="209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via Communication Protocol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817C8-2933-4667-9872-1BCCF9580513}"/>
              </a:ext>
            </a:extLst>
          </p:cNvPr>
          <p:cNvSpPr txBox="1"/>
          <p:nvPr/>
        </p:nvSpPr>
        <p:spPr>
          <a:xfrm>
            <a:off x="2166141" y="2861670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6B7A0A-B6E5-4B9B-A2E8-8D36869AD9E4}"/>
              </a:ext>
            </a:extLst>
          </p:cNvPr>
          <p:cNvSpPr txBox="1"/>
          <p:nvPr/>
        </p:nvSpPr>
        <p:spPr>
          <a:xfrm>
            <a:off x="4077404" y="2791370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Policy Team</a:t>
            </a:r>
          </a:p>
        </p:txBody>
      </p:sp>
    </p:spTree>
    <p:extLst>
      <p:ext uri="{BB962C8B-B14F-4D97-AF65-F5344CB8AC3E}">
        <p14:creationId xmlns:p14="http://schemas.microsoft.com/office/powerpoint/2010/main" val="357731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675" y="2603381"/>
            <a:ext cx="115099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60247-E78F-447D-B87A-1CD4CCA73440}"/>
              </a:ext>
            </a:extLst>
          </p:cNvPr>
          <p:cNvSpPr txBox="1"/>
          <p:nvPr/>
        </p:nvSpPr>
        <p:spPr>
          <a:xfrm>
            <a:off x="10044603" y="3770708"/>
            <a:ext cx="146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AD, DAD, &amp; POP Div. Manager notifies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7829" y="4661926"/>
            <a:ext cx="1388124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8962" y="2603381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8788" y="4661924"/>
            <a:ext cx="11791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518699" y="4724349"/>
            <a:ext cx="132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Directors,</a:t>
            </a:r>
          </a:p>
          <a:p>
            <a:pPr algn="ctr"/>
            <a:r>
              <a:rPr lang="en-US" sz="1200" dirty="0"/>
              <a:t>FACWG,</a:t>
            </a:r>
          </a:p>
          <a:p>
            <a:pPr algn="ctr"/>
            <a:r>
              <a:rPr lang="en-US" sz="1200" dirty="0"/>
              <a:t>Other parties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466" y="287089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the Final turn…</a:t>
            </a:r>
          </a:p>
        </p:txBody>
      </p:sp>
      <p:sp>
        <p:nvSpPr>
          <p:cNvPr id="79" name="Vertical Scroll 3">
            <a:extLst>
              <a:ext uri="{FF2B5EF4-FFF2-40B4-BE49-F238E27FC236}">
                <a16:creationId xmlns:a16="http://schemas.microsoft.com/office/drawing/2014/main" id="{31208284-D50E-4139-89E6-5799DDC28E3C}"/>
              </a:ext>
            </a:extLst>
          </p:cNvPr>
          <p:cNvSpPr>
            <a:spLocks/>
          </p:cNvSpPr>
          <p:nvPr/>
        </p:nvSpPr>
        <p:spPr>
          <a:xfrm>
            <a:off x="7612179" y="2269579"/>
            <a:ext cx="1691075" cy="143878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latin typeface="+mj-lt"/>
              </a:rPr>
              <a:t>Final Product</a:t>
            </a:r>
          </a:p>
          <a:p>
            <a:pPr algn="ctr"/>
            <a:r>
              <a:rPr lang="en-US" b="1" dirty="0">
                <a:latin typeface="+mj-lt"/>
              </a:rPr>
              <a:t>is posted publicly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4D3A8E58-4BD9-4877-A2FA-149ADFE4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609" y="4947726"/>
            <a:ext cx="2567339" cy="260741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553346-B1BF-4DBD-9CC8-EABEB45D1A13}"/>
              </a:ext>
            </a:extLst>
          </p:cNvPr>
          <p:cNvSpPr txBox="1"/>
          <p:nvPr/>
        </p:nvSpPr>
        <p:spPr>
          <a:xfrm>
            <a:off x="5341429" y="2355089"/>
            <a:ext cx="230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Final Review</a:t>
            </a:r>
          </a:p>
          <a:p>
            <a:pPr algn="ctr"/>
            <a:r>
              <a:rPr lang="en-US" sz="1100" i="1" dirty="0"/>
              <a:t>Routing &amp; Policy Processes</a:t>
            </a:r>
          </a:p>
          <a:p>
            <a:pPr algn="ctr"/>
            <a:r>
              <a:rPr lang="en-US" sz="1100" i="1" dirty="0"/>
              <a:t>Approvals for Publication</a:t>
            </a: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812131EB-13EA-417C-964D-E5E392924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8421" y="2870898"/>
            <a:ext cx="2055940" cy="260741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52DF42-E06C-4506-955F-E825F1159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067382" y="2988970"/>
            <a:ext cx="0" cy="21228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08F609-FACC-489A-8DE3-5E8CE37D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216514" y="3001268"/>
            <a:ext cx="828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B971728-5FAC-492D-9D30-976EE4B6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125712" y="5124131"/>
            <a:ext cx="9416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0E81F0F-6DCC-4BBD-8340-B5786DE76983}"/>
              </a:ext>
            </a:extLst>
          </p:cNvPr>
          <p:cNvSpPr txBox="1"/>
          <p:nvPr/>
        </p:nvSpPr>
        <p:spPr>
          <a:xfrm>
            <a:off x="5286176" y="4493516"/>
            <a:ext cx="20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HQ &amp; Regional Managers distribute policy</a:t>
            </a:r>
          </a:p>
        </p:txBody>
      </p:sp>
      <p:pic>
        <p:nvPicPr>
          <p:cNvPr id="97" name="Picture 2" descr="Image result for WSFR logo">
            <a:extLst>
              <a:ext uri="{FF2B5EF4-FFF2-40B4-BE49-F238E27FC236}">
                <a16:creationId xmlns:a16="http://schemas.microsoft.com/office/drawing/2014/main" id="{A9D5FED7-9825-42D4-A07F-99C10112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880553-09FE-4A72-B803-CC9D30A9B261}"/>
              </a:ext>
            </a:extLst>
          </p:cNvPr>
          <p:cNvSpPr txBox="1"/>
          <p:nvPr/>
        </p:nvSpPr>
        <p:spPr>
          <a:xfrm>
            <a:off x="5247489" y="5206346"/>
            <a:ext cx="209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via Communication Protocol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817C8-2933-4667-9872-1BCCF9580513}"/>
              </a:ext>
            </a:extLst>
          </p:cNvPr>
          <p:cNvSpPr txBox="1"/>
          <p:nvPr/>
        </p:nvSpPr>
        <p:spPr>
          <a:xfrm>
            <a:off x="2166141" y="2861670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6B7A0A-B6E5-4B9B-A2E8-8D36869AD9E4}"/>
              </a:ext>
            </a:extLst>
          </p:cNvPr>
          <p:cNvSpPr txBox="1"/>
          <p:nvPr/>
        </p:nvSpPr>
        <p:spPr>
          <a:xfrm>
            <a:off x="4077404" y="2791370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Policy Team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E3F104-363E-4013-8A08-C47361B0A7F6}"/>
              </a:ext>
            </a:extLst>
          </p:cNvPr>
          <p:cNvSpPr txBox="1"/>
          <p:nvPr/>
        </p:nvSpPr>
        <p:spPr>
          <a:xfrm>
            <a:off x="7504801" y="4724348"/>
            <a:ext cx="15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HQ,</a:t>
            </a:r>
          </a:p>
          <a:p>
            <a:pPr algn="ctr"/>
            <a:r>
              <a:rPr lang="en-US" sz="1200" dirty="0"/>
              <a:t>Regional Managers,</a:t>
            </a:r>
          </a:p>
          <a:p>
            <a:pPr algn="ctr"/>
            <a:r>
              <a:rPr lang="en-US" sz="1200" dirty="0"/>
              <a:t>WSFR Staff</a:t>
            </a:r>
          </a:p>
        </p:txBody>
      </p:sp>
    </p:spTree>
    <p:extLst>
      <p:ext uri="{BB962C8B-B14F-4D97-AF65-F5344CB8AC3E}">
        <p14:creationId xmlns:p14="http://schemas.microsoft.com/office/powerpoint/2010/main" val="57418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675" y="2603381"/>
            <a:ext cx="115099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60247-E78F-447D-B87A-1CD4CCA73440}"/>
              </a:ext>
            </a:extLst>
          </p:cNvPr>
          <p:cNvSpPr txBox="1"/>
          <p:nvPr/>
        </p:nvSpPr>
        <p:spPr>
          <a:xfrm>
            <a:off x="10044603" y="3770708"/>
            <a:ext cx="146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AD, DAD, &amp; POP Div. Manager notifies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7829" y="4661926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8962" y="2603381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8788" y="4661924"/>
            <a:ext cx="1179113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466" y="287089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the Final turn…</a:t>
            </a:r>
          </a:p>
        </p:txBody>
      </p:sp>
      <p:sp>
        <p:nvSpPr>
          <p:cNvPr id="79" name="Vertical Scroll 3">
            <a:extLst>
              <a:ext uri="{FF2B5EF4-FFF2-40B4-BE49-F238E27FC236}">
                <a16:creationId xmlns:a16="http://schemas.microsoft.com/office/drawing/2014/main" id="{31208284-D50E-4139-89E6-5799DDC28E3C}"/>
              </a:ext>
            </a:extLst>
          </p:cNvPr>
          <p:cNvSpPr>
            <a:spLocks/>
          </p:cNvSpPr>
          <p:nvPr/>
        </p:nvSpPr>
        <p:spPr>
          <a:xfrm>
            <a:off x="7612179" y="2269579"/>
            <a:ext cx="1691075" cy="143878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b="1" dirty="0">
                <a:latin typeface="+mj-lt"/>
              </a:rPr>
              <a:t>Final Product</a:t>
            </a:r>
          </a:p>
          <a:p>
            <a:pPr algn="ctr"/>
            <a:r>
              <a:rPr lang="en-US" b="1" dirty="0">
                <a:latin typeface="+mj-lt"/>
              </a:rPr>
              <a:t>is posted publicly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4D3A8E58-4BD9-4877-A2FA-149ADFE4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609" y="4947726"/>
            <a:ext cx="2567339" cy="260741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553346-B1BF-4DBD-9CC8-EABEB45D1A13}"/>
              </a:ext>
            </a:extLst>
          </p:cNvPr>
          <p:cNvSpPr txBox="1"/>
          <p:nvPr/>
        </p:nvSpPr>
        <p:spPr>
          <a:xfrm>
            <a:off x="5341429" y="2355089"/>
            <a:ext cx="230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Final Review</a:t>
            </a:r>
          </a:p>
          <a:p>
            <a:pPr algn="ctr"/>
            <a:r>
              <a:rPr lang="en-US" sz="1100" i="1" dirty="0"/>
              <a:t>Routing &amp; Policy Processes</a:t>
            </a:r>
          </a:p>
          <a:p>
            <a:pPr algn="ctr"/>
            <a:r>
              <a:rPr lang="en-US" sz="1100" i="1" dirty="0"/>
              <a:t>Approvals for Publication</a:t>
            </a: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812131EB-13EA-417C-964D-E5E392924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8421" y="2870898"/>
            <a:ext cx="2055940" cy="260741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52DF42-E06C-4506-955F-E825F1159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067382" y="2988970"/>
            <a:ext cx="0" cy="21228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08F609-FACC-489A-8DE3-5E8CE37D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216514" y="3001268"/>
            <a:ext cx="828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B971728-5FAC-492D-9D30-976EE4B6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125712" y="5124131"/>
            <a:ext cx="9416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0E81F0F-6DCC-4BBD-8340-B5786DE76983}"/>
              </a:ext>
            </a:extLst>
          </p:cNvPr>
          <p:cNvSpPr txBox="1"/>
          <p:nvPr/>
        </p:nvSpPr>
        <p:spPr>
          <a:xfrm>
            <a:off x="5286176" y="4493516"/>
            <a:ext cx="20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WSFR HQ &amp; Regional Managers distribute policy</a:t>
            </a:r>
          </a:p>
        </p:txBody>
      </p:sp>
      <p:pic>
        <p:nvPicPr>
          <p:cNvPr id="97" name="Picture 2" descr="Image result for WSFR logo">
            <a:extLst>
              <a:ext uri="{FF2B5EF4-FFF2-40B4-BE49-F238E27FC236}">
                <a16:creationId xmlns:a16="http://schemas.microsoft.com/office/drawing/2014/main" id="{A9D5FED7-9825-42D4-A07F-99C10112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880553-09FE-4A72-B803-CC9D30A9B261}"/>
              </a:ext>
            </a:extLst>
          </p:cNvPr>
          <p:cNvSpPr txBox="1"/>
          <p:nvPr/>
        </p:nvSpPr>
        <p:spPr>
          <a:xfrm>
            <a:off x="5247489" y="5206346"/>
            <a:ext cx="209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via Communication Protocol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817C8-2933-4667-9872-1BCCF9580513}"/>
              </a:ext>
            </a:extLst>
          </p:cNvPr>
          <p:cNvSpPr txBox="1"/>
          <p:nvPr/>
        </p:nvSpPr>
        <p:spPr>
          <a:xfrm>
            <a:off x="2166141" y="2861670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6B7A0A-B6E5-4B9B-A2E8-8D36869AD9E4}"/>
              </a:ext>
            </a:extLst>
          </p:cNvPr>
          <p:cNvSpPr txBox="1"/>
          <p:nvPr/>
        </p:nvSpPr>
        <p:spPr>
          <a:xfrm>
            <a:off x="4077404" y="2791370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Policy Team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E3F104-363E-4013-8A08-C47361B0A7F6}"/>
              </a:ext>
            </a:extLst>
          </p:cNvPr>
          <p:cNvSpPr txBox="1"/>
          <p:nvPr/>
        </p:nvSpPr>
        <p:spPr>
          <a:xfrm>
            <a:off x="7504801" y="4724348"/>
            <a:ext cx="15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HQ,</a:t>
            </a:r>
          </a:p>
          <a:p>
            <a:pPr algn="ctr"/>
            <a:r>
              <a:rPr lang="en-US" sz="1200" dirty="0"/>
              <a:t>Regional Managers,</a:t>
            </a:r>
          </a:p>
          <a:p>
            <a:pPr algn="ctr"/>
            <a:r>
              <a:rPr lang="en-US" sz="1200" dirty="0"/>
              <a:t>WSFR Staff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E68A0-86EC-47A5-940C-30BCB241A347}"/>
              </a:ext>
            </a:extLst>
          </p:cNvPr>
          <p:cNvSpPr txBox="1"/>
          <p:nvPr/>
        </p:nvSpPr>
        <p:spPr>
          <a:xfrm>
            <a:off x="3523202" y="4724348"/>
            <a:ext cx="132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Directors,</a:t>
            </a:r>
          </a:p>
          <a:p>
            <a:pPr algn="ctr"/>
            <a:r>
              <a:rPr lang="en-US" sz="1200" dirty="0"/>
              <a:t>FACWG,</a:t>
            </a:r>
          </a:p>
          <a:p>
            <a:pPr algn="ctr"/>
            <a:r>
              <a:rPr lang="en-US" sz="1200" dirty="0"/>
              <a:t>Other parties</a:t>
            </a:r>
          </a:p>
        </p:txBody>
      </p:sp>
    </p:spTree>
    <p:extLst>
      <p:ext uri="{BB962C8B-B14F-4D97-AF65-F5344CB8AC3E}">
        <p14:creationId xmlns:p14="http://schemas.microsoft.com/office/powerpoint/2010/main" val="258896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4105" y="3662922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1916684" y="3725345"/>
            <a:ext cx="143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Recommendation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8397" y="3621823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BFA1E-CFC7-4379-AB5F-180B11A0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0636" y="3694174"/>
            <a:ext cx="90338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8564" y="3600497"/>
            <a:ext cx="1632329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9400" y="3889462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78FFE0-B275-44A9-B313-286149C6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813" y="3889462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995534-2D7A-4EBE-8618-8D6772C7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6643" y="2911766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B91DB45-EC94-43A2-9756-871902ED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9113" y="3757131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554268" y="3402777"/>
            <a:ext cx="1163558" cy="107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D7076-9753-4EFC-876E-2A65D1F33573}"/>
              </a:ext>
            </a:extLst>
          </p:cNvPr>
          <p:cNvSpPr txBox="1"/>
          <p:nvPr/>
        </p:nvSpPr>
        <p:spPr>
          <a:xfrm>
            <a:off x="7706690" y="4605951"/>
            <a:ext cx="1011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trike="sngStrike" dirty="0"/>
              <a:t>If necessary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9A406E-5B2F-4F9E-8081-0329374C8D14}"/>
              </a:ext>
            </a:extLst>
          </p:cNvPr>
          <p:cNvSpPr txBox="1"/>
          <p:nvPr/>
        </p:nvSpPr>
        <p:spPr>
          <a:xfrm>
            <a:off x="5064789" y="3500864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acceptance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0952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Modernizing PR Act Guidance Review: Phase I</a:t>
            </a:r>
          </a:p>
        </p:txBody>
      </p: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50C9BCB-99F4-4A0A-983F-0B3519A18841}"/>
              </a:ext>
            </a:extLst>
          </p:cNvPr>
          <p:cNvSpPr txBox="1"/>
          <p:nvPr/>
        </p:nvSpPr>
        <p:spPr>
          <a:xfrm>
            <a:off x="4112243" y="3763144"/>
            <a:ext cx="102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POP Division Manager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04FE69-2C5D-4623-8372-965F288255C9}"/>
              </a:ext>
            </a:extLst>
          </p:cNvPr>
          <p:cNvSpPr txBox="1"/>
          <p:nvPr/>
        </p:nvSpPr>
        <p:spPr>
          <a:xfrm>
            <a:off x="6372581" y="3696669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Managers &amp; FACWG</a:t>
            </a:r>
          </a:p>
          <a:p>
            <a:pPr algn="ctr"/>
            <a:r>
              <a:rPr lang="en-US" sz="1200" dirty="0"/>
              <a:t>(review)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2133DB-8D61-40C2-961E-E424E97AB566}"/>
              </a:ext>
            </a:extLst>
          </p:cNvPr>
          <p:cNvSpPr txBox="1"/>
          <p:nvPr/>
        </p:nvSpPr>
        <p:spPr>
          <a:xfrm>
            <a:off x="8468664" y="3657932"/>
            <a:ext cx="164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Reviews/Addresses Comments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2A6438-4AF6-4AD2-B756-10ADEE59FE3E}"/>
              </a:ext>
            </a:extLst>
          </p:cNvPr>
          <p:cNvSpPr txBox="1"/>
          <p:nvPr/>
        </p:nvSpPr>
        <p:spPr>
          <a:xfrm>
            <a:off x="5517624" y="2450287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02/03/2021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DA47B152-725F-41BA-8575-B2DBF457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51928" y="2636922"/>
            <a:ext cx="904445" cy="107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A3DB38-7242-4689-A40A-3DE6272732DD}"/>
              </a:ext>
            </a:extLst>
          </p:cNvPr>
          <p:cNvSpPr txBox="1"/>
          <p:nvPr/>
        </p:nvSpPr>
        <p:spPr>
          <a:xfrm>
            <a:off x="9844435" y="2472357"/>
            <a:ext cx="134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03/04/2021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1D08FC27-D433-48BC-8F48-B9DC8952B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50024" y="3269913"/>
            <a:ext cx="1163558" cy="107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4264503-DB82-474B-81C3-1883C0AFC3DA}"/>
              </a:ext>
            </a:extLst>
          </p:cNvPr>
          <p:cNvSpPr txBox="1"/>
          <p:nvPr/>
        </p:nvSpPr>
        <p:spPr>
          <a:xfrm>
            <a:off x="3228683" y="2333434"/>
            <a:ext cx="12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01/25/2021</a:t>
            </a: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9C729986-C6F4-463A-AB54-C862E128F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9139387" y="3158899"/>
            <a:ext cx="938254" cy="9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5A87C2-7010-4C94-800D-7F95AEB7E25F}"/>
              </a:ext>
            </a:extLst>
          </p:cNvPr>
          <p:cNvSpPr txBox="1"/>
          <p:nvPr/>
        </p:nvSpPr>
        <p:spPr>
          <a:xfrm>
            <a:off x="7408110" y="1808729"/>
            <a:ext cx="134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02/26/2021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BB4810-5A2D-41D4-A3C2-247CC4105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40893" y="4016209"/>
            <a:ext cx="548640" cy="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8AC7DC80-FAB9-4D95-BA51-DC08019E4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175921" y="4436623"/>
            <a:ext cx="1163558" cy="230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1248811-5EC7-4119-A87D-CE54331413AB}"/>
              </a:ext>
            </a:extLst>
          </p:cNvPr>
          <p:cNvSpPr txBox="1"/>
          <p:nvPr/>
        </p:nvSpPr>
        <p:spPr>
          <a:xfrm>
            <a:off x="10199649" y="6028656"/>
            <a:ext cx="134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03/17/2021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91CB86-357A-438B-BFE2-1BDF0E67C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5275" y="5195557"/>
            <a:ext cx="1632329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FCA1BC-FC54-4DEF-94AF-F24E135D3807}"/>
              </a:ext>
            </a:extLst>
          </p:cNvPr>
          <p:cNvSpPr txBox="1"/>
          <p:nvPr/>
        </p:nvSpPr>
        <p:spPr>
          <a:xfrm>
            <a:off x="9989014" y="5280292"/>
            <a:ext cx="161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 Completes Review of  Phase I Document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9F2297-90E4-44B3-BB23-038DBBB23E8A}"/>
              </a:ext>
            </a:extLst>
          </p:cNvPr>
          <p:cNvSpPr txBox="1"/>
          <p:nvPr/>
        </p:nvSpPr>
        <p:spPr>
          <a:xfrm>
            <a:off x="7584713" y="3100869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42743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6D4E-68F2-4B32-A7C8-74B66227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Law 116-94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AF0A-30A9-4112-99EE-3165C1D7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Modernizing the Pittman-Robertson Fund for Tomorrow’s Needs Act (Modernizing PR Act) was signed into law on December 20, 2019.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Added an additional purpose to the Wildlife Restoration (WR) Act, “to </a:t>
            </a:r>
            <a:r>
              <a:rPr lang="en-US" sz="1800" i="1" dirty="0"/>
              <a:t>provide financial and technical assistance to the States for promotion of hunting and recreational shooting</a:t>
            </a:r>
            <a:r>
              <a:rPr lang="en-US" sz="1800" dirty="0"/>
              <a:t>.”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Defined “</a:t>
            </a:r>
            <a:r>
              <a:rPr lang="en-US" sz="1800" i="1" dirty="0"/>
              <a:t>fiscal year</a:t>
            </a:r>
            <a:r>
              <a:rPr lang="en-US" sz="1800" dirty="0"/>
              <a:t>” and “</a:t>
            </a:r>
            <a:r>
              <a:rPr lang="en-US" sz="1800" i="1" dirty="0"/>
              <a:t>hunter and recreational shooter recruitment” (R3)</a:t>
            </a:r>
            <a:r>
              <a:rPr lang="en-US" sz="18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Removed prohibition of “public relations” as an eligible activity under the WR Act.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Authorized the use of BHE and EHE funding for eligible R3 activities.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Created a new, R3 Multistate Conservation Grant Program (up to $5 million annually).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Removed the requirement for O&amp;M of ranges, using BHE funds, to be part of a State’s hunter safety program.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2" descr="Image result for WSFR logo">
            <a:extLst>
              <a:ext uri="{FF2B5EF4-FFF2-40B4-BE49-F238E27FC236}">
                <a16:creationId xmlns:a16="http://schemas.microsoft.com/office/drawing/2014/main" id="{6893B822-A291-4EFB-BD85-9E647E2D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21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8CDEB-9448-4B68-BF1E-8D109017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33229" y="3692589"/>
            <a:ext cx="1407312" cy="77118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1AEC7-B8D5-4CAC-870C-AF044559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6335" y="3621704"/>
            <a:ext cx="117736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909" y="3567741"/>
            <a:ext cx="1603127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2045" y="3813163"/>
            <a:ext cx="798120" cy="280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AC1C9B18-3BF6-416D-956A-01D8A84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7372" y="2927229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8CA8A-B0A6-4358-9292-2279F44A9539}"/>
              </a:ext>
            </a:extLst>
          </p:cNvPr>
          <p:cNvSpPr txBox="1"/>
          <p:nvPr/>
        </p:nvSpPr>
        <p:spPr>
          <a:xfrm>
            <a:off x="7703197" y="1688966"/>
            <a:ext cx="156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JTF Co-Chairs may engage other relevant partners to review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80735"/>
          </a:xfrm>
        </p:spPr>
        <p:txBody>
          <a:bodyPr/>
          <a:lstStyle/>
          <a:p>
            <a:r>
              <a:rPr lang="en-US" sz="4000" dirty="0"/>
              <a:t>Modernizing PR Act Guidance Review: Phase II</a:t>
            </a:r>
          </a:p>
        </p:txBody>
      </p: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32133DB-8D61-40C2-961E-E424E97AB566}"/>
              </a:ext>
            </a:extLst>
          </p:cNvPr>
          <p:cNvSpPr txBox="1"/>
          <p:nvPr/>
        </p:nvSpPr>
        <p:spPr>
          <a:xfrm>
            <a:off x="343691" y="3611313"/>
            <a:ext cx="193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Team’s</a:t>
            </a:r>
          </a:p>
          <a:p>
            <a:pPr algn="ctr"/>
            <a:r>
              <a:rPr lang="en-US" sz="1200" dirty="0"/>
              <a:t>Revised Policy Recommendation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B13D11-4155-4AF9-AE54-AD42206CF252}"/>
              </a:ext>
            </a:extLst>
          </p:cNvPr>
          <p:cNvSpPr txBox="1"/>
          <p:nvPr/>
        </p:nvSpPr>
        <p:spPr>
          <a:xfrm>
            <a:off x="8040298" y="3809310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States and Territories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89834-A5C0-47DB-B346-6F7CB6271610}"/>
              </a:ext>
            </a:extLst>
          </p:cNvPr>
          <p:cNvSpPr txBox="1"/>
          <p:nvPr/>
        </p:nvSpPr>
        <p:spPr>
          <a:xfrm>
            <a:off x="10495902" y="3744118"/>
            <a:ext cx="156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SME Team</a:t>
            </a:r>
          </a:p>
          <a:p>
            <a:pPr lvl="0" algn="ctr"/>
            <a:r>
              <a:rPr lang="en-US" sz="1200" dirty="0">
                <a:solidFill>
                  <a:prstClr val="black"/>
                </a:solidFill>
              </a:rPr>
              <a:t>Reviews/Addresses Comments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640B5-DE81-4B2B-BBB3-A2D9FD32DFDC}"/>
              </a:ext>
            </a:extLst>
          </p:cNvPr>
          <p:cNvSpPr txBox="1"/>
          <p:nvPr/>
        </p:nvSpPr>
        <p:spPr>
          <a:xfrm>
            <a:off x="2902786" y="3692589"/>
            <a:ext cx="129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POP Division Manager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586ED5E-3EFD-479B-8260-442BC7B39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5864" y="3618638"/>
            <a:ext cx="921729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B209CE0-E7F1-4308-8B00-E37A6433D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0578" y="3649210"/>
            <a:ext cx="804232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C7BBAD43-6E70-4E4A-AD1B-FB2D67E3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9425" y="3851920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82408443-2831-4E0F-B22E-DC0B7C7E0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897" y="389849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36F94-7965-4F55-B18D-53758EF725E4}"/>
              </a:ext>
            </a:extLst>
          </p:cNvPr>
          <p:cNvSpPr txBox="1"/>
          <p:nvPr/>
        </p:nvSpPr>
        <p:spPr>
          <a:xfrm>
            <a:off x="4943185" y="3692590"/>
            <a:ext cx="86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Assistant Director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43529-9FD1-4276-B17E-CD788857CEA0}"/>
              </a:ext>
            </a:extLst>
          </p:cNvPr>
          <p:cNvSpPr txBox="1"/>
          <p:nvPr/>
        </p:nvSpPr>
        <p:spPr>
          <a:xfrm>
            <a:off x="6662729" y="3705702"/>
            <a:ext cx="83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Regional Managers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98AF63A-2D05-4ACA-8334-A4DC6F1F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93169" y="3332555"/>
            <a:ext cx="925078" cy="9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5239729E-1C0B-45C0-95A8-BEA136FA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08597" y="3377699"/>
            <a:ext cx="925078" cy="9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6F1038D-A88A-4BC6-B4CE-95F269EB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15571" y="3399184"/>
            <a:ext cx="925078" cy="9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2497A7-5569-4026-AFFC-1337375D81B0}"/>
              </a:ext>
            </a:extLst>
          </p:cNvPr>
          <p:cNvSpPr txBox="1"/>
          <p:nvPr/>
        </p:nvSpPr>
        <p:spPr>
          <a:xfrm>
            <a:off x="1913637" y="2532918"/>
            <a:ext cx="138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03/17/2021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DD3B2-962A-46DF-8448-B8C6FF233E18}"/>
              </a:ext>
            </a:extLst>
          </p:cNvPr>
          <p:cNvSpPr txBox="1"/>
          <p:nvPr/>
        </p:nvSpPr>
        <p:spPr>
          <a:xfrm>
            <a:off x="3907317" y="2538231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03/19/2021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36C06D-C5ED-4B22-B0C3-610473BB5504}"/>
              </a:ext>
            </a:extLst>
          </p:cNvPr>
          <p:cNvSpPr txBox="1"/>
          <p:nvPr/>
        </p:nvSpPr>
        <p:spPr>
          <a:xfrm>
            <a:off x="5588732" y="2583391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03/22/2021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0100EEE-ED55-493D-8DB9-1B4316855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6818" y="3681826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E9A628F-09A4-4410-82C1-273252272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0473" y="3890679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8264A71-80C1-4998-AB31-66BA7CED9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793765" y="2352538"/>
            <a:ext cx="376503" cy="831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row: Curved Left 60">
            <a:extLst>
              <a:ext uri="{FF2B5EF4-FFF2-40B4-BE49-F238E27FC236}">
                <a16:creationId xmlns:a16="http://schemas.microsoft.com/office/drawing/2014/main" id="{28E03338-C980-4782-AED8-DA0E3C01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0319" y="3876923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73857D-A7B4-4A57-ADA1-7A164940974A}"/>
              </a:ext>
            </a:extLst>
          </p:cNvPr>
          <p:cNvSpPr txBox="1"/>
          <p:nvPr/>
        </p:nvSpPr>
        <p:spPr>
          <a:xfrm>
            <a:off x="9529162" y="4864242"/>
            <a:ext cx="966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If necessary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99228227-5FA9-4B0B-8E5E-8C2EB57AA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570003" y="2667839"/>
            <a:ext cx="925078" cy="9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8BA1EC-BCA9-4F78-A746-A64DBFE8C721}"/>
              </a:ext>
            </a:extLst>
          </p:cNvPr>
          <p:cNvSpPr txBox="1"/>
          <p:nvPr/>
        </p:nvSpPr>
        <p:spPr>
          <a:xfrm>
            <a:off x="9450699" y="1879572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04/12/2021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A846D1-B730-4567-907B-377FD275BDCF}"/>
              </a:ext>
            </a:extLst>
          </p:cNvPr>
          <p:cNvSpPr txBox="1"/>
          <p:nvPr/>
        </p:nvSpPr>
        <p:spPr>
          <a:xfrm>
            <a:off x="9447615" y="3164789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587160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EBFF-1FB2-468F-B088-1EF29C45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058141"/>
            <a:ext cx="10972800" cy="1143000"/>
          </a:xfrm>
        </p:spPr>
        <p:txBody>
          <a:bodyPr/>
          <a:lstStyle/>
          <a:p>
            <a:pPr algn="ctr"/>
            <a:r>
              <a:rPr lang="en-US" sz="4800" dirty="0"/>
              <a:t>Modernizing PR Act: </a:t>
            </a:r>
            <a:br>
              <a:rPr lang="en-US" sz="4800" dirty="0"/>
            </a:br>
            <a:r>
              <a:rPr lang="en-US" sz="4800" dirty="0"/>
              <a:t>Draft Implementation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717FA-4A22-46E1-9E53-E9F34656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56164"/>
            <a:ext cx="10972800" cy="3768437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Guidance Sections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General: broad topics including R3 when inclusive of other issues</a:t>
            </a:r>
          </a:p>
          <a:p>
            <a:r>
              <a:rPr lang="en-US" dirty="0"/>
              <a:t>Recruitment, Retention, and Reactivation (R3): Intent and Use</a:t>
            </a:r>
          </a:p>
          <a:p>
            <a:r>
              <a:rPr lang="en-US" dirty="0"/>
              <a:t>Public Relations and Advertising: Public Relations no longer prohibited, but are addressed together under 2 CFR 200.421</a:t>
            </a:r>
          </a:p>
          <a:p>
            <a:r>
              <a:rPr lang="en-US" dirty="0"/>
              <a:t>Multistate Conservation Grant Program: Addition of R3-MSCGP </a:t>
            </a:r>
          </a:p>
        </p:txBody>
      </p:sp>
    </p:spTree>
    <p:extLst>
      <p:ext uri="{BB962C8B-B14F-4D97-AF65-F5344CB8AC3E}">
        <p14:creationId xmlns:p14="http://schemas.microsoft.com/office/powerpoint/2010/main" val="331624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8FDB-2075-46AD-9C34-D5A73F02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41AE5-5328-4A55-9692-EB1A5306F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30" y="1847850"/>
            <a:ext cx="4914900" cy="4542187"/>
          </a:xfrm>
          <a:prstGeom prst="rect">
            <a:avLst/>
          </a:prstGeom>
        </p:spPr>
      </p:pic>
      <p:pic>
        <p:nvPicPr>
          <p:cNvPr id="5" name="Picture 2" descr="Image result for WSFR logo">
            <a:extLst>
              <a:ext uri="{FF2B5EF4-FFF2-40B4-BE49-F238E27FC236}">
                <a16:creationId xmlns:a16="http://schemas.microsoft.com/office/drawing/2014/main" id="{B812E82D-E9BD-42FF-BC3F-99326986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3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4377-825D-4A97-B488-BA7B0BC4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Modernizing PR Act -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ED136-8DFE-4049-BE04-9D499204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requires the Service to make updates/changes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50 CFR 80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Relevant Service Manual chapters</a:t>
            </a:r>
          </a:p>
          <a:p>
            <a:r>
              <a:rPr lang="en-US" dirty="0"/>
              <a:t>WSFR – AD communicated preliminary guidance on interim implementation of the Act, referencing current laws and regulations, when relevant.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July 2020 </a:t>
            </a:r>
          </a:p>
          <a:p>
            <a:r>
              <a:rPr lang="en-US" dirty="0"/>
              <a:t>Through the JTF SOP, a SME team was developed to draft implementation policy recommendations.</a:t>
            </a:r>
          </a:p>
        </p:txBody>
      </p:sp>
      <p:pic>
        <p:nvPicPr>
          <p:cNvPr id="4" name="Picture 2" descr="Image result for WSFR logo">
            <a:extLst>
              <a:ext uri="{FF2B5EF4-FFF2-40B4-BE49-F238E27FC236}">
                <a16:creationId xmlns:a16="http://schemas.microsoft.com/office/drawing/2014/main" id="{04AFE20A-75C0-4B72-9E8A-E16E149E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1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7F87-2D9F-4CBD-8C07-A435C313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1FC8-EFD9-486D-8393-52B26366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CHARGE</a:t>
            </a:r>
            <a:r>
              <a:rPr lang="en-US" dirty="0"/>
              <a:t>: “</a:t>
            </a:r>
            <a:r>
              <a:rPr lang="en-US" i="1" dirty="0"/>
              <a:t>A team of WSFR and State appointed subject matter experts will work together to recommend draft implementation guidance (flexibilities and eligibility determinations)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GOAL</a:t>
            </a:r>
            <a:r>
              <a:rPr lang="en-US" dirty="0"/>
              <a:t>: Allow WSFR and States to work together to guide consistent implementation of the Modernizing PR Act prior to official rulemaking.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Enhanced collaboration as part of the partnership.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Increased transparency in policy development.</a:t>
            </a:r>
          </a:p>
        </p:txBody>
      </p:sp>
      <p:pic>
        <p:nvPicPr>
          <p:cNvPr id="4" name="Picture 2" descr="Image result for WSFR logo">
            <a:extLst>
              <a:ext uri="{FF2B5EF4-FFF2-40B4-BE49-F238E27FC236}">
                <a16:creationId xmlns:a16="http://schemas.microsoft.com/office/drawing/2014/main" id="{4A109128-25EA-4592-A89B-91C9D56EE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0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C258-F263-4A4D-9771-2E349C51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 Team – Championship Lineup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6C37C-2678-4620-93E9-4D771C342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JD Strong, OK.*		Cliff Schluesner, IR</a:t>
            </a:r>
            <a:r>
              <a:rPr lang="en-US" dirty="0">
                <a:latin typeface="Constantia" panose="02030602050306030303" pitchFamily="18" charset="0"/>
              </a:rPr>
              <a:t>6/8*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Chuck Sykes, AL.		Kathy Hollar, IR9/12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Megan Wisecup, IA.	Tom Decker, IR1</a:t>
            </a:r>
          </a:p>
          <a:p>
            <a:pPr marL="0" indent="0">
              <a:buNone/>
            </a:pPr>
            <a:r>
              <a:rPr lang="en-US" dirty="0"/>
              <a:t>	Jenifer Wisnewski, TN.	Fabian Romero, IR3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Lane Kisonak and Larry Mellinger, JTF Solicitors </a:t>
            </a:r>
          </a:p>
          <a:p>
            <a:pPr marL="0" indent="0">
              <a:buNone/>
            </a:pPr>
            <a:r>
              <a:rPr lang="en-US" dirty="0"/>
              <a:t>	Diana Swan-Pinion, WSFR Policy Branch (Representative)</a:t>
            </a:r>
          </a:p>
          <a:p>
            <a:pPr marL="0" indent="0">
              <a:buNone/>
            </a:pPr>
            <a:r>
              <a:rPr lang="en-US" dirty="0"/>
              <a:t>	Ryan Oster, WSFR Systems &amp; Training Branch (Facilitator)</a:t>
            </a:r>
          </a:p>
          <a:p>
            <a:pPr marL="0" indent="0">
              <a:buNone/>
            </a:pPr>
            <a:r>
              <a:rPr lang="en-US" dirty="0"/>
              <a:t>	Amanda Horvath, WSFR IR5/7 (Record Keeper)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97AAC-F4C8-462B-8BF0-64EEC88E1DB3}"/>
              </a:ext>
            </a:extLst>
          </p:cNvPr>
          <p:cNvSpPr txBox="1"/>
          <p:nvPr/>
        </p:nvSpPr>
        <p:spPr>
          <a:xfrm>
            <a:off x="9516140" y="6324601"/>
            <a:ext cx="230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JTF Representative</a:t>
            </a:r>
          </a:p>
        </p:txBody>
      </p:sp>
      <p:pic>
        <p:nvPicPr>
          <p:cNvPr id="5" name="Picture 2" descr="Image result for WSFR logo">
            <a:extLst>
              <a:ext uri="{FF2B5EF4-FFF2-40B4-BE49-F238E27FC236}">
                <a16:creationId xmlns:a16="http://schemas.microsoft.com/office/drawing/2014/main" id="{45B9188B-729C-4EC3-A506-ED49BEB4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9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C258-F263-4A4D-9771-2E349C51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 Team – Championship Lineup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6C37C-2678-4620-93E9-4D771C342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JD Strong, OK.*		Cliff Schluesner, IR</a:t>
            </a:r>
            <a:r>
              <a:rPr lang="en-US" dirty="0">
                <a:latin typeface="Constantia" panose="02030602050306030303" pitchFamily="18" charset="0"/>
              </a:rPr>
              <a:t>6/8*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Chuck Sykes, AL.		Paul Wilkes, IR2/4 </a:t>
            </a:r>
            <a:r>
              <a:rPr lang="en-US" strike="sngStrike" dirty="0"/>
              <a:t>Kathy Hollar, IR9/12</a:t>
            </a:r>
            <a:endParaRPr lang="en-US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Megan Wisecup, IA.	Tom Decker, IR1</a:t>
            </a:r>
          </a:p>
          <a:p>
            <a:pPr marL="0" indent="0">
              <a:buNone/>
            </a:pPr>
            <a:r>
              <a:rPr lang="en-US" dirty="0"/>
              <a:t>	Jenifer Wisnewski, TN.	Fabian Romero, IR3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Lane Kisonak and Larry Mellinger, JTF Solicitors </a:t>
            </a:r>
          </a:p>
          <a:p>
            <a:pPr marL="0" indent="0">
              <a:buNone/>
            </a:pPr>
            <a:r>
              <a:rPr lang="en-US" dirty="0"/>
              <a:t>	Diana Swan-Pinion, WSFR Policy Branch (Representative)</a:t>
            </a:r>
          </a:p>
          <a:p>
            <a:pPr marL="0" indent="0">
              <a:buNone/>
            </a:pPr>
            <a:r>
              <a:rPr lang="en-US" dirty="0"/>
              <a:t>	Ryan Oster, WSFR Systems &amp; Training Branch (Facilitator)</a:t>
            </a:r>
          </a:p>
          <a:p>
            <a:pPr marL="0" indent="0">
              <a:buNone/>
            </a:pPr>
            <a:r>
              <a:rPr lang="en-US" dirty="0"/>
              <a:t>	Amanda Horvath, WSFR IR5/7 (Record Keeper)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97AAC-F4C8-462B-8BF0-64EEC88E1DB3}"/>
              </a:ext>
            </a:extLst>
          </p:cNvPr>
          <p:cNvSpPr txBox="1"/>
          <p:nvPr/>
        </p:nvSpPr>
        <p:spPr>
          <a:xfrm>
            <a:off x="9516140" y="6324601"/>
            <a:ext cx="230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JTF Representative</a:t>
            </a:r>
          </a:p>
        </p:txBody>
      </p:sp>
      <p:pic>
        <p:nvPicPr>
          <p:cNvPr id="5" name="Picture 2" descr="Image result for WSFR logo">
            <a:extLst>
              <a:ext uri="{FF2B5EF4-FFF2-40B4-BE49-F238E27FC236}">
                <a16:creationId xmlns:a16="http://schemas.microsoft.com/office/drawing/2014/main" id="{45B9188B-729C-4EC3-A506-ED49BEB4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39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153" y="2380300"/>
            <a:ext cx="1388124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368152" y="2442724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Recommendation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F57F-CFD3-406B-AD2B-ECDBDBA2137A}"/>
              </a:ext>
            </a:extLst>
          </p:cNvPr>
          <p:cNvSpPr txBox="1"/>
          <p:nvPr/>
        </p:nvSpPr>
        <p:spPr>
          <a:xfrm>
            <a:off x="6543056" y="2441547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60247-E78F-447D-B87A-1CD4CCA73440}"/>
              </a:ext>
            </a:extLst>
          </p:cNvPr>
          <p:cNvSpPr txBox="1"/>
          <p:nvPr/>
        </p:nvSpPr>
        <p:spPr>
          <a:xfrm>
            <a:off x="4508649" y="2459245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Managers &amp; FACWG</a:t>
            </a:r>
          </a:p>
          <a:p>
            <a:pPr algn="ctr"/>
            <a:r>
              <a:rPr lang="en-US" sz="1200" dirty="0"/>
              <a:t>(review)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C9AAB-0331-4142-9F15-E8F73C2F3376}"/>
              </a:ext>
            </a:extLst>
          </p:cNvPr>
          <p:cNvSpPr txBox="1"/>
          <p:nvPr/>
        </p:nvSpPr>
        <p:spPr>
          <a:xfrm>
            <a:off x="4737572" y="5431635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</a:t>
            </a:r>
          </a:p>
          <a:p>
            <a:pPr algn="ctr"/>
            <a:r>
              <a:rPr lang="en-US" sz="1200" dirty="0"/>
              <a:t>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9A130-8197-4DF9-B8E1-76CCDC0D9FA1}"/>
              </a:ext>
            </a:extLst>
          </p:cNvPr>
          <p:cNvSpPr txBox="1"/>
          <p:nvPr/>
        </p:nvSpPr>
        <p:spPr>
          <a:xfrm>
            <a:off x="2704635" y="2561417"/>
            <a:ext cx="90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650" y="2379123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BFA1E-CFC7-4379-AB5F-180B11A0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4635" y="2379123"/>
            <a:ext cx="90338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8CDEB-9448-4B68-BF1E-8D109017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5721" y="2417568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1AEC7-B8D5-4CAC-870C-AF044559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9337" y="240372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627" y="2379122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328AB-CB63-4EA9-A1D7-42157568DC81}"/>
              </a:ext>
            </a:extLst>
          </p:cNvPr>
          <p:cNvSpPr txBox="1"/>
          <p:nvPr/>
        </p:nvSpPr>
        <p:spPr>
          <a:xfrm>
            <a:off x="991770" y="5545896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05BE4-7407-42B1-A0E1-A55A387E8F4B}"/>
              </a:ext>
            </a:extLst>
          </p:cNvPr>
          <p:cNvSpPr txBox="1"/>
          <p:nvPr/>
        </p:nvSpPr>
        <p:spPr>
          <a:xfrm>
            <a:off x="8524767" y="2475217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JTF-approved</a:t>
            </a:r>
          </a:p>
          <a:p>
            <a:pPr algn="ctr"/>
            <a:r>
              <a:rPr lang="en-US" sz="1200" dirty="0"/>
              <a:t>Communications Protocol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8D0F0-A2EF-4598-8CB4-6A9C2BEE0EC0}"/>
              </a:ext>
            </a:extLst>
          </p:cNvPr>
          <p:cNvSpPr txBox="1"/>
          <p:nvPr/>
        </p:nvSpPr>
        <p:spPr>
          <a:xfrm>
            <a:off x="10571549" y="2502989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079" y="5298806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5344" y="4241029"/>
            <a:ext cx="1120056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7E7BE9-1FD1-4460-B122-5EA5812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5516" y="5266832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0D9195-75D1-4329-A318-EA04290C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9623" y="5298806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96CDAC-CEBF-43F8-ACEC-D0529285C82A}"/>
              </a:ext>
            </a:extLst>
          </p:cNvPr>
          <p:cNvSpPr txBox="1"/>
          <p:nvPr/>
        </p:nvSpPr>
        <p:spPr>
          <a:xfrm>
            <a:off x="9930962" y="5421591"/>
            <a:ext cx="86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358044" y="4308498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817" y="2646535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78FFE0-B275-44A9-B313-286149C6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7808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995534-2D7A-4EBE-8618-8D6772C7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7957" y="1645774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B91DB45-EC94-43A2-9756-871902ED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938" y="254171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6884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AC1C9B18-3BF6-416D-956A-01D8A84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790" y="1680605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1D796FB-7900-49FC-9A8A-1B5664EDE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747" y="257804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D7076-9753-4EFC-876E-2A65D1F33573}"/>
              </a:ext>
            </a:extLst>
          </p:cNvPr>
          <p:cNvSpPr txBox="1"/>
          <p:nvPr/>
        </p:nvSpPr>
        <p:spPr>
          <a:xfrm>
            <a:off x="5727179" y="3627104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8CA8A-B0A6-4358-9292-2279F44A9539}"/>
              </a:ext>
            </a:extLst>
          </p:cNvPr>
          <p:cNvSpPr txBox="1"/>
          <p:nvPr/>
        </p:nvSpPr>
        <p:spPr>
          <a:xfrm>
            <a:off x="9773319" y="3665049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6A55BF-1B87-4EEA-8E92-154CDAA19D64}"/>
              </a:ext>
            </a:extLst>
          </p:cNvPr>
          <p:cNvSpPr txBox="1"/>
          <p:nvPr/>
        </p:nvSpPr>
        <p:spPr>
          <a:xfrm>
            <a:off x="5587817" y="1691742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35794D-813F-4282-B933-FDA65D9A1BE6}"/>
              </a:ext>
            </a:extLst>
          </p:cNvPr>
          <p:cNvSpPr txBox="1"/>
          <p:nvPr/>
        </p:nvSpPr>
        <p:spPr>
          <a:xfrm>
            <a:off x="9619143" y="1746486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9A406E-5B2F-4F9E-8081-0329374C8D14}"/>
              </a:ext>
            </a:extLst>
          </p:cNvPr>
          <p:cNvSpPr txBox="1"/>
          <p:nvPr/>
        </p:nvSpPr>
        <p:spPr>
          <a:xfrm>
            <a:off x="3612161" y="2384925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acceptance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3FCC649-9D45-4CF8-844F-51EBACD3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1711" y="5522052"/>
            <a:ext cx="3737279" cy="260741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E011F9E4-EF2E-4FC4-AEC6-757FAF6B5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6662" y="5455871"/>
            <a:ext cx="1473989" cy="646331"/>
          </a:xfrm>
          <a:prstGeom prst="curvedDownArrow">
            <a:avLst/>
          </a:prstGeom>
          <a:scene3d>
            <a:camera prst="orthographicFront">
              <a:rot lat="1080000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2AEA6133-CCF7-4ED1-8836-793D4E4D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3027" y="3622593"/>
            <a:ext cx="804232" cy="1535038"/>
          </a:xfrm>
          <a:prstGeom prst="curvedLeftArrow">
            <a:avLst/>
          </a:prstGeom>
          <a:scene3d>
            <a:camera prst="orthographicFront">
              <a:rot lat="0" lon="1080000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171565-22D8-4DF7-A694-41CB4AB16F27}"/>
              </a:ext>
            </a:extLst>
          </p:cNvPr>
          <p:cNvSpPr txBox="1"/>
          <p:nvPr/>
        </p:nvSpPr>
        <p:spPr>
          <a:xfrm>
            <a:off x="3719207" y="5601150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64393E-5291-4603-A102-12CD293FFA3E}"/>
              </a:ext>
            </a:extLst>
          </p:cNvPr>
          <p:cNvSpPr txBox="1"/>
          <p:nvPr/>
        </p:nvSpPr>
        <p:spPr>
          <a:xfrm>
            <a:off x="6719577" y="5254578"/>
            <a:ext cx="230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Recommend to WSFR AD and DAD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8EE9-F008-42CB-B27F-A05A1F5A074A}"/>
              </a:ext>
            </a:extLst>
          </p:cNvPr>
          <p:cNvSpPr txBox="1"/>
          <p:nvPr/>
        </p:nvSpPr>
        <p:spPr>
          <a:xfrm>
            <a:off x="6429523" y="5762495"/>
            <a:ext cx="303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Provide to JTF at least 1 month prior to meeting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3863C-0987-4290-AED6-371A598D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1" idx="2"/>
          </p:cNvCxnSpPr>
          <p:nvPr/>
        </p:nvCxnSpPr>
        <p:spPr>
          <a:xfrm flipH="1">
            <a:off x="5418161" y="6038012"/>
            <a:ext cx="190" cy="46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84FA22-E409-4475-B6C1-0F848014C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446663" y="6505433"/>
            <a:ext cx="39760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20DFC6-FA65-4F4F-9591-0637D903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451212" y="6102202"/>
            <a:ext cx="0" cy="403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B81B3D-08DD-4276-BE05-D1E3312EC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8" idx="3"/>
          </p:cNvCxnSpPr>
          <p:nvPr/>
        </p:nvCxnSpPr>
        <p:spPr>
          <a:xfrm>
            <a:off x="11691605" y="2826155"/>
            <a:ext cx="309895" cy="27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691E26-93FF-4708-B39E-787929D4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01500" y="2828925"/>
            <a:ext cx="0" cy="28813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A6425B-1FF9-4AC7-8BB4-8842CB990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0868025" y="5715000"/>
            <a:ext cx="1133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3CFE74-0094-4B30-B6EB-15BE3CA820A7}"/>
              </a:ext>
            </a:extLst>
          </p:cNvPr>
          <p:cNvSpPr txBox="1"/>
          <p:nvPr/>
        </p:nvSpPr>
        <p:spPr>
          <a:xfrm>
            <a:off x="7676884" y="849567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 Co-Chairs may engage other relevant partners to review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83EE5C-4A09-4F2D-BCC3-B0C0188B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4" idx="2"/>
          </p:cNvCxnSpPr>
          <p:nvPr/>
        </p:nvCxnSpPr>
        <p:spPr>
          <a:xfrm>
            <a:off x="8500797" y="1495898"/>
            <a:ext cx="376503" cy="831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4B8A871-24F5-4615-BA51-E32BAE854AF4}"/>
              </a:ext>
            </a:extLst>
          </p:cNvPr>
          <p:cNvSpPr txBox="1"/>
          <p:nvPr/>
        </p:nvSpPr>
        <p:spPr>
          <a:xfrm>
            <a:off x="4454167" y="4200309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09420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153" y="238030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368152" y="2442724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Recommendation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F57F-CFD3-406B-AD2B-ECDBDBA2137A}"/>
              </a:ext>
            </a:extLst>
          </p:cNvPr>
          <p:cNvSpPr txBox="1"/>
          <p:nvPr/>
        </p:nvSpPr>
        <p:spPr>
          <a:xfrm>
            <a:off x="6543056" y="2441547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60247-E78F-447D-B87A-1CD4CCA73440}"/>
              </a:ext>
            </a:extLst>
          </p:cNvPr>
          <p:cNvSpPr txBox="1"/>
          <p:nvPr/>
        </p:nvSpPr>
        <p:spPr>
          <a:xfrm>
            <a:off x="4508649" y="2459245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Managers &amp; FACWG</a:t>
            </a:r>
          </a:p>
          <a:p>
            <a:pPr algn="ctr"/>
            <a:r>
              <a:rPr lang="en-US" sz="1200" dirty="0"/>
              <a:t>(review)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C9AAB-0331-4142-9F15-E8F73C2F3376}"/>
              </a:ext>
            </a:extLst>
          </p:cNvPr>
          <p:cNvSpPr txBox="1"/>
          <p:nvPr/>
        </p:nvSpPr>
        <p:spPr>
          <a:xfrm>
            <a:off x="4737572" y="5431635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</a:t>
            </a:r>
          </a:p>
          <a:p>
            <a:pPr algn="ctr"/>
            <a:r>
              <a:rPr lang="en-US" sz="1200" dirty="0"/>
              <a:t>Review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650" y="2379123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BFA1E-CFC7-4379-AB5F-180B11A0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4635" y="2379123"/>
            <a:ext cx="903383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8CDEB-9448-4B68-BF1E-8D109017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5721" y="2417568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1AEC7-B8D5-4CAC-870C-AF044559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9337" y="240372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627" y="2379122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328AB-CB63-4EA9-A1D7-42157568DC81}"/>
              </a:ext>
            </a:extLst>
          </p:cNvPr>
          <p:cNvSpPr txBox="1"/>
          <p:nvPr/>
        </p:nvSpPr>
        <p:spPr>
          <a:xfrm>
            <a:off x="991770" y="5545896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05BE4-7407-42B1-A0E1-A55A387E8F4B}"/>
              </a:ext>
            </a:extLst>
          </p:cNvPr>
          <p:cNvSpPr txBox="1"/>
          <p:nvPr/>
        </p:nvSpPr>
        <p:spPr>
          <a:xfrm>
            <a:off x="8524767" y="2475217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JTF-approved</a:t>
            </a:r>
          </a:p>
          <a:p>
            <a:pPr algn="ctr"/>
            <a:r>
              <a:rPr lang="en-US" sz="1200" dirty="0"/>
              <a:t>Communications Protocol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8D0F0-A2EF-4598-8CB4-6A9C2BEE0EC0}"/>
              </a:ext>
            </a:extLst>
          </p:cNvPr>
          <p:cNvSpPr txBox="1"/>
          <p:nvPr/>
        </p:nvSpPr>
        <p:spPr>
          <a:xfrm>
            <a:off x="10571549" y="2502989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079" y="5298806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5344" y="4241029"/>
            <a:ext cx="1120056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7E7BE9-1FD1-4460-B122-5EA5812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5516" y="5266832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0D9195-75D1-4329-A318-EA04290C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9623" y="5298806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96CDAC-CEBF-43F8-ACEC-D0529285C82A}"/>
              </a:ext>
            </a:extLst>
          </p:cNvPr>
          <p:cNvSpPr txBox="1"/>
          <p:nvPr/>
        </p:nvSpPr>
        <p:spPr>
          <a:xfrm>
            <a:off x="9930962" y="5421591"/>
            <a:ext cx="86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358044" y="4308498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817" y="2646535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78FFE0-B275-44A9-B313-286149C6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7808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995534-2D7A-4EBE-8618-8D6772C7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7957" y="1645774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B91DB45-EC94-43A2-9756-871902ED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938" y="254171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6884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AC1C9B18-3BF6-416D-956A-01D8A84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790" y="1680605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1D796FB-7900-49FC-9A8A-1B5664EDE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747" y="257804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D7076-9753-4EFC-876E-2A65D1F33573}"/>
              </a:ext>
            </a:extLst>
          </p:cNvPr>
          <p:cNvSpPr txBox="1"/>
          <p:nvPr/>
        </p:nvSpPr>
        <p:spPr>
          <a:xfrm>
            <a:off x="5727179" y="3627104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8CA8A-B0A6-4358-9292-2279F44A9539}"/>
              </a:ext>
            </a:extLst>
          </p:cNvPr>
          <p:cNvSpPr txBox="1"/>
          <p:nvPr/>
        </p:nvSpPr>
        <p:spPr>
          <a:xfrm>
            <a:off x="9773319" y="3665049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9A406E-5B2F-4F9E-8081-0329374C8D14}"/>
              </a:ext>
            </a:extLst>
          </p:cNvPr>
          <p:cNvSpPr txBox="1"/>
          <p:nvPr/>
        </p:nvSpPr>
        <p:spPr>
          <a:xfrm>
            <a:off x="3612161" y="2384925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acceptance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3FCC649-9D45-4CF8-844F-51EBACD3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1711" y="5522052"/>
            <a:ext cx="3737279" cy="260741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E011F9E4-EF2E-4FC4-AEC6-757FAF6B5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6662" y="5455871"/>
            <a:ext cx="1473989" cy="646331"/>
          </a:xfrm>
          <a:prstGeom prst="curvedDownArrow">
            <a:avLst/>
          </a:prstGeom>
          <a:scene3d>
            <a:camera prst="orthographicFront">
              <a:rot lat="1080000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2AEA6133-CCF7-4ED1-8836-793D4E4D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3027" y="3622593"/>
            <a:ext cx="804232" cy="1535038"/>
          </a:xfrm>
          <a:prstGeom prst="curvedLeftArrow">
            <a:avLst/>
          </a:prstGeom>
          <a:scene3d>
            <a:camera prst="orthographicFront">
              <a:rot lat="0" lon="1080000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171565-22D8-4DF7-A694-41CB4AB16F27}"/>
              </a:ext>
            </a:extLst>
          </p:cNvPr>
          <p:cNvSpPr txBox="1"/>
          <p:nvPr/>
        </p:nvSpPr>
        <p:spPr>
          <a:xfrm>
            <a:off x="3719207" y="5601150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64393E-5291-4603-A102-12CD293FFA3E}"/>
              </a:ext>
            </a:extLst>
          </p:cNvPr>
          <p:cNvSpPr txBox="1"/>
          <p:nvPr/>
        </p:nvSpPr>
        <p:spPr>
          <a:xfrm>
            <a:off x="6719577" y="5254578"/>
            <a:ext cx="230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Recommend to WSFR AD and DAD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8EE9-F008-42CB-B27F-A05A1F5A074A}"/>
              </a:ext>
            </a:extLst>
          </p:cNvPr>
          <p:cNvSpPr txBox="1"/>
          <p:nvPr/>
        </p:nvSpPr>
        <p:spPr>
          <a:xfrm>
            <a:off x="6429523" y="5762495"/>
            <a:ext cx="303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Provide to JTF at least 1 month prior to meeting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3863C-0987-4290-AED6-371A598D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1" idx="2"/>
          </p:cNvCxnSpPr>
          <p:nvPr/>
        </p:nvCxnSpPr>
        <p:spPr>
          <a:xfrm flipH="1">
            <a:off x="5418161" y="6038012"/>
            <a:ext cx="190" cy="46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84FA22-E409-4475-B6C1-0F848014C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446663" y="6505433"/>
            <a:ext cx="39760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20DFC6-FA65-4F4F-9591-0637D903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451212" y="6102202"/>
            <a:ext cx="0" cy="403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B81B3D-08DD-4276-BE05-D1E3312EC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8" idx="3"/>
          </p:cNvCxnSpPr>
          <p:nvPr/>
        </p:nvCxnSpPr>
        <p:spPr>
          <a:xfrm>
            <a:off x="11691605" y="2826155"/>
            <a:ext cx="309895" cy="27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691E26-93FF-4708-B39E-787929D4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01500" y="2828925"/>
            <a:ext cx="0" cy="28813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A6425B-1FF9-4AC7-8BB4-8842CB990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0868025" y="5715000"/>
            <a:ext cx="1133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3CFE74-0094-4B30-B6EB-15BE3CA820A7}"/>
              </a:ext>
            </a:extLst>
          </p:cNvPr>
          <p:cNvSpPr txBox="1"/>
          <p:nvPr/>
        </p:nvSpPr>
        <p:spPr>
          <a:xfrm>
            <a:off x="7676884" y="849567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 Co-Chairs may engage other relevant partners to review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83EE5C-4A09-4F2D-BCC3-B0C0188B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4" idx="2"/>
          </p:cNvCxnSpPr>
          <p:nvPr/>
        </p:nvCxnSpPr>
        <p:spPr>
          <a:xfrm>
            <a:off x="8500797" y="1495898"/>
            <a:ext cx="376503" cy="831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50C9BCB-99F4-4A0A-983F-0B3519A18841}"/>
              </a:ext>
            </a:extLst>
          </p:cNvPr>
          <p:cNvSpPr txBox="1"/>
          <p:nvPr/>
        </p:nvSpPr>
        <p:spPr>
          <a:xfrm>
            <a:off x="2704634" y="2560020"/>
            <a:ext cx="90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C24215-2002-488C-8EC7-4DA7DCCF5989}"/>
              </a:ext>
            </a:extLst>
          </p:cNvPr>
          <p:cNvSpPr txBox="1"/>
          <p:nvPr/>
        </p:nvSpPr>
        <p:spPr>
          <a:xfrm>
            <a:off x="5587817" y="1691742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3C58C0-15B0-4247-BCC7-549EF0B62B40}"/>
              </a:ext>
            </a:extLst>
          </p:cNvPr>
          <p:cNvSpPr txBox="1"/>
          <p:nvPr/>
        </p:nvSpPr>
        <p:spPr>
          <a:xfrm>
            <a:off x="9619143" y="1746486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170767-E8A6-4809-BCDA-79F3F433AF98}"/>
              </a:ext>
            </a:extLst>
          </p:cNvPr>
          <p:cNvSpPr txBox="1"/>
          <p:nvPr/>
        </p:nvSpPr>
        <p:spPr>
          <a:xfrm>
            <a:off x="4454167" y="4200309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91182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1A88DB-95F8-4653-A0D9-5233DB884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153" y="238030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A87EE-8500-4C32-B7D1-2D0EAA22EBD3}"/>
              </a:ext>
            </a:extLst>
          </p:cNvPr>
          <p:cNvSpPr txBox="1"/>
          <p:nvPr/>
        </p:nvSpPr>
        <p:spPr>
          <a:xfrm>
            <a:off x="368152" y="2442724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C9AAB-0331-4142-9F15-E8F73C2F3376}"/>
              </a:ext>
            </a:extLst>
          </p:cNvPr>
          <p:cNvSpPr txBox="1"/>
          <p:nvPr/>
        </p:nvSpPr>
        <p:spPr>
          <a:xfrm>
            <a:off x="4737572" y="5431635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</a:t>
            </a:r>
          </a:p>
          <a:p>
            <a:pPr algn="ctr"/>
            <a:r>
              <a:rPr lang="en-US" sz="1200" dirty="0"/>
              <a:t>Review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183BFE-A2CF-4CAB-A722-2F93EEA0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650" y="2379123"/>
            <a:ext cx="1388124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BFA1E-CFC7-4379-AB5F-180B11A0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4635" y="2379123"/>
            <a:ext cx="90338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8CDEB-9448-4B68-BF1E-8D109017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5721" y="2417568"/>
            <a:ext cx="101171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1AEC7-B8D5-4CAC-870C-AF044559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9337" y="2403720"/>
            <a:ext cx="1388124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A035AF-71CD-433C-8B3F-3040F2E6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627" y="2379122"/>
            <a:ext cx="1011713" cy="7711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328AB-CB63-4EA9-A1D7-42157568DC81}"/>
              </a:ext>
            </a:extLst>
          </p:cNvPr>
          <p:cNvSpPr txBox="1"/>
          <p:nvPr/>
        </p:nvSpPr>
        <p:spPr>
          <a:xfrm>
            <a:off x="991770" y="5545896"/>
            <a:ext cx="903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05BE4-7407-42B1-A0E1-A55A387E8F4B}"/>
              </a:ext>
            </a:extLst>
          </p:cNvPr>
          <p:cNvSpPr txBox="1"/>
          <p:nvPr/>
        </p:nvSpPr>
        <p:spPr>
          <a:xfrm>
            <a:off x="8524767" y="2475217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JTF-approved</a:t>
            </a:r>
          </a:p>
          <a:p>
            <a:pPr algn="ctr"/>
            <a:r>
              <a:rPr lang="en-US" sz="1200" dirty="0"/>
              <a:t>Communications Protocol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8D0F0-A2EF-4598-8CB4-6A9C2BEE0EC0}"/>
              </a:ext>
            </a:extLst>
          </p:cNvPr>
          <p:cNvSpPr txBox="1"/>
          <p:nvPr/>
        </p:nvSpPr>
        <p:spPr>
          <a:xfrm>
            <a:off x="10571549" y="2502989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57EAD8-B45A-44F0-B1C7-F698C67A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079" y="5298806"/>
            <a:ext cx="1097743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640F3F-6423-4205-9590-1C8C26C8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5344" y="4241029"/>
            <a:ext cx="1120056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7E7BE9-1FD1-4460-B122-5EA5812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5516" y="5266832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0D9195-75D1-4329-A318-EA04290C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9623" y="5298806"/>
            <a:ext cx="905670" cy="771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96CDAC-CEBF-43F8-ACEC-D0529285C82A}"/>
              </a:ext>
            </a:extLst>
          </p:cNvPr>
          <p:cNvSpPr txBox="1"/>
          <p:nvPr/>
        </p:nvSpPr>
        <p:spPr>
          <a:xfrm>
            <a:off x="9930962" y="5421591"/>
            <a:ext cx="86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94858-094E-41F9-97DA-93FBB415435D}"/>
              </a:ext>
            </a:extLst>
          </p:cNvPr>
          <p:cNvSpPr txBox="1"/>
          <p:nvPr/>
        </p:nvSpPr>
        <p:spPr>
          <a:xfrm>
            <a:off x="3358044" y="4308498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486B04-73BB-413D-95AA-C65590B2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817" y="2646535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78FFE0-B275-44A9-B313-286149C6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7808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995534-2D7A-4EBE-8618-8D6772C7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7957" y="1645774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B91DB45-EC94-43A2-9756-871902ED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938" y="254171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09F424-E2A1-4867-8A60-B8F31B2F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6884" y="2661878"/>
            <a:ext cx="754657" cy="26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AC1C9B18-3BF6-416D-956A-01D8A84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790" y="1680605"/>
            <a:ext cx="2150126" cy="646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1D796FB-7900-49FC-9A8A-1B5664EDE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747" y="2578047"/>
            <a:ext cx="804232" cy="2251639"/>
          </a:xfrm>
          <a:prstGeom prst="curvedLef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D7076-9753-4EFC-876E-2A65D1F33573}"/>
              </a:ext>
            </a:extLst>
          </p:cNvPr>
          <p:cNvSpPr txBox="1"/>
          <p:nvPr/>
        </p:nvSpPr>
        <p:spPr>
          <a:xfrm>
            <a:off x="5727179" y="3627104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8CA8A-B0A6-4358-9292-2279F44A9539}"/>
              </a:ext>
            </a:extLst>
          </p:cNvPr>
          <p:cNvSpPr txBox="1"/>
          <p:nvPr/>
        </p:nvSpPr>
        <p:spPr>
          <a:xfrm>
            <a:off x="9773319" y="3665049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9A406E-5B2F-4F9E-8081-0329374C8D14}"/>
              </a:ext>
            </a:extLst>
          </p:cNvPr>
          <p:cNvSpPr txBox="1"/>
          <p:nvPr/>
        </p:nvSpPr>
        <p:spPr>
          <a:xfrm>
            <a:off x="3612161" y="2384925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acceptance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3FCC649-9D45-4CF8-844F-51EBACD3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1711" y="5522052"/>
            <a:ext cx="3737279" cy="260741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E011F9E4-EF2E-4FC4-AEC6-757FAF6B5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6662" y="5455871"/>
            <a:ext cx="1473989" cy="646331"/>
          </a:xfrm>
          <a:prstGeom prst="curvedDownArrow">
            <a:avLst/>
          </a:prstGeom>
          <a:scene3d>
            <a:camera prst="orthographicFront">
              <a:rot lat="1080000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2AEA6133-CCF7-4ED1-8836-793D4E4D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3027" y="3622593"/>
            <a:ext cx="804232" cy="1535038"/>
          </a:xfrm>
          <a:prstGeom prst="curvedLeftArrow">
            <a:avLst/>
          </a:prstGeom>
          <a:scene3d>
            <a:camera prst="orthographicFront">
              <a:rot lat="0" lon="1080000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171565-22D8-4DF7-A694-41CB4AB16F27}"/>
              </a:ext>
            </a:extLst>
          </p:cNvPr>
          <p:cNvSpPr txBox="1"/>
          <p:nvPr/>
        </p:nvSpPr>
        <p:spPr>
          <a:xfrm>
            <a:off x="3719207" y="5601150"/>
            <a:ext cx="90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If necessary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64393E-5291-4603-A102-12CD293FFA3E}"/>
              </a:ext>
            </a:extLst>
          </p:cNvPr>
          <p:cNvSpPr txBox="1"/>
          <p:nvPr/>
        </p:nvSpPr>
        <p:spPr>
          <a:xfrm>
            <a:off x="6719577" y="5254578"/>
            <a:ext cx="230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Recommend to WSFR AD and DAD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2C809AFB-95E6-487E-998B-10CEE231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8EE9-F008-42CB-B27F-A05A1F5A074A}"/>
              </a:ext>
            </a:extLst>
          </p:cNvPr>
          <p:cNvSpPr txBox="1"/>
          <p:nvPr/>
        </p:nvSpPr>
        <p:spPr>
          <a:xfrm>
            <a:off x="6429523" y="5762495"/>
            <a:ext cx="3035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Provide to JTF at least 1 month prior to meeting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3863C-0987-4290-AED6-371A598D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1" idx="2"/>
          </p:cNvCxnSpPr>
          <p:nvPr/>
        </p:nvCxnSpPr>
        <p:spPr>
          <a:xfrm flipH="1">
            <a:off x="5418161" y="6038012"/>
            <a:ext cx="190" cy="467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84FA22-E409-4475-B6C1-0F848014C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446663" y="6505433"/>
            <a:ext cx="39760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20DFC6-FA65-4F4F-9591-0637D903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451212" y="6102202"/>
            <a:ext cx="0" cy="403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B81B3D-08DD-4276-BE05-D1E3312EC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8" idx="3"/>
          </p:cNvCxnSpPr>
          <p:nvPr/>
        </p:nvCxnSpPr>
        <p:spPr>
          <a:xfrm>
            <a:off x="11691605" y="2826155"/>
            <a:ext cx="309895" cy="27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691E26-93FF-4708-B39E-787929D4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01500" y="2828925"/>
            <a:ext cx="0" cy="28813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A6425B-1FF9-4AC7-8BB4-8842CB990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0868025" y="5715000"/>
            <a:ext cx="1133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Image result for WSFR logo">
            <a:extLst>
              <a:ext uri="{FF2B5EF4-FFF2-40B4-BE49-F238E27FC236}">
                <a16:creationId xmlns:a16="http://schemas.microsoft.com/office/drawing/2014/main" id="{8AA39145-1480-441F-805B-53B7C2C3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64" y="78731"/>
            <a:ext cx="957672" cy="9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3CFE74-0094-4B30-B6EB-15BE3CA820A7}"/>
              </a:ext>
            </a:extLst>
          </p:cNvPr>
          <p:cNvSpPr txBox="1"/>
          <p:nvPr/>
        </p:nvSpPr>
        <p:spPr>
          <a:xfrm>
            <a:off x="7676884" y="849567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JTF Co-Chairs may engage other relevant partners to review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83EE5C-4A09-4F2D-BCC3-B0C0188B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4" idx="2"/>
          </p:cNvCxnSpPr>
          <p:nvPr/>
        </p:nvCxnSpPr>
        <p:spPr>
          <a:xfrm>
            <a:off x="8500797" y="1495898"/>
            <a:ext cx="376503" cy="831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50C9BCB-99F4-4A0A-983F-0B3519A18841}"/>
              </a:ext>
            </a:extLst>
          </p:cNvPr>
          <p:cNvSpPr txBox="1"/>
          <p:nvPr/>
        </p:nvSpPr>
        <p:spPr>
          <a:xfrm>
            <a:off x="2704634" y="2560020"/>
            <a:ext cx="90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POP Div. Manager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04FE69-2C5D-4623-8372-965F288255C9}"/>
              </a:ext>
            </a:extLst>
          </p:cNvPr>
          <p:cNvSpPr txBox="1"/>
          <p:nvPr/>
        </p:nvSpPr>
        <p:spPr>
          <a:xfrm>
            <a:off x="4510082" y="2458590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WSFR Managers &amp; FACWG</a:t>
            </a:r>
          </a:p>
          <a:p>
            <a:pPr algn="ctr"/>
            <a:r>
              <a:rPr lang="en-US" sz="1200" dirty="0"/>
              <a:t>(review)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2133DB-8D61-40C2-961E-E424E97AB566}"/>
              </a:ext>
            </a:extLst>
          </p:cNvPr>
          <p:cNvSpPr txBox="1"/>
          <p:nvPr/>
        </p:nvSpPr>
        <p:spPr>
          <a:xfrm>
            <a:off x="6539673" y="2439617"/>
            <a:ext cx="11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SME Team</a:t>
            </a:r>
          </a:p>
          <a:p>
            <a:pPr algn="ctr"/>
            <a:r>
              <a:rPr lang="en-US" sz="1200" dirty="0"/>
              <a:t>Drafts Policy Revisions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DE5946-F8CB-4ADE-AA76-C686E93A16D6}"/>
              </a:ext>
            </a:extLst>
          </p:cNvPr>
          <p:cNvSpPr txBox="1"/>
          <p:nvPr/>
        </p:nvSpPr>
        <p:spPr>
          <a:xfrm>
            <a:off x="5587817" y="1691742"/>
            <a:ext cx="1075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C7D230-1B48-43C3-8346-D97C6811D8B6}"/>
              </a:ext>
            </a:extLst>
          </p:cNvPr>
          <p:cNvSpPr txBox="1"/>
          <p:nvPr/>
        </p:nvSpPr>
        <p:spPr>
          <a:xfrm>
            <a:off x="9619143" y="1746486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8D8E54-28A3-460C-9806-7D0F63D691D0}"/>
              </a:ext>
            </a:extLst>
          </p:cNvPr>
          <p:cNvSpPr txBox="1"/>
          <p:nvPr/>
        </p:nvSpPr>
        <p:spPr>
          <a:xfrm>
            <a:off x="4454167" y="4200309"/>
            <a:ext cx="1095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Comments to WSFR Policy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580015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1625</Words>
  <Application>Microsoft Office PowerPoint</Application>
  <PresentationFormat>Widescreen</PresentationFormat>
  <Paragraphs>374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Courier New</vt:lpstr>
      <vt:lpstr>Wingdings</vt:lpstr>
      <vt:lpstr>Wingdings 2</vt:lpstr>
      <vt:lpstr>Flow</vt:lpstr>
      <vt:lpstr>Wildlife &amp; Sport Fish Restoration Program Federal Assistance Coordinators National Conference March 29, 2021</vt:lpstr>
      <vt:lpstr>Public Law 116-94</vt:lpstr>
      <vt:lpstr>Modernizing PR Act - Implementation</vt:lpstr>
      <vt:lpstr>SME Team</vt:lpstr>
      <vt:lpstr>SME Team – Championship Lineup</vt:lpstr>
      <vt:lpstr>SME Team – Championship Lineup</vt:lpstr>
      <vt:lpstr>Going forward…</vt:lpstr>
      <vt:lpstr>Going forward…</vt:lpstr>
      <vt:lpstr>Going forward…</vt:lpstr>
      <vt:lpstr>Going forward…</vt:lpstr>
      <vt:lpstr>Going forward…</vt:lpstr>
      <vt:lpstr>Going forward…</vt:lpstr>
      <vt:lpstr>Going forward…</vt:lpstr>
      <vt:lpstr>Rounding the Final turn…</vt:lpstr>
      <vt:lpstr>Rounding the Final turn…</vt:lpstr>
      <vt:lpstr>Rounding the Final turn…</vt:lpstr>
      <vt:lpstr>Rounding the Final turn…</vt:lpstr>
      <vt:lpstr>Rounding the Final turn…</vt:lpstr>
      <vt:lpstr>Modernizing PR Act Guidance Review: Phase I</vt:lpstr>
      <vt:lpstr>Modernizing PR Act Guidance Review: Phase II</vt:lpstr>
      <vt:lpstr>Modernizing PR Act:  Draft Implementation Guidance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&amp; Sport Fish Restoration Program JTF Meeting December 8, 2020</dc:title>
  <dc:creator>Oster, Ryan A</dc:creator>
  <cp:lastModifiedBy>Cohen, Yonah R</cp:lastModifiedBy>
  <cp:revision>86</cp:revision>
  <dcterms:created xsi:type="dcterms:W3CDTF">2020-12-03T21:46:08Z</dcterms:created>
  <dcterms:modified xsi:type="dcterms:W3CDTF">2021-05-12T15:43:12Z</dcterms:modified>
</cp:coreProperties>
</file>