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4"/>
  </p:notesMasterIdLst>
  <p:sldIdLst>
    <p:sldId id="281" r:id="rId3"/>
    <p:sldId id="285" r:id="rId4"/>
    <p:sldId id="305" r:id="rId5"/>
    <p:sldId id="856" r:id="rId6"/>
    <p:sldId id="857" r:id="rId7"/>
    <p:sldId id="257" r:id="rId8"/>
    <p:sldId id="859" r:id="rId9"/>
    <p:sldId id="860" r:id="rId10"/>
    <p:sldId id="861" r:id="rId11"/>
    <p:sldId id="854" r:id="rId12"/>
    <p:sldId id="8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ter, Ryan A" initials="ORA" lastIdx="1" clrIdx="0">
    <p:extLst>
      <p:ext uri="{19B8F6BF-5375-455C-9EA6-DF929625EA0E}">
        <p15:presenceInfo xmlns:p15="http://schemas.microsoft.com/office/powerpoint/2012/main" userId="S::ryan_oster@fws.gov::13380b19-8167-4c7c-b08a-c71c3c8337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385" autoAdjust="0"/>
  </p:normalViewPr>
  <p:slideViewPr>
    <p:cSldViewPr snapToGrid="0">
      <p:cViewPr varScale="1">
        <p:scale>
          <a:sx n="56" d="100"/>
          <a:sy n="56" d="100"/>
        </p:scale>
        <p:origin x="84" y="1014"/>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E9E30-EB0B-4BCE-AA54-762E306D05CC}" type="datetimeFigureOut">
              <a:rPr lang="en-US" smtClean="0"/>
              <a:t>5/12/2021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F1B0E-B758-4062-9CD0-B28FC903AAF6}" type="slidenum">
              <a:rPr lang="en-US" smtClean="0"/>
              <a:t>‹#›</a:t>
            </a:fld>
            <a:endParaRPr lang="en-US" dirty="0"/>
          </a:p>
        </p:txBody>
      </p:sp>
    </p:spTree>
    <p:extLst>
      <p:ext uri="{BB962C8B-B14F-4D97-AF65-F5344CB8AC3E}">
        <p14:creationId xmlns:p14="http://schemas.microsoft.com/office/powerpoint/2010/main" val="239861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charset="0"/>
                <a:cs typeface="Arial" charset="0"/>
              </a:defRPr>
            </a:lvl1pPr>
            <a:lvl2pPr marL="742950" indent="-285750" defTabSz="966788" eaLnBrk="0" hangingPunct="0">
              <a:spcBef>
                <a:spcPct val="30000"/>
              </a:spcBef>
              <a:defRPr sz="1200">
                <a:solidFill>
                  <a:schemeClr val="tx1"/>
                </a:solidFill>
                <a:latin typeface="Arial" charset="0"/>
                <a:cs typeface="Arial" charset="0"/>
              </a:defRPr>
            </a:lvl2pPr>
            <a:lvl3pPr marL="1143000" indent="-228600" defTabSz="966788" eaLnBrk="0" hangingPunct="0">
              <a:spcBef>
                <a:spcPct val="30000"/>
              </a:spcBef>
              <a:defRPr sz="1200">
                <a:solidFill>
                  <a:schemeClr val="tx1"/>
                </a:solidFill>
                <a:latin typeface="Arial" charset="0"/>
                <a:cs typeface="Arial" charset="0"/>
              </a:defRPr>
            </a:lvl3pPr>
            <a:lvl4pPr marL="1600200" indent="-228600" defTabSz="966788" eaLnBrk="0" hangingPunct="0">
              <a:spcBef>
                <a:spcPct val="30000"/>
              </a:spcBef>
              <a:defRPr sz="1200">
                <a:solidFill>
                  <a:schemeClr val="tx1"/>
                </a:solidFill>
                <a:latin typeface="Arial" charset="0"/>
                <a:cs typeface="Arial" charset="0"/>
              </a:defRPr>
            </a:lvl4pPr>
            <a:lvl5pPr marL="2057400" indent="-228600" defTabSz="966788" eaLnBrk="0" hangingPunct="0">
              <a:spcBef>
                <a:spcPct val="30000"/>
              </a:spcBef>
              <a:defRPr sz="1200">
                <a:solidFill>
                  <a:schemeClr val="tx1"/>
                </a:solidFill>
                <a:latin typeface="Arial" charset="0"/>
                <a:cs typeface="Arial" charset="0"/>
              </a:defRPr>
            </a:lvl5pPr>
            <a:lvl6pPr marL="2514600" indent="-228600" defTabSz="966788" eaLnBrk="0" fontAlgn="base" hangingPunct="0">
              <a:spcBef>
                <a:spcPct val="30000"/>
              </a:spcBef>
              <a:spcAft>
                <a:spcPct val="0"/>
              </a:spcAft>
              <a:defRPr sz="1200">
                <a:solidFill>
                  <a:schemeClr val="tx1"/>
                </a:solidFill>
                <a:latin typeface="Arial" charset="0"/>
                <a:cs typeface="Arial" charset="0"/>
              </a:defRPr>
            </a:lvl6pPr>
            <a:lvl7pPr marL="2971800" indent="-228600" defTabSz="966788" eaLnBrk="0" fontAlgn="base" hangingPunct="0">
              <a:spcBef>
                <a:spcPct val="30000"/>
              </a:spcBef>
              <a:spcAft>
                <a:spcPct val="0"/>
              </a:spcAft>
              <a:defRPr sz="1200">
                <a:solidFill>
                  <a:schemeClr val="tx1"/>
                </a:solidFill>
                <a:latin typeface="Arial" charset="0"/>
                <a:cs typeface="Arial" charset="0"/>
              </a:defRPr>
            </a:lvl7pPr>
            <a:lvl8pPr marL="3429000" indent="-228600" defTabSz="966788" eaLnBrk="0" fontAlgn="base" hangingPunct="0">
              <a:spcBef>
                <a:spcPct val="30000"/>
              </a:spcBef>
              <a:spcAft>
                <a:spcPct val="0"/>
              </a:spcAft>
              <a:defRPr sz="1200">
                <a:solidFill>
                  <a:schemeClr val="tx1"/>
                </a:solidFill>
                <a:latin typeface="Arial" charset="0"/>
                <a:cs typeface="Arial" charset="0"/>
              </a:defRPr>
            </a:lvl8pPr>
            <a:lvl9pPr marL="3886200" indent="-228600" defTabSz="966788"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BCAE04F-10FB-4DA3-81AC-1BE1932398A5}" type="slidenum">
              <a:rPr kumimoji="0" lang="en-US" alt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5BC3B2E-A684-4FBF-A303-CB3DF44ECECE}" type="datetime1">
              <a:rPr lang="en-US"/>
              <a:pPr>
                <a:defRPr/>
              </a:pPr>
              <a:t>5/12/2021</a:t>
            </a:fld>
            <a:endParaRPr lang="en-US" dirty="0"/>
          </a:p>
        </p:txBody>
      </p:sp>
      <p:sp>
        <p:nvSpPr>
          <p:cNvPr id="5" name="Footer Placeholder 18"/>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2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0E4C3EF-EC16-4CE3-83CF-41C24B75D4A9}" type="slidenum">
              <a:rPr lang="en-US"/>
              <a:pPr>
                <a:defRPr/>
              </a:pPr>
              <a:t>‹#›</a:t>
            </a:fld>
            <a:endParaRPr lang="en-US" dirty="0"/>
          </a:p>
        </p:txBody>
      </p:sp>
    </p:spTree>
    <p:extLst>
      <p:ext uri="{BB962C8B-B14F-4D97-AF65-F5344CB8AC3E}">
        <p14:creationId xmlns:p14="http://schemas.microsoft.com/office/powerpoint/2010/main" val="10058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13667B-D525-46E3-BEB0-CF1818A42929}" type="datetime1">
              <a:rPr lang="en-US"/>
              <a:pPr>
                <a:defRPr/>
              </a:pPr>
              <a:t>5/12/2021</a:t>
            </a:fld>
            <a:endParaRPr lang="en-US" dirty="0"/>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11" name="Slide Number Placeholder 6"/>
          <p:cNvSpPr>
            <a:spLocks noGrp="1"/>
          </p:cNvSpPr>
          <p:nvPr>
            <p:ph type="sldNum" sz="quarter" idx="12"/>
          </p:nvPr>
        </p:nvSpPr>
        <p:spPr>
          <a:xfrm>
            <a:off x="10769600" y="6356351"/>
            <a:ext cx="812800" cy="365125"/>
          </a:xfrm>
        </p:spPr>
        <p:txBody>
          <a:bodyPr/>
          <a:lstStyle>
            <a:lvl1pPr fontAlgn="base">
              <a:spcBef>
                <a:spcPct val="0"/>
              </a:spcBef>
              <a:spcAft>
                <a:spcPct val="0"/>
              </a:spcAft>
              <a:defRPr>
                <a:latin typeface="Arial" pitchFamily="34" charset="0"/>
                <a:cs typeface="Arial" pitchFamily="34" charset="0"/>
              </a:defRPr>
            </a:lvl1pPr>
          </a:lstStyle>
          <a:p>
            <a:pPr>
              <a:defRPr/>
            </a:pPr>
            <a:fld id="{B96D5562-1A94-4002-B026-DD0FFD396BDD}" type="slidenum">
              <a:rPr lang="en-US"/>
              <a:pPr>
                <a:defRPr/>
              </a:pPr>
              <a:t>‹#›</a:t>
            </a:fld>
            <a:endParaRPr lang="en-US" dirty="0"/>
          </a:p>
        </p:txBody>
      </p:sp>
    </p:spTree>
    <p:extLst>
      <p:ext uri="{BB962C8B-B14F-4D97-AF65-F5344CB8AC3E}">
        <p14:creationId xmlns:p14="http://schemas.microsoft.com/office/powerpoint/2010/main" val="385042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6217366-1479-48BE-94EA-8321E02318A5}" type="datetime1">
              <a:rPr lang="en-US"/>
              <a:pPr>
                <a:defRPr/>
              </a:pPr>
              <a:t>5/12/2021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E18914A-9894-4716-B840-89C8FECB82F9}" type="slidenum">
              <a:rPr lang="en-US"/>
              <a:pPr>
                <a:defRPr/>
              </a:pPr>
              <a:t>‹#›</a:t>
            </a:fld>
            <a:endParaRPr lang="en-US" dirty="0"/>
          </a:p>
        </p:txBody>
      </p:sp>
    </p:spTree>
    <p:extLst>
      <p:ext uri="{BB962C8B-B14F-4D97-AF65-F5344CB8AC3E}">
        <p14:creationId xmlns:p14="http://schemas.microsoft.com/office/powerpoint/2010/main" val="322643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720EE40-C77F-4087-9219-3833EF9A00E6}" type="datetime1">
              <a:rPr lang="en-US"/>
              <a:pPr>
                <a:defRPr/>
              </a:pPr>
              <a:t>5/12/2021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B57DF71-F782-4CA9-91F8-6461771FCD84}" type="slidenum">
              <a:rPr lang="en-US"/>
              <a:pPr>
                <a:defRPr/>
              </a:pPr>
              <a:t>‹#›</a:t>
            </a:fld>
            <a:endParaRPr lang="en-US" dirty="0"/>
          </a:p>
        </p:txBody>
      </p:sp>
    </p:spTree>
    <p:extLst>
      <p:ext uri="{BB962C8B-B14F-4D97-AF65-F5344CB8AC3E}">
        <p14:creationId xmlns:p14="http://schemas.microsoft.com/office/powerpoint/2010/main" val="356186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ctr"/>
          <a:lstStyle>
            <a:lvl1pPr algn="ctr" defTabSz="914400" rtl="0" eaLnBrk="1" latinLnBrk="0" hangingPunct="1">
              <a:lnSpc>
                <a:spcPct val="100000"/>
              </a:lnSpc>
              <a:spcBef>
                <a:spcPct val="0"/>
              </a:spcBef>
              <a:buNone/>
              <a:defRPr lang="en-US" sz="4000" kern="1200" dirty="0" smtClean="0">
                <a:solidFill>
                  <a:schemeClr val="tx2"/>
                </a:solidFill>
                <a:effectLst>
                  <a:outerShdw blurRad="63500" dist="38100" dir="5400000" algn="t" rotWithShape="0">
                    <a:prstClr val="black">
                      <a:alpha val="25000"/>
                    </a:prstClr>
                  </a:outerShdw>
                </a:effectLst>
                <a:latin typeface="+mj-lt"/>
                <a:ea typeface="+mj-ea"/>
                <a:cs typeface="+mj-cs"/>
              </a:defRPr>
            </a:lvl1pPr>
          </a:lstStyle>
          <a:p>
            <a:r>
              <a:rPr lang="en-US" dirty="0"/>
              <a:t>Click to edit Master title style</a:t>
            </a:r>
          </a:p>
        </p:txBody>
      </p:sp>
      <p:sp>
        <p:nvSpPr>
          <p:cNvPr id="3" name="Date Placeholder 3"/>
          <p:cNvSpPr>
            <a:spLocks noGrp="1"/>
          </p:cNvSpPr>
          <p:nvPr>
            <p:ph type="dt" sz="half" idx="10"/>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fld id="{BDD83A3F-0FB1-47A1-AA89-2B885D59EE31}" type="datetime1">
              <a:rPr lang="en-US"/>
              <a:pPr>
                <a:defRPr/>
              </a:pPr>
              <a:t>5/12/2021</a:t>
            </a:fld>
            <a:endParaRPr lang="en-US" dirty="0"/>
          </a:p>
        </p:txBody>
      </p:sp>
      <p:sp>
        <p:nvSpPr>
          <p:cNvPr id="4" name="Footer Placeholder 4"/>
          <p:cNvSpPr>
            <a:spLocks noGrp="1"/>
          </p:cNvSpPr>
          <p:nvPr>
            <p:ph type="ftr" sz="quarter" idx="11"/>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fld id="{5DAF14B4-A80B-4A39-BB15-CCC45FDF7E88}" type="slidenum">
              <a:rPr lang="en-US"/>
              <a:pPr>
                <a:defRPr/>
              </a:pPr>
              <a:t>‹#›</a:t>
            </a:fld>
            <a:endParaRPr lang="en-US" dirty="0"/>
          </a:p>
        </p:txBody>
      </p:sp>
    </p:spTree>
    <p:extLst>
      <p:ext uri="{BB962C8B-B14F-4D97-AF65-F5344CB8AC3E}">
        <p14:creationId xmlns:p14="http://schemas.microsoft.com/office/powerpoint/2010/main" val="3943980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76000" cy="553998"/>
          </a:xfrm>
        </p:spPr>
        <p:txBody>
          <a:bodyPr/>
          <a:lstStyle>
            <a:lvl1pPr>
              <a:defRPr sz="4000"/>
            </a:lvl1pPr>
          </a:lstStyle>
          <a:p>
            <a:r>
              <a:rPr lang="en-US"/>
              <a:t>Click to edit Master title style</a:t>
            </a:r>
            <a:endParaRPr lang="en-US" dirty="0"/>
          </a:p>
        </p:txBody>
      </p:sp>
      <p:sp>
        <p:nvSpPr>
          <p:cNvPr id="6" name="Text Placeholder 5"/>
          <p:cNvSpPr>
            <a:spLocks noGrp="1"/>
          </p:cNvSpPr>
          <p:nvPr>
            <p:ph type="body" sz="quarter" idx="10"/>
          </p:nvPr>
        </p:nvSpPr>
        <p:spPr>
          <a:xfrm>
            <a:off x="508000" y="1905000"/>
            <a:ext cx="11176000" cy="2443746"/>
          </a:xfrm>
        </p:spPr>
        <p:txBody>
          <a:bodyPr/>
          <a:lstStyle>
            <a:lvl1pPr>
              <a:lnSpc>
                <a:spcPct val="90000"/>
              </a:lnSpc>
              <a:spcAft>
                <a:spcPts val="1200"/>
              </a:spcAft>
              <a:defRPr/>
            </a:lvl1pPr>
            <a:lvl2pPr>
              <a:lnSpc>
                <a:spcPct val="90000"/>
              </a:lnSpc>
              <a:spcAft>
                <a:spcPts val="1200"/>
              </a:spcAft>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00522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C1E1-DEA5-4655-A307-B34AF68236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C4AEF-054A-4A20-88AB-41DCDE92A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07E4D7-8C88-4EC4-89F8-C2C8C9FD3972}"/>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5" name="Footer Placeholder 4">
            <a:extLst>
              <a:ext uri="{FF2B5EF4-FFF2-40B4-BE49-F238E27FC236}">
                <a16:creationId xmlns:a16="http://schemas.microsoft.com/office/drawing/2014/main" id="{855B77B1-E139-4AA6-9B64-7E85808EA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8C654-7C52-48BA-B583-C7D7F781B942}"/>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2423862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18B4-2E27-464A-93D6-6E1D85940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E77C0-FC0E-49A4-A5BF-897BFD96A0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6BFC9-77BA-4629-99A5-C33B7C089AF8}"/>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5" name="Footer Placeholder 4">
            <a:extLst>
              <a:ext uri="{FF2B5EF4-FFF2-40B4-BE49-F238E27FC236}">
                <a16:creationId xmlns:a16="http://schemas.microsoft.com/office/drawing/2014/main" id="{0961E49D-AACF-41E4-924C-6746690B5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1EC35-72A3-45B3-9CBF-4474A67991C4}"/>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3293828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338A-7770-4A15-8614-63784CAE1A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69159F-A023-470A-8D5A-B99EE69FA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5F073A-93A0-417C-8D20-E5BAE2D2A66A}"/>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5" name="Footer Placeholder 4">
            <a:extLst>
              <a:ext uri="{FF2B5EF4-FFF2-40B4-BE49-F238E27FC236}">
                <a16:creationId xmlns:a16="http://schemas.microsoft.com/office/drawing/2014/main" id="{DD68DF13-9036-431A-8924-4C128A12D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BAFE3-D2C2-4549-8333-DB1883B4806C}"/>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3313328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145-303D-41CA-977F-D9DBB0572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F9528-79B9-4243-9D38-516706AF1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8ECD19-B22B-4176-97E1-D08E850F96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81325F-560B-42D7-91DC-371ACCDD7548}"/>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6" name="Footer Placeholder 5">
            <a:extLst>
              <a:ext uri="{FF2B5EF4-FFF2-40B4-BE49-F238E27FC236}">
                <a16:creationId xmlns:a16="http://schemas.microsoft.com/office/drawing/2014/main" id="{421F7FEE-FD02-4A3B-80BF-E242042DC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04735-1D18-4F77-A920-184797048420}"/>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142775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0A97-1A86-4434-A96C-6A528509E9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06E1DD-6FE8-48F8-A533-9ACD2926D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2ECE6B-6C49-4080-8C77-A13BA97C56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2991A-0BBA-41CD-9604-FD9C50DE3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9C1D2-030A-4014-9A83-FC30789B0C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AFCB02-E578-4BAA-AFBE-B54BDB9E1B3D}"/>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8" name="Footer Placeholder 7">
            <a:extLst>
              <a:ext uri="{FF2B5EF4-FFF2-40B4-BE49-F238E27FC236}">
                <a16:creationId xmlns:a16="http://schemas.microsoft.com/office/drawing/2014/main" id="{43BC6DC5-4F59-4A46-864B-CA909E25C8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F04D5D-6452-4F84-8B80-69256460E7DE}"/>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321049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dirty="0"/>
              <a:t>WSFR Training Branch</a:t>
            </a:r>
          </a:p>
        </p:txBody>
      </p:sp>
      <p:sp>
        <p:nvSpPr>
          <p:cNvPr id="4" name="Footer Placeholder 3"/>
          <p:cNvSpPr>
            <a:spLocks noGrp="1"/>
          </p:cNvSpPr>
          <p:nvPr>
            <p:ph type="ftr" sz="quarter" idx="11"/>
          </p:nvPr>
        </p:nvSpPr>
        <p:spPr/>
        <p:txBody>
          <a:bodyPr/>
          <a:lstStyle>
            <a:lvl1pPr>
              <a:defRPr/>
            </a:lvl1pPr>
          </a:lstStyle>
          <a:p>
            <a:pPr>
              <a:defRPr/>
            </a:pPr>
            <a:r>
              <a:rPr lang="en-US" dirty="0"/>
              <a:t>Project Leaders Course</a:t>
            </a:r>
          </a:p>
        </p:txBody>
      </p:sp>
      <p:sp>
        <p:nvSpPr>
          <p:cNvPr id="5" name="Slide Number Placeholder 4"/>
          <p:cNvSpPr>
            <a:spLocks noGrp="1"/>
          </p:cNvSpPr>
          <p:nvPr>
            <p:ph type="sldNum" sz="quarter" idx="12"/>
          </p:nvPr>
        </p:nvSpPr>
        <p:spPr/>
        <p:txBody>
          <a:bodyPr/>
          <a:lstStyle>
            <a:lvl1pPr>
              <a:defRPr/>
            </a:lvl1pPr>
          </a:lstStyle>
          <a:p>
            <a:pPr>
              <a:defRPr/>
            </a:pPr>
            <a:fld id="{0A306198-8D09-4D40-8BC8-F4341303D5BC}" type="slidenum">
              <a:rPr lang="en-US"/>
              <a:pPr>
                <a:defRPr/>
              </a:pPr>
              <a:t>‹#›</a:t>
            </a:fld>
            <a:endParaRPr lang="en-US" dirty="0"/>
          </a:p>
        </p:txBody>
      </p:sp>
    </p:spTree>
    <p:extLst>
      <p:ext uri="{BB962C8B-B14F-4D97-AF65-F5344CB8AC3E}">
        <p14:creationId xmlns:p14="http://schemas.microsoft.com/office/powerpoint/2010/main" val="2257311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DDB6-005E-411A-A260-F06D5CEE12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53B256-BFDC-4928-90C0-E24982DADF29}"/>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4" name="Footer Placeholder 3">
            <a:extLst>
              <a:ext uri="{FF2B5EF4-FFF2-40B4-BE49-F238E27FC236}">
                <a16:creationId xmlns:a16="http://schemas.microsoft.com/office/drawing/2014/main" id="{009A0F07-BE08-4682-B09E-612ABBA07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36F2FC-35B7-4D50-B189-E781278B741D}"/>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200098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3FBA10-BD60-4BC6-AED2-73584192184E}"/>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3" name="Footer Placeholder 2">
            <a:extLst>
              <a:ext uri="{FF2B5EF4-FFF2-40B4-BE49-F238E27FC236}">
                <a16:creationId xmlns:a16="http://schemas.microsoft.com/office/drawing/2014/main" id="{313E1363-452E-456D-BE58-5752E7D7B1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D0922A-F96A-4ECF-B7C4-2BFB7FFCEF5A}"/>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1666498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F8F7-320A-4A3E-ACD3-FEEF72364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3F80F-9489-4F83-B3D2-8F91320AF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EADC82-4969-49A9-A6A2-201B69A6F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89A45-2969-4E8F-9ECC-A9F151CF234D}"/>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6" name="Footer Placeholder 5">
            <a:extLst>
              <a:ext uri="{FF2B5EF4-FFF2-40B4-BE49-F238E27FC236}">
                <a16:creationId xmlns:a16="http://schemas.microsoft.com/office/drawing/2014/main" id="{78E6B723-CEB0-46D5-8153-CC2AA72E5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5DD1A-458F-4AB9-81A5-EF796A7FA365}"/>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790786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CE2E-690B-4ACF-B6A3-BE18C5DAD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5338-B801-41A9-B2A2-7B4EC98C3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DDF713-465A-4CC1-ABA3-8CEA99AF3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DFBF1-ADB8-40DE-A018-650EE7D7D4B4}"/>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6" name="Footer Placeholder 5">
            <a:extLst>
              <a:ext uri="{FF2B5EF4-FFF2-40B4-BE49-F238E27FC236}">
                <a16:creationId xmlns:a16="http://schemas.microsoft.com/office/drawing/2014/main" id="{98ADE16C-BDCD-429D-BEA5-6DAC3215F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2B290A-D6E6-4737-877C-04AAB623352F}"/>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1544796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9339-85B3-47D9-8A96-31CE69EDDC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4E690-CCEF-4C6E-B622-4AB72DFAB3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21C95-6BA4-48C8-944C-F3BA8B839146}"/>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5" name="Footer Placeholder 4">
            <a:extLst>
              <a:ext uri="{FF2B5EF4-FFF2-40B4-BE49-F238E27FC236}">
                <a16:creationId xmlns:a16="http://schemas.microsoft.com/office/drawing/2014/main" id="{4E409B8A-977D-461E-BB47-88EBDC75B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F4815-88FE-4042-B118-F20C4A20CFD4}"/>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3249776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9E2CE-CC27-46E2-A4FF-A875C282B9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5F5F1-62D8-42E8-A5F2-3B156950E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A761F-72AF-43B4-B22A-18099DD9ACDB}"/>
              </a:ext>
            </a:extLst>
          </p:cNvPr>
          <p:cNvSpPr>
            <a:spLocks noGrp="1"/>
          </p:cNvSpPr>
          <p:nvPr>
            <p:ph type="dt" sz="half" idx="10"/>
          </p:nvPr>
        </p:nvSpPr>
        <p:spPr/>
        <p:txBody>
          <a:bodyPr/>
          <a:lstStyle/>
          <a:p>
            <a:fld id="{53932F35-400D-45B4-B23D-3594270B2355}" type="datetimeFigureOut">
              <a:rPr lang="en-US" smtClean="0"/>
              <a:t>5/12/2021</a:t>
            </a:fld>
            <a:endParaRPr lang="en-US"/>
          </a:p>
        </p:txBody>
      </p:sp>
      <p:sp>
        <p:nvSpPr>
          <p:cNvPr id="5" name="Footer Placeholder 4">
            <a:extLst>
              <a:ext uri="{FF2B5EF4-FFF2-40B4-BE49-F238E27FC236}">
                <a16:creationId xmlns:a16="http://schemas.microsoft.com/office/drawing/2014/main" id="{B9F3325D-5E6C-4319-AE86-18377D205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E733D-8E8C-4C92-A8B8-6A8872340BB2}"/>
              </a:ext>
            </a:extLst>
          </p:cNvPr>
          <p:cNvSpPr>
            <a:spLocks noGrp="1"/>
          </p:cNvSpPr>
          <p:nvPr>
            <p:ph type="sldNum" sz="quarter" idx="12"/>
          </p:nvPr>
        </p:nvSpPr>
        <p:spPr/>
        <p:txBody>
          <a:bodyPr/>
          <a:lstStyle/>
          <a:p>
            <a:fld id="{187C7052-DA10-49F4-AA9C-B41DC93D29A1}" type="slidenum">
              <a:rPr lang="en-US" smtClean="0"/>
              <a:t>‹#›</a:t>
            </a:fld>
            <a:endParaRPr lang="en-US"/>
          </a:p>
        </p:txBody>
      </p:sp>
    </p:spTree>
    <p:extLst>
      <p:ext uri="{BB962C8B-B14F-4D97-AF65-F5344CB8AC3E}">
        <p14:creationId xmlns:p14="http://schemas.microsoft.com/office/powerpoint/2010/main" val="264411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WSFR Training Branch</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Project Leaders Course</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B07E895-7CB1-4A03-BF42-67EF13C4AC0C}" type="slidenum">
              <a:rPr lang="en-US"/>
              <a:pPr>
                <a:defRPr/>
              </a:pPr>
              <a:t>‹#›</a:t>
            </a:fld>
            <a:endParaRPr lang="en-US" dirty="0"/>
          </a:p>
        </p:txBody>
      </p:sp>
    </p:spTree>
    <p:extLst>
      <p:ext uri="{BB962C8B-B14F-4D97-AF65-F5344CB8AC3E}">
        <p14:creationId xmlns:p14="http://schemas.microsoft.com/office/powerpoint/2010/main" val="141770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C6B1F3A-1FD7-41EC-B8C5-0011B0722EC4}" type="datetime1">
              <a:rPr lang="en-US"/>
              <a:pPr>
                <a:defRPr/>
              </a:pPr>
              <a:t>5/12/2021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DC08B71-8F0A-45D8-9E67-1A0E5D3ECAC5}" type="slidenum">
              <a:rPr lang="en-US"/>
              <a:pPr>
                <a:defRPr/>
              </a:pPr>
              <a:t>‹#›</a:t>
            </a:fld>
            <a:endParaRPr lang="en-US" dirty="0"/>
          </a:p>
        </p:txBody>
      </p:sp>
    </p:spTree>
    <p:extLst>
      <p:ext uri="{BB962C8B-B14F-4D97-AF65-F5344CB8AC3E}">
        <p14:creationId xmlns:p14="http://schemas.microsoft.com/office/powerpoint/2010/main" val="127804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AFC08CE-7770-4646-A404-CC792C97E958}" type="datetime1">
              <a:rPr lang="en-US"/>
              <a:pPr>
                <a:defRPr/>
              </a:pPr>
              <a:t>5/12/2021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53519B8-BE40-4919-8D63-8842F6492DB9}" type="slidenum">
              <a:rPr lang="en-US"/>
              <a:pPr>
                <a:defRPr/>
              </a:pPr>
              <a:t>‹#›</a:t>
            </a:fld>
            <a:endParaRPr lang="en-US" dirty="0"/>
          </a:p>
        </p:txBody>
      </p:sp>
    </p:spTree>
    <p:extLst>
      <p:ext uri="{BB962C8B-B14F-4D97-AF65-F5344CB8AC3E}">
        <p14:creationId xmlns:p14="http://schemas.microsoft.com/office/powerpoint/2010/main" val="363520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88BE7BD-7525-4B29-87E7-B8CB3FF67EEA}" type="datetime1">
              <a:rPr lang="en-US"/>
              <a:pPr>
                <a:defRPr/>
              </a:pPr>
              <a:t>5/12/2021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64B7BAA-0AF6-4DC4-BC9E-AE8A7C2B7FAA}" type="slidenum">
              <a:rPr lang="en-US"/>
              <a:pPr>
                <a:defRPr/>
              </a:pPr>
              <a:t>‹#›</a:t>
            </a:fld>
            <a:endParaRPr lang="en-US" dirty="0"/>
          </a:p>
        </p:txBody>
      </p:sp>
    </p:spTree>
    <p:extLst>
      <p:ext uri="{BB962C8B-B14F-4D97-AF65-F5344CB8AC3E}">
        <p14:creationId xmlns:p14="http://schemas.microsoft.com/office/powerpoint/2010/main" val="239023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261D9AB-BE1F-4688-A63B-6C2126CCE996}" type="datetime1">
              <a:rPr lang="en-US"/>
              <a:pPr>
                <a:defRPr/>
              </a:pPr>
              <a:t>5/12/2021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BDBFDE5-3CD3-4D31-83B0-8C7DC6981ED3}" type="slidenum">
              <a:rPr lang="en-US"/>
              <a:pPr>
                <a:defRPr/>
              </a:pPr>
              <a:t>‹#›</a:t>
            </a:fld>
            <a:endParaRPr lang="en-US" dirty="0"/>
          </a:p>
        </p:txBody>
      </p:sp>
    </p:spTree>
    <p:extLst>
      <p:ext uri="{BB962C8B-B14F-4D97-AF65-F5344CB8AC3E}">
        <p14:creationId xmlns:p14="http://schemas.microsoft.com/office/powerpoint/2010/main" val="275467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7F04FA-A532-4FE3-9C6E-F016E163F549}" type="datetime1">
              <a:rPr lang="en-US"/>
              <a:pPr>
                <a:defRPr/>
              </a:pPr>
              <a:t>5/12/2021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2C5A541-86D2-49C4-9F2F-221D57C129F0}" type="slidenum">
              <a:rPr lang="en-US"/>
              <a:pPr>
                <a:defRPr/>
              </a:pPr>
              <a:t>‹#›</a:t>
            </a:fld>
            <a:endParaRPr lang="en-US" dirty="0"/>
          </a:p>
        </p:txBody>
      </p:sp>
    </p:spTree>
    <p:extLst>
      <p:ext uri="{BB962C8B-B14F-4D97-AF65-F5344CB8AC3E}">
        <p14:creationId xmlns:p14="http://schemas.microsoft.com/office/powerpoint/2010/main" val="35420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4225E83-0049-405B-900F-FC6772BE55C2}" type="datetime1">
              <a:rPr lang="en-US"/>
              <a:pPr>
                <a:defRPr/>
              </a:pPr>
              <a:t>5/12/2021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88AF4FE-3FD6-4DBA-A572-0C47A6928529}" type="slidenum">
              <a:rPr lang="en-US"/>
              <a:pPr>
                <a:defRPr/>
              </a:pPr>
              <a:t>‹#›</a:t>
            </a:fld>
            <a:endParaRPr lang="en-US" dirty="0"/>
          </a:p>
        </p:txBody>
      </p:sp>
    </p:spTree>
    <p:extLst>
      <p:ext uri="{BB962C8B-B14F-4D97-AF65-F5344CB8AC3E}">
        <p14:creationId xmlns:p14="http://schemas.microsoft.com/office/powerpoint/2010/main" val="351478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fld id="{D7A9180D-5D37-40A6-9B76-FD39B9161215}" type="datetime1">
              <a:rPr lang="en-US"/>
              <a:pPr>
                <a:defRPr/>
              </a:pPr>
              <a:t>5/12/2021</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fld id="{F446B422-2B08-49EE-BC00-2DB56D9DA7DE}" type="slidenum">
              <a:rPr lang="en-US"/>
              <a:pPr>
                <a:defRPr/>
              </a:pPr>
              <a:t>‹#›</a:t>
            </a:fld>
            <a:endParaRPr lang="en-US" dirty="0"/>
          </a:p>
        </p:txBody>
      </p:sp>
      <p:grpSp>
        <p:nvGrpSpPr>
          <p:cNvPr id="2057"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grpSp>
    </p:spTree>
    <p:extLst>
      <p:ext uri="{BB962C8B-B14F-4D97-AF65-F5344CB8AC3E}">
        <p14:creationId xmlns:p14="http://schemas.microsoft.com/office/powerpoint/2010/main" val="3270167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6BB1C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6BB1C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6585C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E09495-4647-4161-9A24-A8DC2151B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6C3150-92A7-4376-9CA4-DDF7867B4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C1E94-730C-4AC3-A5B5-A49A5AE08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32F35-400D-45B4-B23D-3594270B2355}" type="datetimeFigureOut">
              <a:rPr lang="en-US" smtClean="0"/>
              <a:t>5/12/2021</a:t>
            </a:fld>
            <a:endParaRPr lang="en-US"/>
          </a:p>
        </p:txBody>
      </p:sp>
      <p:sp>
        <p:nvSpPr>
          <p:cNvPr id="5" name="Footer Placeholder 4">
            <a:extLst>
              <a:ext uri="{FF2B5EF4-FFF2-40B4-BE49-F238E27FC236}">
                <a16:creationId xmlns:a16="http://schemas.microsoft.com/office/drawing/2014/main" id="{E886CF5A-CA5F-4C32-9A1F-20E0D7D22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B39DC0-F9F8-4AF8-84C3-795649974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C7052-DA10-49F4-AA9C-B41DC93D29A1}" type="slidenum">
              <a:rPr lang="en-US" smtClean="0"/>
              <a:t>‹#›</a:t>
            </a:fld>
            <a:endParaRPr lang="en-US"/>
          </a:p>
        </p:txBody>
      </p:sp>
    </p:spTree>
    <p:extLst>
      <p:ext uri="{BB962C8B-B14F-4D97-AF65-F5344CB8AC3E}">
        <p14:creationId xmlns:p14="http://schemas.microsoft.com/office/powerpoint/2010/main" val="141877482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85538" y="5484394"/>
            <a:ext cx="6820924" cy="1500189"/>
          </a:xfrm>
        </p:spPr>
        <p:txBody>
          <a:bodyPr/>
          <a:lstStyle/>
          <a:p>
            <a:r>
              <a:rPr lang="en-US" altLang="en-US" sz="2000" b="1" dirty="0">
                <a:solidFill>
                  <a:schemeClr val="tx1"/>
                </a:solidFill>
                <a:effectLst/>
                <a:latin typeface="+mn-lt"/>
              </a:rPr>
              <a:t>Wildlife &amp; Sport Fish Restoration Program</a:t>
            </a:r>
            <a:br>
              <a:rPr lang="en-US" altLang="en-US" sz="2000" b="1" dirty="0">
                <a:solidFill>
                  <a:schemeClr val="tx1"/>
                </a:solidFill>
                <a:effectLst/>
                <a:latin typeface="+mn-lt"/>
              </a:rPr>
            </a:br>
            <a:r>
              <a:rPr lang="en-US" altLang="en-US" sz="2000" b="1" dirty="0">
                <a:solidFill>
                  <a:schemeClr val="tx1"/>
                </a:solidFill>
                <a:effectLst/>
                <a:latin typeface="+mn-lt"/>
              </a:rPr>
              <a:t>Federal Assistance Coordinators National Conference</a:t>
            </a:r>
            <a:br>
              <a:rPr lang="en-US" altLang="en-US" sz="2000" b="1" dirty="0">
                <a:solidFill>
                  <a:schemeClr val="tx1"/>
                </a:solidFill>
                <a:effectLst/>
                <a:latin typeface="+mn-lt"/>
              </a:rPr>
            </a:br>
            <a:r>
              <a:rPr lang="en-US" altLang="en-US" sz="2000" b="1" dirty="0">
                <a:solidFill>
                  <a:schemeClr val="tx1"/>
                </a:solidFill>
                <a:effectLst/>
                <a:latin typeface="+mn-lt"/>
              </a:rPr>
              <a:t>March 29, 2021</a:t>
            </a:r>
            <a:endParaRPr altLang="en-US" sz="2000" dirty="0">
              <a:solidFill>
                <a:schemeClr val="tx1"/>
              </a:solidFill>
              <a:effectLst/>
              <a:latin typeface="+mn-lt"/>
            </a:endParaRPr>
          </a:p>
        </p:txBody>
      </p:sp>
      <p:pic>
        <p:nvPicPr>
          <p:cNvPr id="32771" name="Picture 2">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787" y="5114146"/>
            <a:ext cx="124936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Image result for WSF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9844" y="5114146"/>
            <a:ext cx="14605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71655" y="1504403"/>
            <a:ext cx="10549785" cy="2308324"/>
          </a:xfrm>
          <a:prstGeom prst="rect">
            <a:avLst/>
          </a:prstGeom>
          <a:noFill/>
        </p:spPr>
        <p:txBody>
          <a:bodyPr wrap="square">
            <a:spAutoFit/>
          </a:bodyPr>
          <a:lstStyle/>
          <a:p>
            <a:pPr>
              <a:defRPr/>
            </a:pPr>
            <a:r>
              <a:rPr lang="en-US" sz="4800" dirty="0">
                <a:solidFill>
                  <a:prstClr val="black"/>
                </a:solidFill>
                <a:latin typeface="Constantia"/>
                <a:cs typeface="Arial" charset="0"/>
              </a:rPr>
              <a:t>WSFR Accountability Initiative – Part I: Third-Party In-Kind Contributions and Proper Documentation </a:t>
            </a:r>
          </a:p>
        </p:txBody>
      </p:sp>
      <p:sp>
        <p:nvSpPr>
          <p:cNvPr id="3" name="TextBox 2">
            <a:extLst>
              <a:ext uri="{FF2B5EF4-FFF2-40B4-BE49-F238E27FC236}">
                <a16:creationId xmlns:a16="http://schemas.microsoft.com/office/drawing/2014/main" id="{236B2571-34A8-45D9-B989-F131EEFBA401}"/>
              </a:ext>
            </a:extLst>
          </p:cNvPr>
          <p:cNvSpPr txBox="1"/>
          <p:nvPr/>
        </p:nvSpPr>
        <p:spPr>
          <a:xfrm>
            <a:off x="2602991" y="4322432"/>
            <a:ext cx="6986016" cy="830997"/>
          </a:xfrm>
          <a:prstGeom prst="rect">
            <a:avLst/>
          </a:prstGeom>
          <a:noFill/>
        </p:spPr>
        <p:txBody>
          <a:bodyPr wrap="square" rtlCol="0">
            <a:spAutoFit/>
          </a:bodyPr>
          <a:lstStyle/>
          <a:p>
            <a:pPr algn="ctr"/>
            <a:r>
              <a:rPr lang="en-US" sz="2400" dirty="0"/>
              <a:t>Scott Knight, Manager FASO Division</a:t>
            </a:r>
          </a:p>
          <a:p>
            <a:pPr algn="ctr"/>
            <a:r>
              <a:rPr lang="en-US" sz="2400" dirty="0"/>
              <a:t>Ryan Oster, WSFR Systems &amp; Training Branch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65CF-B5D2-44B7-BD00-60007A8E5394}"/>
              </a:ext>
            </a:extLst>
          </p:cNvPr>
          <p:cNvSpPr>
            <a:spLocks noGrp="1"/>
          </p:cNvSpPr>
          <p:nvPr>
            <p:ph type="title"/>
          </p:nvPr>
        </p:nvSpPr>
        <p:spPr/>
        <p:txBody>
          <a:bodyPr/>
          <a:lstStyle/>
          <a:p>
            <a:r>
              <a:rPr lang="en-US" dirty="0"/>
              <a:t>Wrap up </a:t>
            </a:r>
          </a:p>
        </p:txBody>
      </p:sp>
      <p:sp>
        <p:nvSpPr>
          <p:cNvPr id="3" name="Content Placeholder 2">
            <a:extLst>
              <a:ext uri="{FF2B5EF4-FFF2-40B4-BE49-F238E27FC236}">
                <a16:creationId xmlns:a16="http://schemas.microsoft.com/office/drawing/2014/main" id="{CB5315E6-F223-4C52-A8C3-F909D69393AD}"/>
              </a:ext>
            </a:extLst>
          </p:cNvPr>
          <p:cNvSpPr>
            <a:spLocks noGrp="1"/>
          </p:cNvSpPr>
          <p:nvPr>
            <p:ph idx="1"/>
          </p:nvPr>
        </p:nvSpPr>
        <p:spPr/>
        <p:txBody>
          <a:bodyPr/>
          <a:lstStyle/>
          <a:p>
            <a:r>
              <a:rPr lang="en-US" dirty="0"/>
              <a:t>Third-party in-kind contribution audit findings continue to be a common occurrence in WSFR grants.</a:t>
            </a:r>
          </a:p>
          <a:p>
            <a:r>
              <a:rPr lang="en-US" dirty="0"/>
              <a:t>WSFR may not allow States to “rebuild” third-party in-kind contributions documentation for questioned costs under state audits.</a:t>
            </a:r>
          </a:p>
          <a:p>
            <a:endParaRPr lang="en-US" dirty="0"/>
          </a:p>
          <a:p>
            <a:endParaRPr lang="en-US" dirty="0"/>
          </a:p>
          <a:p>
            <a:endParaRPr lang="en-US" dirty="0"/>
          </a:p>
          <a:p>
            <a:r>
              <a:rPr lang="en-US" dirty="0"/>
              <a:t>Come see us at a future Basic/Advanced Grants                                             Management class.</a:t>
            </a:r>
          </a:p>
        </p:txBody>
      </p:sp>
      <p:pic>
        <p:nvPicPr>
          <p:cNvPr id="4" name="Picture 3">
            <a:extLst>
              <a:ext uri="{FF2B5EF4-FFF2-40B4-BE49-F238E27FC236}">
                <a16:creationId xmlns:a16="http://schemas.microsoft.com/office/drawing/2014/main" id="{EC66C000-0A3B-4DA7-AC6A-06AD4305E26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5583" y="3724275"/>
            <a:ext cx="3456817" cy="2918460"/>
          </a:xfrm>
          <a:prstGeom prst="rect">
            <a:avLst/>
          </a:prstGeom>
        </p:spPr>
      </p:pic>
      <p:pic>
        <p:nvPicPr>
          <p:cNvPr id="5" name="Picture 2" descr="Image result for WSFR logo">
            <a:extLst>
              <a:ext uri="{FF2B5EF4-FFF2-40B4-BE49-F238E27FC236}">
                <a16:creationId xmlns:a16="http://schemas.microsoft.com/office/drawing/2014/main" id="{BD6DF8D5-0ADA-499C-B092-67A0E84EB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70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789E-54B6-495E-A668-D09BF2711C6D}"/>
              </a:ext>
            </a:extLst>
          </p:cNvPr>
          <p:cNvSpPr>
            <a:spLocks noGrp="1"/>
          </p:cNvSpPr>
          <p:nvPr>
            <p:ph type="title"/>
          </p:nvPr>
        </p:nvSpPr>
        <p:spPr/>
        <p:txBody>
          <a:bodyPr/>
          <a:lstStyle/>
          <a:p>
            <a:r>
              <a:rPr lang="en-US" dirty="0"/>
              <a:t>Any Questions</a:t>
            </a:r>
          </a:p>
        </p:txBody>
      </p:sp>
      <p:pic>
        <p:nvPicPr>
          <p:cNvPr id="3" name="Picture 2">
            <a:extLst>
              <a:ext uri="{FF2B5EF4-FFF2-40B4-BE49-F238E27FC236}">
                <a16:creationId xmlns:a16="http://schemas.microsoft.com/office/drawing/2014/main" id="{DB7F6CF6-24F7-4CB0-9EC1-38E716369CD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780" y="1847850"/>
            <a:ext cx="4914900" cy="4542187"/>
          </a:xfrm>
          <a:prstGeom prst="rect">
            <a:avLst/>
          </a:prstGeom>
        </p:spPr>
      </p:pic>
      <p:pic>
        <p:nvPicPr>
          <p:cNvPr id="6" name="Picture 2" descr="Image result for WSFR logo">
            <a:extLst>
              <a:ext uri="{FF2B5EF4-FFF2-40B4-BE49-F238E27FC236}">
                <a16:creationId xmlns:a16="http://schemas.microsoft.com/office/drawing/2014/main" id="{D45A8179-4E8B-4644-A79C-AF2BA29DD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3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6D4E-68F2-4B32-A7C8-74B66227FDB4}"/>
              </a:ext>
            </a:extLst>
          </p:cNvPr>
          <p:cNvSpPr>
            <a:spLocks noGrp="1"/>
          </p:cNvSpPr>
          <p:nvPr>
            <p:ph type="title"/>
          </p:nvPr>
        </p:nvSpPr>
        <p:spPr/>
        <p:txBody>
          <a:bodyPr/>
          <a:lstStyle/>
          <a:p>
            <a:r>
              <a:rPr lang="en-US" dirty="0"/>
              <a:t>Top Audit Findings</a:t>
            </a:r>
          </a:p>
        </p:txBody>
      </p:sp>
      <p:sp>
        <p:nvSpPr>
          <p:cNvPr id="3" name="Content Placeholder 2">
            <a:extLst>
              <a:ext uri="{FF2B5EF4-FFF2-40B4-BE49-F238E27FC236}">
                <a16:creationId xmlns:a16="http://schemas.microsoft.com/office/drawing/2014/main" id="{804CAF0A-30A9-4112-99EE-3165C1D7B0EA}"/>
              </a:ext>
            </a:extLst>
          </p:cNvPr>
          <p:cNvSpPr>
            <a:spLocks noGrp="1"/>
          </p:cNvSpPr>
          <p:nvPr>
            <p:ph idx="1"/>
          </p:nvPr>
        </p:nvSpPr>
        <p:spPr/>
        <p:txBody>
          <a:bodyPr/>
          <a:lstStyle/>
          <a:p>
            <a:r>
              <a:rPr lang="en-US" dirty="0"/>
              <a:t>WSFR grants routinely incorporate the use of third-party in-kind contributions to meet grant objectives and provide mandatory match requirements.</a:t>
            </a:r>
          </a:p>
          <a:p>
            <a:endParaRPr lang="en-US" dirty="0"/>
          </a:p>
          <a:p>
            <a:r>
              <a:rPr lang="en-US" dirty="0"/>
              <a:t>Issues around third-party in-kind contributions continues to be a common OIG finding in state audits.</a:t>
            </a:r>
          </a:p>
          <a:p>
            <a:pPr lvl="1">
              <a:buFont typeface="Wingdings" panose="05000000000000000000" pitchFamily="2" charset="2"/>
              <a:buChar char="ü"/>
            </a:pPr>
            <a:r>
              <a:rPr lang="en-US" dirty="0"/>
              <a:t>Improper valuation methodology…</a:t>
            </a:r>
          </a:p>
          <a:p>
            <a:pPr lvl="1">
              <a:buFont typeface="Wingdings" panose="05000000000000000000" pitchFamily="2" charset="2"/>
              <a:buChar char="ü"/>
            </a:pPr>
            <a:r>
              <a:rPr lang="en-US" dirty="0"/>
              <a:t>Improper or lacking documentation…</a:t>
            </a:r>
          </a:p>
          <a:p>
            <a:pPr lvl="1">
              <a:buFont typeface="Wingdings" panose="05000000000000000000" pitchFamily="2" charset="2"/>
              <a:buChar char="ü"/>
            </a:pPr>
            <a:r>
              <a:rPr lang="en-US" dirty="0"/>
              <a:t>Volunteer hours seem unnecessary and unreasonable…</a:t>
            </a:r>
          </a:p>
        </p:txBody>
      </p:sp>
      <p:pic>
        <p:nvPicPr>
          <p:cNvPr id="4" name="Picture 2" descr="Image result for WSFR logo">
            <a:extLst>
              <a:ext uri="{FF2B5EF4-FFF2-40B4-BE49-F238E27FC236}">
                <a16:creationId xmlns:a16="http://schemas.microsoft.com/office/drawing/2014/main" id="{6893B822-A291-4EFB-BD85-9E647E2DA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084BBC9-D50A-478E-B3ED-6C0AAC3A27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375" y="4143375"/>
            <a:ext cx="2714625" cy="2714625"/>
          </a:xfrm>
          <a:prstGeom prst="rect">
            <a:avLst/>
          </a:prstGeom>
        </p:spPr>
      </p:pic>
    </p:spTree>
    <p:extLst>
      <p:ext uri="{BB962C8B-B14F-4D97-AF65-F5344CB8AC3E}">
        <p14:creationId xmlns:p14="http://schemas.microsoft.com/office/powerpoint/2010/main" val="204082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5EA0-7B1E-4B2A-973F-F0695860B141}"/>
              </a:ext>
            </a:extLst>
          </p:cNvPr>
          <p:cNvSpPr>
            <a:spLocks noGrp="1"/>
          </p:cNvSpPr>
          <p:nvPr>
            <p:ph type="title"/>
          </p:nvPr>
        </p:nvSpPr>
        <p:spPr/>
        <p:txBody>
          <a:bodyPr/>
          <a:lstStyle/>
          <a:p>
            <a:r>
              <a:rPr lang="en-US" dirty="0"/>
              <a:t>Third-Party In-Kind Contributions</a:t>
            </a:r>
          </a:p>
        </p:txBody>
      </p:sp>
      <p:sp>
        <p:nvSpPr>
          <p:cNvPr id="3" name="Content Placeholder 2">
            <a:extLst>
              <a:ext uri="{FF2B5EF4-FFF2-40B4-BE49-F238E27FC236}">
                <a16:creationId xmlns:a16="http://schemas.microsoft.com/office/drawing/2014/main" id="{6B6DAB87-D700-45D5-9197-79310FF8BCDB}"/>
              </a:ext>
            </a:extLst>
          </p:cNvPr>
          <p:cNvSpPr>
            <a:spLocks noGrp="1"/>
          </p:cNvSpPr>
          <p:nvPr>
            <p:ph idx="1"/>
          </p:nvPr>
        </p:nvSpPr>
        <p:spPr/>
        <p:txBody>
          <a:bodyPr/>
          <a:lstStyle/>
          <a:p>
            <a:pPr marL="0" indent="0">
              <a:buNone/>
            </a:pPr>
            <a:r>
              <a:rPr lang="en-US" dirty="0"/>
              <a:t>“the value of non-cash contributions (i.e., property or services) that –         (1) benefit a federally-assisted project or program; and                                   (2) are contributed by non-Federal third parties, without charge, to a non-Federal entity under a Federal award.</a:t>
            </a:r>
          </a:p>
          <a:p>
            <a:pPr marL="0" indent="0">
              <a:buNone/>
            </a:pPr>
            <a:endParaRPr lang="en-US" dirty="0"/>
          </a:p>
          <a:p>
            <a:pPr marL="0" indent="0">
              <a:buNone/>
            </a:pPr>
            <a:r>
              <a:rPr lang="en-US" dirty="0"/>
              <a:t>Examples may include:</a:t>
            </a:r>
          </a:p>
        </p:txBody>
      </p:sp>
      <p:pic>
        <p:nvPicPr>
          <p:cNvPr id="4" name="Picture 2" descr="Image result for WSFR logo">
            <a:extLst>
              <a:ext uri="{FF2B5EF4-FFF2-40B4-BE49-F238E27FC236}">
                <a16:creationId xmlns:a16="http://schemas.microsoft.com/office/drawing/2014/main" id="{F8C5C438-FE72-47A2-BC87-227FECCC8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tical Scroll 3">
            <a:extLst>
              <a:ext uri="{FF2B5EF4-FFF2-40B4-BE49-F238E27FC236}">
                <a16:creationId xmlns:a16="http://schemas.microsoft.com/office/drawing/2014/main" id="{9DAF5FFF-126A-4A68-A473-2BF4F4641390}"/>
              </a:ext>
            </a:extLst>
          </p:cNvPr>
          <p:cNvSpPr>
            <a:spLocks/>
          </p:cNvSpPr>
          <p:nvPr/>
        </p:nvSpPr>
        <p:spPr>
          <a:xfrm>
            <a:off x="10578548" y="5714121"/>
            <a:ext cx="1431592" cy="878058"/>
          </a:xfrm>
          <a:prstGeom prst="verticalScroll">
            <a:avLst/>
          </a:prstGeom>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r>
              <a:rPr lang="en-US" sz="2000" dirty="0">
                <a:latin typeface="+mj-lt"/>
              </a:rPr>
              <a:t>2 CFR 200.1</a:t>
            </a:r>
          </a:p>
        </p:txBody>
      </p:sp>
      <p:sp>
        <p:nvSpPr>
          <p:cNvPr id="6" name="TextBox 5">
            <a:extLst>
              <a:ext uri="{FF2B5EF4-FFF2-40B4-BE49-F238E27FC236}">
                <a16:creationId xmlns:a16="http://schemas.microsoft.com/office/drawing/2014/main" id="{C169A845-6FDE-4CFD-935C-A3765AF707DA}"/>
              </a:ext>
            </a:extLst>
          </p:cNvPr>
          <p:cNvSpPr txBox="1"/>
          <p:nvPr/>
        </p:nvSpPr>
        <p:spPr>
          <a:xfrm>
            <a:off x="1197864" y="4672584"/>
            <a:ext cx="3688080" cy="1200329"/>
          </a:xfrm>
          <a:prstGeom prst="rect">
            <a:avLst/>
          </a:prstGeom>
          <a:noFill/>
        </p:spPr>
        <p:txBody>
          <a:bodyPr wrap="square" rtlCol="0">
            <a:spAutoFit/>
          </a:bodyPr>
          <a:lstStyle/>
          <a:p>
            <a:pPr marL="285750" indent="-285750">
              <a:buFont typeface="Wingdings" panose="05000000000000000000" pitchFamily="2" charset="2"/>
              <a:buChar char="ü"/>
            </a:pPr>
            <a:r>
              <a:rPr lang="en-US" dirty="0"/>
              <a:t>Volunteer time;</a:t>
            </a:r>
          </a:p>
          <a:p>
            <a:pPr marL="285750" indent="-285750">
              <a:buFont typeface="Wingdings" panose="05000000000000000000" pitchFamily="2" charset="2"/>
              <a:buChar char="ü"/>
            </a:pPr>
            <a:r>
              <a:rPr lang="en-US" dirty="0"/>
              <a:t>Unrecovered allocable indirect costs;</a:t>
            </a:r>
          </a:p>
          <a:p>
            <a:pPr marL="285750" indent="-285750">
              <a:buFont typeface="Wingdings" panose="05000000000000000000" pitchFamily="2" charset="2"/>
              <a:buChar char="ü"/>
            </a:pPr>
            <a:r>
              <a:rPr lang="en-US" dirty="0"/>
              <a:t>Real property (land &amp; buildings)</a:t>
            </a:r>
          </a:p>
        </p:txBody>
      </p:sp>
      <p:sp>
        <p:nvSpPr>
          <p:cNvPr id="7" name="TextBox 6">
            <a:extLst>
              <a:ext uri="{FF2B5EF4-FFF2-40B4-BE49-F238E27FC236}">
                <a16:creationId xmlns:a16="http://schemas.microsoft.com/office/drawing/2014/main" id="{EE2E32D5-1B75-4750-B850-C59C4F0BB308}"/>
              </a:ext>
            </a:extLst>
          </p:cNvPr>
          <p:cNvSpPr txBox="1"/>
          <p:nvPr/>
        </p:nvSpPr>
        <p:spPr>
          <a:xfrm>
            <a:off x="5324856" y="4672584"/>
            <a:ext cx="3688080" cy="1200329"/>
          </a:xfrm>
          <a:prstGeom prst="rect">
            <a:avLst/>
          </a:prstGeom>
          <a:noFill/>
        </p:spPr>
        <p:txBody>
          <a:bodyPr wrap="square" rtlCol="0">
            <a:spAutoFit/>
          </a:bodyPr>
          <a:lstStyle/>
          <a:p>
            <a:pPr marL="285750" indent="-285750">
              <a:buFont typeface="Wingdings" panose="05000000000000000000" pitchFamily="2" charset="2"/>
              <a:buChar char="ü"/>
            </a:pPr>
            <a:r>
              <a:rPr lang="en-US" dirty="0"/>
              <a:t>Donated/discounted services;</a:t>
            </a:r>
          </a:p>
          <a:p>
            <a:pPr marL="285750" indent="-285750">
              <a:buFont typeface="Wingdings" panose="05000000000000000000" pitchFamily="2" charset="2"/>
              <a:buChar char="ü"/>
            </a:pPr>
            <a:r>
              <a:rPr lang="en-US" dirty="0"/>
              <a:t>Loaned goods</a:t>
            </a:r>
          </a:p>
          <a:p>
            <a:pPr marL="285750" indent="-285750">
              <a:buFont typeface="Wingdings" panose="05000000000000000000" pitchFamily="2" charset="2"/>
              <a:buChar char="ü"/>
            </a:pPr>
            <a:r>
              <a:rPr lang="en-US" dirty="0"/>
              <a:t>Donated goods (equipment / supplies)</a:t>
            </a:r>
          </a:p>
        </p:txBody>
      </p:sp>
    </p:spTree>
    <p:extLst>
      <p:ext uri="{BB962C8B-B14F-4D97-AF65-F5344CB8AC3E}">
        <p14:creationId xmlns:p14="http://schemas.microsoft.com/office/powerpoint/2010/main" val="250569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5EA0-7B1E-4B2A-973F-F0695860B141}"/>
              </a:ext>
            </a:extLst>
          </p:cNvPr>
          <p:cNvSpPr>
            <a:spLocks noGrp="1"/>
          </p:cNvSpPr>
          <p:nvPr>
            <p:ph type="title"/>
          </p:nvPr>
        </p:nvSpPr>
        <p:spPr/>
        <p:txBody>
          <a:bodyPr/>
          <a:lstStyle/>
          <a:p>
            <a:r>
              <a:rPr lang="en-US" dirty="0"/>
              <a:t>Third-Party In-Kind Contributions…</a:t>
            </a:r>
          </a:p>
        </p:txBody>
      </p:sp>
      <p:sp>
        <p:nvSpPr>
          <p:cNvPr id="3" name="Content Placeholder 2">
            <a:extLst>
              <a:ext uri="{FF2B5EF4-FFF2-40B4-BE49-F238E27FC236}">
                <a16:creationId xmlns:a16="http://schemas.microsoft.com/office/drawing/2014/main" id="{6B6DAB87-D700-45D5-9197-79310FF8BCDB}"/>
              </a:ext>
            </a:extLst>
          </p:cNvPr>
          <p:cNvSpPr>
            <a:spLocks noGrp="1"/>
          </p:cNvSpPr>
          <p:nvPr>
            <p:ph idx="1"/>
          </p:nvPr>
        </p:nvSpPr>
        <p:spPr/>
        <p:txBody>
          <a:bodyPr/>
          <a:lstStyle/>
          <a:p>
            <a:pPr marL="0" indent="0">
              <a:buNone/>
            </a:pPr>
            <a:r>
              <a:rPr lang="en-US" dirty="0"/>
              <a:t>Such costs are allowable when they meet </a:t>
            </a:r>
            <a:r>
              <a:rPr lang="en-US" u="sng" dirty="0"/>
              <a:t>all</a:t>
            </a:r>
            <a:r>
              <a:rPr lang="en-US" dirty="0"/>
              <a:t> of the following criteria:</a:t>
            </a:r>
          </a:p>
          <a:p>
            <a:pPr marL="514350" indent="-514350">
              <a:buFont typeface="+mj-lt"/>
              <a:buAutoNum type="arabicPeriod"/>
            </a:pPr>
            <a:r>
              <a:rPr lang="en-US" dirty="0"/>
              <a:t>Are verifiable in the non-Federal entity’s records;</a:t>
            </a:r>
          </a:p>
          <a:p>
            <a:pPr marL="514350" indent="-514350">
              <a:buFont typeface="+mj-lt"/>
              <a:buAutoNum type="arabicPeriod"/>
            </a:pPr>
            <a:r>
              <a:rPr lang="en-US" dirty="0"/>
              <a:t>Are not included as contributions for any other Federal award;</a:t>
            </a:r>
          </a:p>
          <a:p>
            <a:pPr marL="514350" indent="-514350">
              <a:buFont typeface="+mj-lt"/>
              <a:buAutoNum type="arabicPeriod"/>
            </a:pPr>
            <a:r>
              <a:rPr lang="en-US" dirty="0"/>
              <a:t>Are necessary and reasonable for accomplishment of project or program objectives;</a:t>
            </a:r>
          </a:p>
          <a:p>
            <a:pPr marL="514350" indent="-514350">
              <a:buFont typeface="+mj-lt"/>
              <a:buAutoNum type="arabicPeriod"/>
            </a:pPr>
            <a:r>
              <a:rPr lang="en-US" dirty="0"/>
              <a:t>Are allowable under Subpart E “Cost Principles”;</a:t>
            </a:r>
          </a:p>
          <a:p>
            <a:pPr marL="514350" indent="-514350">
              <a:buFont typeface="+mj-lt"/>
              <a:buAutoNum type="arabicPeriod"/>
            </a:pPr>
            <a:r>
              <a:rPr lang="en-US" dirty="0"/>
              <a:t>Are not paid by the Federal Government under another Federal award, except when authorizing statute says that such funds can be applied as matching funds to other Federal programs.</a:t>
            </a:r>
          </a:p>
        </p:txBody>
      </p:sp>
      <p:pic>
        <p:nvPicPr>
          <p:cNvPr id="4" name="Picture 2" descr="Image result for WSFR logo">
            <a:extLst>
              <a:ext uri="{FF2B5EF4-FFF2-40B4-BE49-F238E27FC236}">
                <a16:creationId xmlns:a16="http://schemas.microsoft.com/office/drawing/2014/main" id="{F8C5C438-FE72-47A2-BC87-227FECCC8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tical Scroll 3">
            <a:extLst>
              <a:ext uri="{FF2B5EF4-FFF2-40B4-BE49-F238E27FC236}">
                <a16:creationId xmlns:a16="http://schemas.microsoft.com/office/drawing/2014/main" id="{9DAF5FFF-126A-4A68-A473-2BF4F4641390}"/>
              </a:ext>
            </a:extLst>
          </p:cNvPr>
          <p:cNvSpPr>
            <a:spLocks/>
          </p:cNvSpPr>
          <p:nvPr/>
        </p:nvSpPr>
        <p:spPr>
          <a:xfrm>
            <a:off x="10543032" y="5696712"/>
            <a:ext cx="1467108" cy="895467"/>
          </a:xfrm>
          <a:prstGeom prst="verticalScroll">
            <a:avLst/>
          </a:prstGeom>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r>
              <a:rPr lang="en-US" sz="2000" dirty="0">
                <a:latin typeface="+mj-lt"/>
              </a:rPr>
              <a:t>2 CFR 200.306(b)</a:t>
            </a:r>
          </a:p>
        </p:txBody>
      </p:sp>
    </p:spTree>
    <p:extLst>
      <p:ext uri="{BB962C8B-B14F-4D97-AF65-F5344CB8AC3E}">
        <p14:creationId xmlns:p14="http://schemas.microsoft.com/office/powerpoint/2010/main" val="59705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5EA0-7B1E-4B2A-973F-F0695860B141}"/>
              </a:ext>
            </a:extLst>
          </p:cNvPr>
          <p:cNvSpPr>
            <a:spLocks noGrp="1"/>
          </p:cNvSpPr>
          <p:nvPr>
            <p:ph type="title"/>
          </p:nvPr>
        </p:nvSpPr>
        <p:spPr/>
        <p:txBody>
          <a:bodyPr/>
          <a:lstStyle/>
          <a:p>
            <a:r>
              <a:rPr lang="en-US" dirty="0"/>
              <a:t>Third-Party In-Kind Contributions Cont.</a:t>
            </a:r>
          </a:p>
        </p:txBody>
      </p:sp>
      <p:sp>
        <p:nvSpPr>
          <p:cNvPr id="3" name="Content Placeholder 2">
            <a:extLst>
              <a:ext uri="{FF2B5EF4-FFF2-40B4-BE49-F238E27FC236}">
                <a16:creationId xmlns:a16="http://schemas.microsoft.com/office/drawing/2014/main" id="{6B6DAB87-D700-45D5-9197-79310FF8BCDB}"/>
              </a:ext>
            </a:extLst>
          </p:cNvPr>
          <p:cNvSpPr>
            <a:spLocks noGrp="1"/>
          </p:cNvSpPr>
          <p:nvPr>
            <p:ph idx="1"/>
          </p:nvPr>
        </p:nvSpPr>
        <p:spPr/>
        <p:txBody>
          <a:bodyPr/>
          <a:lstStyle/>
          <a:p>
            <a:pPr marL="0" indent="0">
              <a:buNone/>
            </a:pPr>
            <a:r>
              <a:rPr lang="en-US" dirty="0"/>
              <a:t>Such costs are allowable when they meet </a:t>
            </a:r>
            <a:r>
              <a:rPr lang="en-US" u="sng" dirty="0"/>
              <a:t>all</a:t>
            </a:r>
            <a:r>
              <a:rPr lang="en-US" dirty="0"/>
              <a:t> of the following criteria:</a:t>
            </a:r>
          </a:p>
          <a:p>
            <a:pPr marL="514350" indent="-514350">
              <a:buFont typeface="+mj-lt"/>
              <a:buAutoNum type="arabicPeriod" startAt="6"/>
            </a:pPr>
            <a:r>
              <a:rPr lang="en-US" dirty="0"/>
              <a:t>Are provided for in the approved budget when required by the Federal awarding agency; and</a:t>
            </a:r>
          </a:p>
          <a:p>
            <a:pPr marL="514350" indent="-514350">
              <a:buFont typeface="+mj-lt"/>
              <a:buAutoNum type="arabicPeriod" startAt="6"/>
            </a:pPr>
            <a:r>
              <a:rPr lang="en-US" dirty="0"/>
              <a:t>Conform to other provisions of 2 CFR 200, as applicable.</a:t>
            </a:r>
          </a:p>
        </p:txBody>
      </p:sp>
      <p:pic>
        <p:nvPicPr>
          <p:cNvPr id="4" name="Picture 2" descr="Image result for WSFR logo">
            <a:extLst>
              <a:ext uri="{FF2B5EF4-FFF2-40B4-BE49-F238E27FC236}">
                <a16:creationId xmlns:a16="http://schemas.microsoft.com/office/drawing/2014/main" id="{F8C5C438-FE72-47A2-BC87-227FECCC8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Vertical Scroll 3">
            <a:extLst>
              <a:ext uri="{FF2B5EF4-FFF2-40B4-BE49-F238E27FC236}">
                <a16:creationId xmlns:a16="http://schemas.microsoft.com/office/drawing/2014/main" id="{9DAF5FFF-126A-4A68-A473-2BF4F4641390}"/>
              </a:ext>
            </a:extLst>
          </p:cNvPr>
          <p:cNvSpPr>
            <a:spLocks/>
          </p:cNvSpPr>
          <p:nvPr/>
        </p:nvSpPr>
        <p:spPr>
          <a:xfrm>
            <a:off x="10543032" y="5696712"/>
            <a:ext cx="1467108" cy="895467"/>
          </a:xfrm>
          <a:prstGeom prst="verticalScroll">
            <a:avLst/>
          </a:prstGeom>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r>
              <a:rPr lang="en-US" sz="2000" dirty="0">
                <a:latin typeface="+mj-lt"/>
              </a:rPr>
              <a:t>2 CFR 200.306(b)</a:t>
            </a:r>
          </a:p>
        </p:txBody>
      </p:sp>
    </p:spTree>
    <p:extLst>
      <p:ext uri="{BB962C8B-B14F-4D97-AF65-F5344CB8AC3E}">
        <p14:creationId xmlns:p14="http://schemas.microsoft.com/office/powerpoint/2010/main" val="104303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WSFR logo">
            <a:extLst>
              <a:ext uri="{FF2B5EF4-FFF2-40B4-BE49-F238E27FC236}">
                <a16:creationId xmlns:a16="http://schemas.microsoft.com/office/drawing/2014/main" id="{FC8211A4-8A02-4FD7-BD1A-F66CF3A83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7B8C733-AABF-4031-B7F0-41194D39F3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690" y="0"/>
            <a:ext cx="8918619" cy="6858000"/>
          </a:xfrm>
          <a:prstGeom prst="rect">
            <a:avLst/>
          </a:prstGeom>
        </p:spPr>
      </p:pic>
      <p:sp>
        <p:nvSpPr>
          <p:cNvPr id="2" name="Title 1">
            <a:extLst>
              <a:ext uri="{FF2B5EF4-FFF2-40B4-BE49-F238E27FC236}">
                <a16:creationId xmlns:a16="http://schemas.microsoft.com/office/drawing/2014/main" id="{92BDA3CC-0F30-426C-8A80-AF0F841AFC8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Valuing Donated Services</a:t>
            </a:r>
          </a:p>
        </p:txBody>
      </p:sp>
    </p:spTree>
    <p:extLst>
      <p:ext uri="{BB962C8B-B14F-4D97-AF65-F5344CB8AC3E}">
        <p14:creationId xmlns:p14="http://schemas.microsoft.com/office/powerpoint/2010/main" val="93838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968A-4AED-410A-89E9-709E3655B183}"/>
              </a:ext>
            </a:extLst>
          </p:cNvPr>
          <p:cNvSpPr>
            <a:spLocks noGrp="1"/>
          </p:cNvSpPr>
          <p:nvPr>
            <p:ph type="title"/>
          </p:nvPr>
        </p:nvSpPr>
        <p:spPr/>
        <p:txBody>
          <a:bodyPr/>
          <a:lstStyle/>
          <a:p>
            <a:r>
              <a:rPr lang="en-US" dirty="0"/>
              <a:t>Documenting Volunteer Time</a:t>
            </a:r>
          </a:p>
        </p:txBody>
      </p:sp>
      <p:sp>
        <p:nvSpPr>
          <p:cNvPr id="3" name="Content Placeholder 2">
            <a:extLst>
              <a:ext uri="{FF2B5EF4-FFF2-40B4-BE49-F238E27FC236}">
                <a16:creationId xmlns:a16="http://schemas.microsoft.com/office/drawing/2014/main" id="{2D380564-4B63-4774-8EC5-81EE255F04B6}"/>
              </a:ext>
            </a:extLst>
          </p:cNvPr>
          <p:cNvSpPr>
            <a:spLocks noGrp="1"/>
          </p:cNvSpPr>
          <p:nvPr>
            <p:ph idx="1"/>
          </p:nvPr>
        </p:nvSpPr>
        <p:spPr/>
        <p:txBody>
          <a:bodyPr/>
          <a:lstStyle/>
          <a:p>
            <a:pPr marL="0" indent="0">
              <a:buNone/>
            </a:pPr>
            <a:r>
              <a:rPr lang="en-US" dirty="0"/>
              <a:t>“For third-party in-kind contributions, the fair market value must be documented and supported by the same methods used internally by the non-Federal entity.  (2 CFR 200.306(j)).</a:t>
            </a:r>
          </a:p>
          <a:p>
            <a:pPr marL="0" indent="0">
              <a:buNone/>
            </a:pPr>
            <a:endParaRPr lang="en-US" dirty="0"/>
          </a:p>
          <a:p>
            <a:r>
              <a:rPr lang="en-US" dirty="0"/>
              <a:t>Minimum data elements:</a:t>
            </a:r>
          </a:p>
        </p:txBody>
      </p:sp>
      <p:sp>
        <p:nvSpPr>
          <p:cNvPr id="4" name="TextBox 3">
            <a:extLst>
              <a:ext uri="{FF2B5EF4-FFF2-40B4-BE49-F238E27FC236}">
                <a16:creationId xmlns:a16="http://schemas.microsoft.com/office/drawing/2014/main" id="{E85DB226-92BD-4F14-8417-A8D518B27381}"/>
              </a:ext>
            </a:extLst>
          </p:cNvPr>
          <p:cNvSpPr txBox="1"/>
          <p:nvPr/>
        </p:nvSpPr>
        <p:spPr>
          <a:xfrm>
            <a:off x="1606296" y="4129882"/>
            <a:ext cx="2514600"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2000" dirty="0"/>
              <a:t>Volunteer name</a:t>
            </a:r>
          </a:p>
          <a:p>
            <a:pPr marL="285750" indent="-285750">
              <a:lnSpc>
                <a:spcPct val="150000"/>
              </a:lnSpc>
              <a:buFont typeface="Wingdings" panose="05000000000000000000" pitchFamily="2" charset="2"/>
              <a:buChar char="ü"/>
            </a:pPr>
            <a:r>
              <a:rPr lang="en-US" sz="2000" dirty="0"/>
              <a:t>Name of activity</a:t>
            </a:r>
          </a:p>
          <a:p>
            <a:pPr marL="285750" indent="-285750">
              <a:lnSpc>
                <a:spcPct val="150000"/>
              </a:lnSpc>
              <a:buFont typeface="Wingdings" panose="05000000000000000000" pitchFamily="2" charset="2"/>
              <a:buChar char="ü"/>
            </a:pPr>
            <a:r>
              <a:rPr lang="en-US" sz="2000" dirty="0"/>
              <a:t>Date of activity</a:t>
            </a:r>
          </a:p>
          <a:p>
            <a:pPr marL="285750" indent="-285750">
              <a:lnSpc>
                <a:spcPct val="150000"/>
              </a:lnSpc>
              <a:buFont typeface="Wingdings" panose="05000000000000000000" pitchFamily="2" charset="2"/>
              <a:buChar char="ü"/>
            </a:pPr>
            <a:r>
              <a:rPr lang="en-US" sz="2000" dirty="0"/>
              <a:t>Hours worked</a:t>
            </a:r>
          </a:p>
        </p:txBody>
      </p:sp>
      <p:sp>
        <p:nvSpPr>
          <p:cNvPr id="5" name="TextBox 4">
            <a:extLst>
              <a:ext uri="{FF2B5EF4-FFF2-40B4-BE49-F238E27FC236}">
                <a16:creationId xmlns:a16="http://schemas.microsoft.com/office/drawing/2014/main" id="{C1EB1EAE-66B6-45A4-BF28-BA32B9C658FF}"/>
              </a:ext>
            </a:extLst>
          </p:cNvPr>
          <p:cNvSpPr txBox="1"/>
          <p:nvPr/>
        </p:nvSpPr>
        <p:spPr>
          <a:xfrm>
            <a:off x="4333658" y="4129882"/>
            <a:ext cx="6703150" cy="147732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2000" dirty="0"/>
              <a:t>Miles driven</a:t>
            </a:r>
          </a:p>
          <a:p>
            <a:pPr marL="285750" indent="-285750">
              <a:lnSpc>
                <a:spcPct val="150000"/>
              </a:lnSpc>
              <a:buFont typeface="Wingdings" panose="05000000000000000000" pitchFamily="2" charset="2"/>
              <a:buChar char="ü"/>
            </a:pPr>
            <a:r>
              <a:rPr lang="en-US" sz="2000" dirty="0"/>
              <a:t>Volunteer signature</a:t>
            </a:r>
          </a:p>
          <a:p>
            <a:pPr marL="285750" indent="-285750">
              <a:lnSpc>
                <a:spcPct val="150000"/>
              </a:lnSpc>
              <a:buFont typeface="Wingdings" panose="05000000000000000000" pitchFamily="2" charset="2"/>
              <a:buChar char="ü"/>
            </a:pPr>
            <a:r>
              <a:rPr lang="en-US" sz="2000" dirty="0"/>
              <a:t>Supervisor signature (Agency acceptance)</a:t>
            </a:r>
          </a:p>
        </p:txBody>
      </p:sp>
      <p:sp>
        <p:nvSpPr>
          <p:cNvPr id="6" name="Octagon 5">
            <a:extLst>
              <a:ext uri="{FF2B5EF4-FFF2-40B4-BE49-F238E27FC236}">
                <a16:creationId xmlns:a16="http://schemas.microsoft.com/office/drawing/2014/main" id="{C2E08A9F-7375-4C54-84E7-08694A9AAFC9}"/>
              </a:ext>
              <a:ext uri="{C183D7F6-B498-43B3-948B-1728B52AA6E4}">
                <adec:decorative xmlns:adec="http://schemas.microsoft.com/office/drawing/2017/decorative" val="1"/>
              </a:ext>
            </a:extLst>
          </p:cNvPr>
          <p:cNvSpPr/>
          <p:nvPr/>
        </p:nvSpPr>
        <p:spPr>
          <a:xfrm>
            <a:off x="9444228" y="4711240"/>
            <a:ext cx="2282952" cy="1847088"/>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descr="Does your agency have policies speaking to use / documentation of volunteer time?&#10;">
            <a:extLst>
              <a:ext uri="{FF2B5EF4-FFF2-40B4-BE49-F238E27FC236}">
                <a16:creationId xmlns:a16="http://schemas.microsoft.com/office/drawing/2014/main" id="{BF133ABA-BA87-4521-B50E-F720EF747147}"/>
              </a:ext>
            </a:extLst>
          </p:cNvPr>
          <p:cNvSpPr txBox="1"/>
          <p:nvPr/>
        </p:nvSpPr>
        <p:spPr>
          <a:xfrm>
            <a:off x="9694164" y="5001162"/>
            <a:ext cx="1783080" cy="1323439"/>
          </a:xfrm>
          <a:prstGeom prst="rect">
            <a:avLst/>
          </a:prstGeom>
          <a:noFill/>
        </p:spPr>
        <p:txBody>
          <a:bodyPr wrap="square" rtlCol="0">
            <a:spAutoFit/>
          </a:bodyPr>
          <a:lstStyle/>
          <a:p>
            <a:pPr algn="ctr"/>
            <a:r>
              <a:rPr lang="en-US" sz="1600" dirty="0"/>
              <a:t>Does your agency have policies speaking to use / documentation of volunteer time?</a:t>
            </a:r>
          </a:p>
        </p:txBody>
      </p:sp>
      <p:pic>
        <p:nvPicPr>
          <p:cNvPr id="8" name="Picture 2" descr="Image result for WSFR logo">
            <a:extLst>
              <a:ext uri="{FF2B5EF4-FFF2-40B4-BE49-F238E27FC236}">
                <a16:creationId xmlns:a16="http://schemas.microsoft.com/office/drawing/2014/main" id="{4192D733-7E3D-4A25-ADEB-8D4FFEB4D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09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the Volunteer Time and Mileage Form with required fields highlighted including volunteer name, date, activity and hours worked, mile driven per date, volunteer signature, and supervisor signatures for agency acceptance.">
            <a:extLst>
              <a:ext uri="{FF2B5EF4-FFF2-40B4-BE49-F238E27FC236}">
                <a16:creationId xmlns:a16="http://schemas.microsoft.com/office/drawing/2014/main" id="{A83921D3-E769-4C4F-8614-697E6D57D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886" y="0"/>
            <a:ext cx="8884228" cy="6858000"/>
          </a:xfrm>
          <a:prstGeom prst="rect">
            <a:avLst/>
          </a:prstGeom>
        </p:spPr>
      </p:pic>
      <p:sp>
        <p:nvSpPr>
          <p:cNvPr id="2" name="Title 1">
            <a:extLst>
              <a:ext uri="{FF2B5EF4-FFF2-40B4-BE49-F238E27FC236}">
                <a16:creationId xmlns:a16="http://schemas.microsoft.com/office/drawing/2014/main" id="{9C5E9F19-AA4A-401C-9788-B5651C528EF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Volunteer Time and Mileage Form Fields</a:t>
            </a:r>
          </a:p>
        </p:txBody>
      </p:sp>
    </p:spTree>
    <p:extLst>
      <p:ext uri="{BB962C8B-B14F-4D97-AF65-F5344CB8AC3E}">
        <p14:creationId xmlns:p14="http://schemas.microsoft.com/office/powerpoint/2010/main" val="380998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2D27-734B-4ED4-9622-CBFB5B192CE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548" y="0"/>
            <a:ext cx="8858904" cy="6858000"/>
          </a:xfrm>
          <a:prstGeom prst="rect">
            <a:avLst/>
          </a:prstGeom>
        </p:spPr>
      </p:pic>
      <p:sp>
        <p:nvSpPr>
          <p:cNvPr id="2" name="Title 1">
            <a:extLst>
              <a:ext uri="{FF2B5EF4-FFF2-40B4-BE49-F238E27FC236}">
                <a16:creationId xmlns:a16="http://schemas.microsoft.com/office/drawing/2014/main" id="{FFD6C439-2E7E-4F1C-9411-3601B6A7ECE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Volunteer Time and Mileage Form Image</a:t>
            </a:r>
          </a:p>
        </p:txBody>
      </p:sp>
    </p:spTree>
    <p:extLst>
      <p:ext uri="{BB962C8B-B14F-4D97-AF65-F5344CB8AC3E}">
        <p14:creationId xmlns:p14="http://schemas.microsoft.com/office/powerpoint/2010/main" val="449851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2613</TotalTime>
  <Words>476</Words>
  <Application>Microsoft Office PowerPoint</Application>
  <PresentationFormat>Widescreen</PresentationFormat>
  <Paragraphs>59</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Constantia</vt:lpstr>
      <vt:lpstr>Wingdings</vt:lpstr>
      <vt:lpstr>Wingdings 2</vt:lpstr>
      <vt:lpstr>Flow</vt:lpstr>
      <vt:lpstr>Office Theme</vt:lpstr>
      <vt:lpstr>Wildlife &amp; Sport Fish Restoration Program Federal Assistance Coordinators National Conference March 29, 2021</vt:lpstr>
      <vt:lpstr>Top Audit Findings</vt:lpstr>
      <vt:lpstr>Third-Party In-Kind Contributions</vt:lpstr>
      <vt:lpstr>Third-Party In-Kind Contributions…</vt:lpstr>
      <vt:lpstr>Third-Party In-Kind Contributions Cont.</vt:lpstr>
      <vt:lpstr>Valuing Donated Services</vt:lpstr>
      <vt:lpstr>Documenting Volunteer Time</vt:lpstr>
      <vt:lpstr>Volunteer Time and Mileage Form Fields</vt:lpstr>
      <vt:lpstr>Volunteer Time and Mileage Form Image</vt:lpstr>
      <vt:lpstr>Wrap up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Wildlife &amp; Sport Fish Restoration Program JTF Meeting December 8, 2020</dc:title>
  <dc:creator>Oster, Ryan A</dc:creator>
  <cp:lastModifiedBy>Cohen, Yonah R</cp:lastModifiedBy>
  <cp:revision>103</cp:revision>
  <dcterms:created xsi:type="dcterms:W3CDTF">2020-12-03T21:46:08Z</dcterms:created>
  <dcterms:modified xsi:type="dcterms:W3CDTF">2021-05-12T15:35:48Z</dcterms:modified>
</cp:coreProperties>
</file>