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81" r:id="rId2"/>
    <p:sldId id="290" r:id="rId3"/>
    <p:sldId id="318" r:id="rId4"/>
    <p:sldId id="271" r:id="rId5"/>
    <p:sldId id="277" r:id="rId6"/>
    <p:sldId id="278" r:id="rId7"/>
    <p:sldId id="273" r:id="rId8"/>
    <p:sldId id="319" r:id="rId9"/>
    <p:sldId id="272" r:id="rId10"/>
    <p:sldId id="308" r:id="rId11"/>
    <p:sldId id="282" r:id="rId12"/>
    <p:sldId id="320" r:id="rId13"/>
    <p:sldId id="304" r:id="rId14"/>
    <p:sldId id="293" r:id="rId15"/>
    <p:sldId id="300" r:id="rId16"/>
    <p:sldId id="295" r:id="rId17"/>
    <p:sldId id="298" r:id="rId18"/>
    <p:sldId id="296" r:id="rId19"/>
    <p:sldId id="302" r:id="rId20"/>
    <p:sldId id="315" r:id="rId21"/>
    <p:sldId id="316" r:id="rId22"/>
    <p:sldId id="260" r:id="rId23"/>
    <p:sldId id="275" r:id="rId24"/>
    <p:sldId id="261" r:id="rId25"/>
    <p:sldId id="262" r:id="rId26"/>
    <p:sldId id="264" r:id="rId27"/>
    <p:sldId id="270" r:id="rId28"/>
    <p:sldId id="317" r:id="rId29"/>
    <p:sldId id="322" r:id="rId30"/>
    <p:sldId id="321"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ter, Ryan A" initials="ORA" lastIdx="1" clrIdx="0">
    <p:extLst>
      <p:ext uri="{19B8F6BF-5375-455C-9EA6-DF929625EA0E}">
        <p15:presenceInfo xmlns:p15="http://schemas.microsoft.com/office/powerpoint/2012/main" userId="S::ryan_oster@fws.gov::13380b19-8167-4c7c-b08a-c71c3c833782" providerId="AD"/>
      </p:ext>
    </p:extLst>
  </p:cmAuthor>
  <p:cmAuthor id="2" name="R5" initials="R5" lastIdx="9" clrIdx="1">
    <p:extLst>
      <p:ext uri="{19B8F6BF-5375-455C-9EA6-DF929625EA0E}">
        <p15:presenceInfo xmlns:p15="http://schemas.microsoft.com/office/powerpoint/2012/main" userId="R5" providerId="None"/>
      </p:ext>
    </p:extLst>
  </p:cmAuthor>
  <p:cmAuthor id="3" name="Price, Kelly A" initials="PKA" lastIdx="3" clrIdx="2">
    <p:extLst>
      <p:ext uri="{19B8F6BF-5375-455C-9EA6-DF929625EA0E}">
        <p15:presenceInfo xmlns:p15="http://schemas.microsoft.com/office/powerpoint/2012/main" userId="S-1-5-21-2589800181-1723214923-4271176276-1729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9" autoAdjust="0"/>
    <p:restoredTop sz="86385" autoAdjust="0"/>
  </p:normalViewPr>
  <p:slideViewPr>
    <p:cSldViewPr snapToGrid="0">
      <p:cViewPr varScale="1">
        <p:scale>
          <a:sx n="56" d="100"/>
          <a:sy n="56" d="100"/>
        </p:scale>
        <p:origin x="84" y="1014"/>
      </p:cViewPr>
      <p:guideLst/>
    </p:cSldViewPr>
  </p:slideViewPr>
  <p:outlineViewPr>
    <p:cViewPr>
      <p:scale>
        <a:sx n="33" d="100"/>
        <a:sy n="33" d="100"/>
      </p:scale>
      <p:origin x="0" y="-3204"/>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EE9E30-EB0B-4BCE-AA54-762E306D05CC}" type="datetimeFigureOut">
              <a:rPr lang="en-US" smtClean="0"/>
              <a:t>5/12/2021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F1B0E-B758-4062-9CD0-B28FC903AAF6}" type="slidenum">
              <a:rPr lang="en-US" smtClean="0"/>
              <a:t>‹#›</a:t>
            </a:fld>
            <a:endParaRPr lang="en-US" dirty="0"/>
          </a:p>
        </p:txBody>
      </p:sp>
    </p:spTree>
    <p:extLst>
      <p:ext uri="{BB962C8B-B14F-4D97-AF65-F5344CB8AC3E}">
        <p14:creationId xmlns:p14="http://schemas.microsoft.com/office/powerpoint/2010/main" val="239861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doi.gov/aviation/uas/so-3379-temporary-cessation-non-emergency-unmanned-aircraft-systems-fleet-operation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Arial" charset="0"/>
                <a:cs typeface="Arial" charset="0"/>
              </a:defRPr>
            </a:lvl1pPr>
            <a:lvl2pPr marL="742950" indent="-285750" defTabSz="966788" eaLnBrk="0" hangingPunct="0">
              <a:spcBef>
                <a:spcPct val="30000"/>
              </a:spcBef>
              <a:defRPr sz="1200">
                <a:solidFill>
                  <a:schemeClr val="tx1"/>
                </a:solidFill>
                <a:latin typeface="Arial" charset="0"/>
                <a:cs typeface="Arial" charset="0"/>
              </a:defRPr>
            </a:lvl2pPr>
            <a:lvl3pPr marL="1143000" indent="-228600" defTabSz="966788" eaLnBrk="0" hangingPunct="0">
              <a:spcBef>
                <a:spcPct val="30000"/>
              </a:spcBef>
              <a:defRPr sz="1200">
                <a:solidFill>
                  <a:schemeClr val="tx1"/>
                </a:solidFill>
                <a:latin typeface="Arial" charset="0"/>
                <a:cs typeface="Arial" charset="0"/>
              </a:defRPr>
            </a:lvl3pPr>
            <a:lvl4pPr marL="1600200" indent="-228600" defTabSz="966788" eaLnBrk="0" hangingPunct="0">
              <a:spcBef>
                <a:spcPct val="30000"/>
              </a:spcBef>
              <a:defRPr sz="1200">
                <a:solidFill>
                  <a:schemeClr val="tx1"/>
                </a:solidFill>
                <a:latin typeface="Arial" charset="0"/>
                <a:cs typeface="Arial" charset="0"/>
              </a:defRPr>
            </a:lvl4pPr>
            <a:lvl5pPr marL="2057400" indent="-228600" defTabSz="966788" eaLnBrk="0" hangingPunct="0">
              <a:spcBef>
                <a:spcPct val="30000"/>
              </a:spcBef>
              <a:defRPr sz="1200">
                <a:solidFill>
                  <a:schemeClr val="tx1"/>
                </a:solidFill>
                <a:latin typeface="Arial" charset="0"/>
                <a:cs typeface="Arial" charset="0"/>
              </a:defRPr>
            </a:lvl5pPr>
            <a:lvl6pPr marL="2514600" indent="-228600" defTabSz="966788" eaLnBrk="0" fontAlgn="base" hangingPunct="0">
              <a:spcBef>
                <a:spcPct val="30000"/>
              </a:spcBef>
              <a:spcAft>
                <a:spcPct val="0"/>
              </a:spcAft>
              <a:defRPr sz="1200">
                <a:solidFill>
                  <a:schemeClr val="tx1"/>
                </a:solidFill>
                <a:latin typeface="Arial" charset="0"/>
                <a:cs typeface="Arial" charset="0"/>
              </a:defRPr>
            </a:lvl6pPr>
            <a:lvl7pPr marL="2971800" indent="-228600" defTabSz="966788" eaLnBrk="0" fontAlgn="base" hangingPunct="0">
              <a:spcBef>
                <a:spcPct val="30000"/>
              </a:spcBef>
              <a:spcAft>
                <a:spcPct val="0"/>
              </a:spcAft>
              <a:defRPr sz="1200">
                <a:solidFill>
                  <a:schemeClr val="tx1"/>
                </a:solidFill>
                <a:latin typeface="Arial" charset="0"/>
                <a:cs typeface="Arial" charset="0"/>
              </a:defRPr>
            </a:lvl7pPr>
            <a:lvl8pPr marL="3429000" indent="-228600" defTabSz="966788" eaLnBrk="0" fontAlgn="base" hangingPunct="0">
              <a:spcBef>
                <a:spcPct val="30000"/>
              </a:spcBef>
              <a:spcAft>
                <a:spcPct val="0"/>
              </a:spcAft>
              <a:defRPr sz="1200">
                <a:solidFill>
                  <a:schemeClr val="tx1"/>
                </a:solidFill>
                <a:latin typeface="Arial" charset="0"/>
                <a:cs typeface="Arial" charset="0"/>
              </a:defRPr>
            </a:lvl8pPr>
            <a:lvl9pPr marL="3886200" indent="-228600" defTabSz="966788"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EBCAE04F-10FB-4DA3-81AC-1BE1932398A5}" type="slidenum">
              <a:rPr kumimoji="0" lang="en-US" altLang="en-US"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66788"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Significant changes to the regulation occur in Subpart A – Acronyms and Definitions. The original regulation provided definitions for key financial assistance terms in sections 1 through 99. </a:t>
            </a:r>
            <a:r>
              <a:rPr lang="en-US" sz="1200" b="0" i="0" u="none" strike="noStrike" kern="1200" baseline="0" dirty="0">
                <a:solidFill>
                  <a:schemeClr val="tx1"/>
                </a:solidFill>
                <a:latin typeface="+mn-lt"/>
                <a:ea typeface="+mn-ea"/>
                <a:cs typeface="+mn-cs"/>
              </a:rPr>
              <a:t>OMB reformatted the definitions section by removing the section numbers, consolidating all definitions under section 1, to facilitate future additions of financial assistance terms to this section. </a:t>
            </a:r>
            <a:r>
              <a:rPr lang="en-US" baseline="0" dirty="0"/>
              <a:t>OMB made revisions in this subpart to standardize terms across parts 25, 170, 183, and 200 where possible, for clarity and to ensure consistent use.</a:t>
            </a:r>
          </a:p>
          <a:p>
            <a:endParaRPr lang="en-US" baseline="0" dirty="0"/>
          </a:p>
          <a:p>
            <a:r>
              <a:rPr lang="en-US" baseline="0" dirty="0"/>
              <a:t>For a while, the updated version still provided the old definitions for key financial assistance terms.  So to see the updated definitions, you would need to click on 200.1 and scroll down to the definition.  Recently the </a:t>
            </a:r>
            <a:r>
              <a:rPr lang="en-US" baseline="0" dirty="0" err="1"/>
              <a:t>eCFR</a:t>
            </a:r>
            <a:r>
              <a:rPr lang="en-US" baseline="0" dirty="0"/>
              <a:t> version of 2 CFR 200 has been updated and now all those old definitions are no longer part of the regulation.  </a:t>
            </a:r>
            <a:endParaRPr lang="en-US" dirty="0"/>
          </a:p>
        </p:txBody>
      </p:sp>
      <p:sp>
        <p:nvSpPr>
          <p:cNvPr id="4" name="Slide Number Placeholder 3"/>
          <p:cNvSpPr>
            <a:spLocks noGrp="1"/>
          </p:cNvSpPr>
          <p:nvPr>
            <p:ph type="sldNum" sz="quarter" idx="10"/>
          </p:nvPr>
        </p:nvSpPr>
        <p:spPr/>
        <p:txBody>
          <a:bodyPr/>
          <a:lstStyle/>
          <a:p>
            <a:fld id="{296C1FE4-8C5E-4457-9DF1-CEDCFBFB9988}" type="slidenum">
              <a:rPr lang="en-US" smtClean="0"/>
              <a:t>13</a:t>
            </a:fld>
            <a:endParaRPr lang="en-US"/>
          </a:p>
        </p:txBody>
      </p:sp>
    </p:spTree>
    <p:extLst>
      <p:ext uri="{BB962C8B-B14F-4D97-AF65-F5344CB8AC3E}">
        <p14:creationId xmlns:p14="http://schemas.microsoft.com/office/powerpoint/2010/main" val="2929216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term </a:t>
            </a:r>
            <a:r>
              <a:rPr lang="en-US" sz="1200" b="0" i="1" u="none" strike="noStrike" kern="1200" baseline="0" dirty="0">
                <a:solidFill>
                  <a:schemeClr val="tx1"/>
                </a:solidFill>
                <a:latin typeface="+mn-lt"/>
                <a:ea typeface="+mn-ea"/>
                <a:cs typeface="+mn-cs"/>
              </a:rPr>
              <a:t>Budget period </a:t>
            </a:r>
            <a:r>
              <a:rPr lang="en-US" sz="1200" b="0" i="0" u="none" strike="noStrike" kern="1200" baseline="0" dirty="0">
                <a:solidFill>
                  <a:schemeClr val="tx1"/>
                </a:solidFill>
                <a:latin typeface="+mn-lt"/>
                <a:ea typeface="+mn-ea"/>
                <a:cs typeface="+mn-cs"/>
              </a:rPr>
              <a:t>was added to distinguish “the time interval from the start date of a funded portion of an award to the end date of that funded portion during which recipients are authorized to expend the funds awarded, including any funds carried forward from prior budget periods or resulting from other revisions” pursuant to the provisions in section 308, </a:t>
            </a:r>
            <a:r>
              <a:rPr lang="en-US" sz="1200" b="0" i="1" u="none" strike="noStrike" kern="1200" baseline="0" dirty="0">
                <a:solidFill>
                  <a:schemeClr val="tx1"/>
                </a:solidFill>
                <a:latin typeface="+mn-lt"/>
                <a:ea typeface="+mn-ea"/>
                <a:cs typeface="+mn-cs"/>
              </a:rPr>
              <a:t>Revision of budget and program plans. </a:t>
            </a:r>
          </a:p>
          <a:p>
            <a:endParaRPr lang="en-US" sz="1200" b="0" i="1"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To maintain consistency within the guidance regarding the definition of </a:t>
            </a:r>
            <a:r>
              <a:rPr lang="en-US" sz="1200" b="0" i="1" u="none" strike="noStrike" kern="1200" baseline="0" dirty="0">
                <a:solidFill>
                  <a:schemeClr val="tx1"/>
                </a:solidFill>
                <a:latin typeface="+mn-lt"/>
                <a:ea typeface="+mn-ea"/>
                <a:cs typeface="+mn-cs"/>
              </a:rPr>
              <a:t>Budget Period</a:t>
            </a:r>
            <a:r>
              <a:rPr lang="en-US" sz="1200" b="0" i="0" u="none" strike="noStrike" kern="1200" baseline="0" dirty="0">
                <a:solidFill>
                  <a:schemeClr val="tx1"/>
                </a:solidFill>
                <a:latin typeface="+mn-lt"/>
                <a:ea typeface="+mn-ea"/>
                <a:cs typeface="+mn-cs"/>
              </a:rPr>
              <a:t>, paragraph (h) to section 403, </a:t>
            </a:r>
            <a:r>
              <a:rPr lang="en-US" sz="1200" b="0" i="1" u="none" strike="noStrike" kern="1200" baseline="0" dirty="0">
                <a:solidFill>
                  <a:schemeClr val="tx1"/>
                </a:solidFill>
                <a:latin typeface="+mn-lt"/>
                <a:ea typeface="+mn-ea"/>
                <a:cs typeface="+mn-cs"/>
              </a:rPr>
              <a:t>Factors affecting allowability of costs, </a:t>
            </a:r>
            <a:r>
              <a:rPr lang="en-US" sz="1200" b="0" i="0" u="none" strike="noStrike" kern="1200" baseline="0" dirty="0">
                <a:solidFill>
                  <a:schemeClr val="tx1"/>
                </a:solidFill>
                <a:latin typeface="+mn-lt"/>
                <a:ea typeface="+mn-ea"/>
                <a:cs typeface="+mn-cs"/>
              </a:rPr>
              <a:t>has been added to clarify that “costs must be incurred during the approved budget period” in order to be allowable under Federal awards, and the Federal awarding agency may waive prior written approval to carry forward unobligated balances to subsequent budget periods.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Most WSFR grants do not obligate funds by budget period.  Typically WSFR awards funds for the entire period of performance as opposed to only certain budget periods.  So the term budget period may not be a significant change for WSFR awards, but this term may come into play if you receive federal grants from other Federal agencies who only obligate funding by specific budget periods.</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96C1FE4-8C5E-4457-9DF1-CEDCFBFB9988}" type="slidenum">
              <a:rPr lang="en-US" smtClean="0"/>
              <a:t>14</a:t>
            </a:fld>
            <a:endParaRPr lang="en-US"/>
          </a:p>
        </p:txBody>
      </p:sp>
    </p:spTree>
    <p:extLst>
      <p:ext uri="{BB962C8B-B14F-4D97-AF65-F5344CB8AC3E}">
        <p14:creationId xmlns:p14="http://schemas.microsoft.com/office/powerpoint/2010/main" val="2483179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OMB revised the definition for </a:t>
            </a:r>
            <a:r>
              <a:rPr lang="en-US" sz="1200" b="0" i="1" u="none" strike="noStrike" kern="1200" baseline="0" dirty="0">
                <a:solidFill>
                  <a:schemeClr val="tx1"/>
                </a:solidFill>
                <a:latin typeface="+mn-lt"/>
                <a:ea typeface="+mn-ea"/>
                <a:cs typeface="+mn-cs"/>
              </a:rPr>
              <a:t>period of performance </a:t>
            </a:r>
            <a:r>
              <a:rPr lang="en-US" sz="1200" b="0" i="0" u="none" strike="noStrike" kern="1200" baseline="0" dirty="0">
                <a:solidFill>
                  <a:schemeClr val="tx1"/>
                </a:solidFill>
                <a:latin typeface="+mn-lt"/>
                <a:ea typeface="+mn-ea"/>
                <a:cs typeface="+mn-cs"/>
              </a:rPr>
              <a:t>to clarify that it reflects “the total estimated time interval between the start of an initial Federal award and the planned end date,” and that it may include one or more budget periods. When an award has one or more budget periods, the Service calls this an ‘incrementally-funded award’. The period of performance must be identified in the Notice of Award, but this does not commit funding beyond the currently approved budget period.</a:t>
            </a:r>
          </a:p>
          <a:p>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Recipients may only incur costs during the first year budget period until subsequent budget periods are funded based on the availability of appropriations, satisfactory performance, and compliance with the terms and conditions of the award.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For consistency in the final rule, OMB also revised section 309 to better describe how the period of performance is modified if there is an extension or termination of a current award. We’ll review this change later in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6C1FE4-8C5E-4457-9DF1-CEDCFBFB9988}" type="slidenum">
              <a:rPr lang="en-US" smtClean="0"/>
              <a:t>15</a:t>
            </a:fld>
            <a:endParaRPr lang="en-US"/>
          </a:p>
        </p:txBody>
      </p:sp>
    </p:spTree>
    <p:extLst>
      <p:ext uri="{BB962C8B-B14F-4D97-AF65-F5344CB8AC3E}">
        <p14:creationId xmlns:p14="http://schemas.microsoft.com/office/powerpoint/2010/main" val="831926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Next, let’s discuss</a:t>
            </a:r>
            <a:r>
              <a:rPr lang="en-US" sz="1200" b="0" i="0" kern="1200" baseline="0" dirty="0">
                <a:solidFill>
                  <a:schemeClr val="tx1"/>
                </a:solidFill>
                <a:effectLst/>
                <a:latin typeface="+mn-lt"/>
                <a:ea typeface="+mn-ea"/>
                <a:cs typeface="+mn-cs"/>
              </a:rPr>
              <a:t> some completely new definitions, specifically the terms “discretionary” and “non-discretionary”.</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These terms are used throughout 2 CFR 200 and were added to the 2020 rule to distinguish them differently from the terms ‘competitive’ and ‘noncompetitive’ that are also used throughout this part. Competitive is not synonymous with discretionary and noncompetitive is not synonymous with nondiscretionary. OMB has aligned the use of all four terms throughout the guidance with their intent.</a:t>
            </a:r>
          </a:p>
          <a:p>
            <a:endParaRPr lang="en-US" sz="1200" b="0" i="0" kern="1200" baseline="0" dirty="0">
              <a:solidFill>
                <a:schemeClr val="tx1"/>
              </a:solidFill>
              <a:effectLst/>
              <a:latin typeface="+mn-lt"/>
              <a:ea typeface="+mn-ea"/>
              <a:cs typeface="+mn-cs"/>
            </a:endParaRPr>
          </a:p>
          <a:p>
            <a:r>
              <a:rPr lang="en-US" sz="1200" b="0" i="1" kern="1200" baseline="0" dirty="0">
                <a:solidFill>
                  <a:schemeClr val="tx1"/>
                </a:solidFill>
                <a:effectLst/>
                <a:latin typeface="+mn-lt"/>
                <a:ea typeface="+mn-ea"/>
                <a:cs typeface="+mn-cs"/>
              </a:rPr>
              <a:t>Discretionary awards </a:t>
            </a:r>
            <a:r>
              <a:rPr lang="en-US" sz="1200" b="0" i="0" kern="1200" baseline="0" dirty="0">
                <a:solidFill>
                  <a:schemeClr val="tx1"/>
                </a:solidFill>
                <a:effectLst/>
                <a:latin typeface="+mn-lt"/>
                <a:ea typeface="+mn-ea"/>
                <a:cs typeface="+mn-cs"/>
              </a:rPr>
              <a:t>are those in which the Federal awarding agency, in keeping with specific statutory authority, can exercise judgement in the selection of recipients and/or the amount of Federal funding awarded through a competitive process or based on merit of proposals. </a:t>
            </a:r>
          </a:p>
          <a:p>
            <a:endParaRPr lang="en-US" sz="1200" b="0" i="0" kern="1200" baseline="0" dirty="0">
              <a:solidFill>
                <a:schemeClr val="tx1"/>
              </a:solidFill>
              <a:effectLst/>
              <a:latin typeface="+mn-lt"/>
              <a:ea typeface="+mn-ea"/>
              <a:cs typeface="+mn-cs"/>
            </a:endParaRPr>
          </a:p>
          <a:p>
            <a:r>
              <a:rPr lang="en-US" sz="1200" b="0" i="1" kern="1200" baseline="0" dirty="0">
                <a:solidFill>
                  <a:schemeClr val="tx1"/>
                </a:solidFill>
                <a:effectLst/>
                <a:latin typeface="+mn-lt"/>
                <a:ea typeface="+mn-ea"/>
                <a:cs typeface="+mn-cs"/>
              </a:rPr>
              <a:t>Discretionary awards </a:t>
            </a:r>
            <a:r>
              <a:rPr lang="en-US" sz="1200" b="0" i="0" kern="1200" baseline="0" dirty="0">
                <a:solidFill>
                  <a:schemeClr val="tx1"/>
                </a:solidFill>
                <a:effectLst/>
                <a:latin typeface="+mn-lt"/>
                <a:ea typeface="+mn-ea"/>
                <a:cs typeface="+mn-cs"/>
              </a:rPr>
              <a:t>may be selected on a competitive basis, as well as also on a noncompetitive basis.  Staff from the WSFR – Financial Assistance and Oversight Division has committed to engage and work with Service </a:t>
            </a:r>
            <a:r>
              <a:rPr lang="en-US" sz="1200" b="0" i="0" kern="1200" dirty="0">
                <a:solidFill>
                  <a:schemeClr val="tx1"/>
                </a:solidFill>
                <a:effectLst/>
                <a:latin typeface="+mn-lt"/>
                <a:ea typeface="+mn-ea"/>
                <a:cs typeface="+mn-cs"/>
              </a:rPr>
              <a:t>programs to help define when such noncompetitive discretionary awards are appropriate and to assess how competition is or can be maximized.</a:t>
            </a: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6C1FE4-8C5E-4457-9DF1-CEDCFBFB9988}" type="slidenum">
              <a:rPr lang="en-US" smtClean="0"/>
              <a:t>16</a:t>
            </a:fld>
            <a:endParaRPr lang="en-US"/>
          </a:p>
        </p:txBody>
      </p:sp>
    </p:spTree>
    <p:extLst>
      <p:ext uri="{BB962C8B-B14F-4D97-AF65-F5344CB8AC3E}">
        <p14:creationId xmlns:p14="http://schemas.microsoft.com/office/powerpoint/2010/main" val="3152628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Conversely,</a:t>
            </a:r>
            <a:r>
              <a:rPr lang="en-US" sz="1200" b="0" i="0" kern="1200" baseline="0" dirty="0">
                <a:solidFill>
                  <a:schemeClr val="tx1"/>
                </a:solidFill>
                <a:effectLst/>
                <a:latin typeface="+mn-lt"/>
                <a:ea typeface="+mn-ea"/>
                <a:cs typeface="+mn-cs"/>
              </a:rPr>
              <a:t> </a:t>
            </a:r>
            <a:r>
              <a:rPr lang="en-US" sz="1200" b="0" i="1" kern="1200" baseline="0" dirty="0">
                <a:solidFill>
                  <a:schemeClr val="tx1"/>
                </a:solidFill>
                <a:effectLst/>
                <a:latin typeface="+mn-lt"/>
                <a:ea typeface="+mn-ea"/>
                <a:cs typeface="+mn-cs"/>
              </a:rPr>
              <a:t>non-discretionary awards </a:t>
            </a:r>
            <a:r>
              <a:rPr lang="en-US" sz="1200" b="0" i="0" kern="1200" baseline="0" dirty="0">
                <a:solidFill>
                  <a:schemeClr val="tx1"/>
                </a:solidFill>
                <a:effectLst/>
                <a:latin typeface="+mn-lt"/>
                <a:ea typeface="+mn-ea"/>
                <a:cs typeface="+mn-cs"/>
              </a:rPr>
              <a:t>are those made by the Federal awarding agency to specific recipients in accordance with statutory eligibility and compliance requirements. The agency has no ability to exercise judgement. Non-discretionary awards are determined specifically via legislation or by formula through mandatory programs.  In the WSFR programs, two great examples of non-discretionary award programs include the Wildlife Restoration and Sport Fish Restoration programs.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6C1FE4-8C5E-4457-9DF1-CEDCFBFB9988}" type="slidenum">
              <a:rPr lang="en-US" smtClean="0"/>
              <a:t>17</a:t>
            </a:fld>
            <a:endParaRPr lang="en-US"/>
          </a:p>
        </p:txBody>
      </p:sp>
    </p:spTree>
    <p:extLst>
      <p:ext uri="{BB962C8B-B14F-4D97-AF65-F5344CB8AC3E}">
        <p14:creationId xmlns:p14="http://schemas.microsoft.com/office/powerpoint/2010/main" val="310375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OMB clarified in its revision to the definition of </a:t>
            </a:r>
            <a:r>
              <a:rPr lang="en-US" sz="1200" b="0" i="1" kern="1200" dirty="0">
                <a:solidFill>
                  <a:schemeClr val="tx1"/>
                </a:solidFill>
                <a:effectLst/>
                <a:latin typeface="+mn-lt"/>
                <a:ea typeface="+mn-ea"/>
                <a:cs typeface="+mn-cs"/>
              </a:rPr>
              <a:t>Federal interest</a:t>
            </a:r>
            <a:r>
              <a:rPr lang="en-US" sz="1200" b="0" i="0" kern="1200" dirty="0">
                <a:solidFill>
                  <a:schemeClr val="tx1"/>
                </a:solidFill>
                <a:effectLst/>
                <a:latin typeface="+mn-lt"/>
                <a:ea typeface="+mn-ea"/>
                <a:cs typeface="+mn-cs"/>
              </a:rPr>
              <a:t> what is meant by "federal share" in the 2014 rule. They explain that the amount of federal interest in a real property acquisition or improvement, equipment or supplies is the federal dollar amount contributed as a percentage of the participation in their total cost. Previous reliance on the ‘Federal share of total project costs’ did not appropriately account for the Federal interest in real property, equipment, or supplies.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Two commenters recommended correcting the formula for determining </a:t>
            </a:r>
            <a:r>
              <a:rPr lang="en-US" sz="1200" b="0" i="1" u="none" strike="noStrike" kern="1200" baseline="0" dirty="0">
                <a:solidFill>
                  <a:schemeClr val="tx1"/>
                </a:solidFill>
                <a:latin typeface="+mn-lt"/>
                <a:ea typeface="+mn-ea"/>
                <a:cs typeface="+mn-cs"/>
              </a:rPr>
              <a:t>Federal interest</a:t>
            </a:r>
            <a:r>
              <a:rPr lang="en-US" sz="1200" b="0" i="0" u="none" strike="noStrike" kern="1200" baseline="0" dirty="0">
                <a:solidFill>
                  <a:schemeClr val="tx1"/>
                </a:solidFill>
                <a:latin typeface="+mn-lt"/>
                <a:ea typeface="+mn-ea"/>
                <a:cs typeface="+mn-cs"/>
              </a:rPr>
              <a:t>, noting that reliance on the Federal share of the total project costs does not appropriately account for the Federal interest in real property, equipment, or supplies. OMB agreed with this recommendation</a:t>
            </a:r>
          </a:p>
          <a:p>
            <a:r>
              <a:rPr lang="en-US" sz="1200" b="0" i="0" u="none" strike="noStrike" kern="1200" baseline="0" dirty="0">
                <a:solidFill>
                  <a:schemeClr val="tx1"/>
                </a:solidFill>
                <a:latin typeface="+mn-lt"/>
                <a:ea typeface="+mn-ea"/>
                <a:cs typeface="+mn-cs"/>
              </a:rPr>
              <a:t>and amended the definition to appropriately rely on the percentage of Federal participation in the total cost of the real property, equipment, or supplies as part of the formula.</a:t>
            </a:r>
          </a:p>
        </p:txBody>
      </p:sp>
      <p:sp>
        <p:nvSpPr>
          <p:cNvPr id="4" name="Slide Number Placeholder 3"/>
          <p:cNvSpPr>
            <a:spLocks noGrp="1"/>
          </p:cNvSpPr>
          <p:nvPr>
            <p:ph type="sldNum" sz="quarter" idx="10"/>
          </p:nvPr>
        </p:nvSpPr>
        <p:spPr/>
        <p:txBody>
          <a:bodyPr/>
          <a:lstStyle/>
          <a:p>
            <a:fld id="{296C1FE4-8C5E-4457-9DF1-CEDCFBFB9988}" type="slidenum">
              <a:rPr lang="en-US" smtClean="0"/>
              <a:t>18</a:t>
            </a:fld>
            <a:endParaRPr lang="en-US"/>
          </a:p>
        </p:txBody>
      </p:sp>
    </p:spTree>
    <p:extLst>
      <p:ext uri="{BB962C8B-B14F-4D97-AF65-F5344CB8AC3E}">
        <p14:creationId xmlns:p14="http://schemas.microsoft.com/office/powerpoint/2010/main" val="3952025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 the last definition, the </a:t>
            </a:r>
            <a:r>
              <a:rPr lang="en-US" sz="1200" b="0" i="0" kern="1200" baseline="0" dirty="0">
                <a:solidFill>
                  <a:schemeClr val="tx1"/>
                </a:solidFill>
                <a:effectLst/>
                <a:latin typeface="+mn-lt"/>
                <a:ea typeface="+mn-ea"/>
                <a:cs typeface="+mn-cs"/>
              </a:rPr>
              <a:t>2014 rule defined recipients as a non-Federal entity, which created confusion and unclarity as to whether or not Federal award agencies could be the direct prime recipient (receiver) of Federal financial assistance.</a:t>
            </a:r>
            <a:r>
              <a:rPr lang="en-US" sz="1200" b="0" i="0" kern="1200" dirty="0">
                <a:solidFill>
                  <a:schemeClr val="tx1"/>
                </a:solidFill>
                <a:effectLst/>
                <a:latin typeface="+mn-lt"/>
                <a:ea typeface="+mn-ea"/>
                <a:cs typeface="+mn-cs"/>
              </a:rPr>
              <a:t>  The</a:t>
            </a:r>
            <a:r>
              <a:rPr lang="en-US" sz="1200" b="0" i="0" kern="1200" baseline="0" dirty="0">
                <a:solidFill>
                  <a:schemeClr val="tx1"/>
                </a:solidFill>
                <a:effectLst/>
                <a:latin typeface="+mn-lt"/>
                <a:ea typeface="+mn-ea"/>
                <a:cs typeface="+mn-cs"/>
              </a:rPr>
              <a:t> revised definition of </a:t>
            </a:r>
            <a:r>
              <a:rPr lang="en-US" sz="1200" b="0" i="1" kern="1200" baseline="0" dirty="0">
                <a:solidFill>
                  <a:schemeClr val="tx1"/>
                </a:solidFill>
                <a:effectLst/>
                <a:latin typeface="+mn-lt"/>
                <a:ea typeface="+mn-ea"/>
                <a:cs typeface="+mn-cs"/>
              </a:rPr>
              <a:t>recipient</a:t>
            </a:r>
            <a:r>
              <a:rPr lang="en-US" sz="1200" b="0" i="0" kern="1200" baseline="0" dirty="0">
                <a:solidFill>
                  <a:schemeClr val="tx1"/>
                </a:solidFill>
                <a:effectLst/>
                <a:latin typeface="+mn-lt"/>
                <a:ea typeface="+mn-ea"/>
                <a:cs typeface="+mn-cs"/>
              </a:rPr>
              <a:t> now means an entity that is usually, but not limited to, non-Federal entities that receives a Federal award </a:t>
            </a:r>
            <a:r>
              <a:rPr lang="en-US" sz="1200" b="0" i="0" u="sng" kern="1200" baseline="0" dirty="0">
                <a:solidFill>
                  <a:schemeClr val="tx1"/>
                </a:solidFill>
                <a:effectLst/>
                <a:latin typeface="+mn-lt"/>
                <a:ea typeface="+mn-ea"/>
                <a:cs typeface="+mn-cs"/>
              </a:rPr>
              <a:t>directly</a:t>
            </a:r>
            <a:r>
              <a:rPr lang="en-US" sz="1200" b="0" i="0" kern="1200" baseline="0" dirty="0">
                <a:solidFill>
                  <a:schemeClr val="tx1"/>
                </a:solidFill>
                <a:effectLst/>
                <a:latin typeface="+mn-lt"/>
                <a:ea typeface="+mn-ea"/>
                <a:cs typeface="+mn-cs"/>
              </a:rPr>
              <a:t> from a Federal awarding agency. When the term is used in this part in relation to a requirement, it does not include subrecipients. This change in the definition recognizes that foreign entities and Federal agencies may be recipients. OMB also clarified that individuals that are beneficiaries of the award are not considered recipients.</a:t>
            </a:r>
          </a:p>
        </p:txBody>
      </p:sp>
      <p:sp>
        <p:nvSpPr>
          <p:cNvPr id="4" name="Slide Number Placeholder 3"/>
          <p:cNvSpPr>
            <a:spLocks noGrp="1"/>
          </p:cNvSpPr>
          <p:nvPr>
            <p:ph type="sldNum" sz="quarter" idx="10"/>
          </p:nvPr>
        </p:nvSpPr>
        <p:spPr/>
        <p:txBody>
          <a:bodyPr/>
          <a:lstStyle/>
          <a:p>
            <a:fld id="{296C1FE4-8C5E-4457-9DF1-CEDCFBFB9988}" type="slidenum">
              <a:rPr lang="en-US" smtClean="0"/>
              <a:t>19</a:t>
            </a:fld>
            <a:endParaRPr lang="en-US"/>
          </a:p>
        </p:txBody>
      </p:sp>
    </p:spTree>
    <p:extLst>
      <p:ext uri="{BB962C8B-B14F-4D97-AF65-F5344CB8AC3E}">
        <p14:creationId xmlns:p14="http://schemas.microsoft.com/office/powerpoint/2010/main" val="2263038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rgbClr val="00B050"/>
                </a:solidFill>
              </a:rPr>
              <a:t>Moving into Subpart C of 2 CFR 200, we come to arguable one of the most significant new additions to the revised regulation.  Section 202, </a:t>
            </a:r>
            <a:r>
              <a:rPr lang="en-US" i="1" baseline="0" dirty="0">
                <a:solidFill>
                  <a:srgbClr val="00B050"/>
                </a:solidFill>
              </a:rPr>
              <a:t>Program planning and design, </a:t>
            </a:r>
            <a:r>
              <a:rPr lang="en-US" i="0" baseline="0" dirty="0">
                <a:solidFill>
                  <a:srgbClr val="00B050"/>
                </a:solidFill>
              </a:rPr>
              <a:t>speaks to this new provision that emphasizes the importance of sound program planning and design as an essential component of performance management and program administration. It formalizes into a requirement the expectation that Federal awarding agencies develop strong and clear program goals, objectives, and performance indicators that align with agency priorities and facilitate the delivery of meaningful results </a:t>
            </a:r>
            <a:r>
              <a:rPr lang="en-US" i="0" u="sng" baseline="0" dirty="0">
                <a:solidFill>
                  <a:srgbClr val="00B050"/>
                </a:solidFill>
              </a:rPr>
              <a:t>before</a:t>
            </a:r>
            <a:r>
              <a:rPr lang="en-US" i="0" baseline="0" dirty="0">
                <a:solidFill>
                  <a:srgbClr val="00B050"/>
                </a:solidFill>
              </a:rPr>
              <a:t> applications are solicited.</a:t>
            </a:r>
            <a:r>
              <a:rPr lang="en-US" dirty="0">
                <a:solidFill>
                  <a:srgbClr val="00B050"/>
                </a:solidFill>
              </a:rPr>
              <a:t> </a:t>
            </a:r>
            <a:endParaRPr lang="en-US" i="0" baseline="0" dirty="0">
              <a:solidFill>
                <a:srgbClr val="00B050"/>
              </a:solidFill>
              <a:cs typeface="Calibri"/>
            </a:endParaRPr>
          </a:p>
          <a:p>
            <a:endParaRPr lang="en-US" i="0" baseline="0" dirty="0">
              <a:solidFill>
                <a:srgbClr val="00B050"/>
              </a:solidFill>
            </a:endParaRPr>
          </a:p>
          <a:p>
            <a:r>
              <a:rPr lang="en-US" i="0" baseline="0" dirty="0">
                <a:solidFill>
                  <a:srgbClr val="00B050"/>
                </a:solidFill>
              </a:rPr>
              <a:t>Further, the program must align with the agency’s performance plan and support the performance measurement, management, and reporting requirements of Part 6 of OMB Circular A-11 (Preparation, Submission and Execution of the Budget) and the Program Management Improvement Accountability Act.</a:t>
            </a:r>
            <a:r>
              <a:rPr lang="en-US" i="0" baseline="0" dirty="0">
                <a:solidFill>
                  <a:srgbClr val="00B050"/>
                </a:solidFill>
                <a:cs typeface="Calibri"/>
              </a:rPr>
              <a:t>  </a:t>
            </a:r>
            <a:r>
              <a:rPr lang="en-US" i="0" baseline="0" dirty="0">
                <a:solidFill>
                  <a:srgbClr val="00B050"/>
                </a:solidFill>
              </a:rPr>
              <a:t>This new section drives the revisions made across multiple sections of the guidance that together emphasize OMB’s clear directive on the importance of focusing on performance to achieve program results throughout the Federal award lifecycle. </a:t>
            </a:r>
            <a:endParaRPr lang="en-US" i="0" baseline="0" dirty="0">
              <a:solidFill>
                <a:srgbClr val="00B050"/>
              </a:solidFill>
              <a:cs typeface="Calibri"/>
            </a:endParaRPr>
          </a:p>
        </p:txBody>
      </p:sp>
      <p:sp>
        <p:nvSpPr>
          <p:cNvPr id="4" name="Slide Number Placeholder 3"/>
          <p:cNvSpPr>
            <a:spLocks noGrp="1"/>
          </p:cNvSpPr>
          <p:nvPr>
            <p:ph type="sldNum" sz="quarter" idx="10"/>
          </p:nvPr>
        </p:nvSpPr>
        <p:spPr/>
        <p:txBody>
          <a:bodyPr/>
          <a:lstStyle/>
          <a:p>
            <a:fld id="{296C1FE4-8C5E-4457-9DF1-CEDCFBFB9988}" type="slidenum">
              <a:rPr lang="en-US" smtClean="0"/>
              <a:t>20</a:t>
            </a:fld>
            <a:endParaRPr lang="en-US"/>
          </a:p>
        </p:txBody>
      </p:sp>
    </p:spTree>
    <p:extLst>
      <p:ext uri="{BB962C8B-B14F-4D97-AF65-F5344CB8AC3E}">
        <p14:creationId xmlns:p14="http://schemas.microsoft.com/office/powerpoint/2010/main" val="709054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Most WSFR State staff are already familiar with the new provisions in section 216</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Prohibitions on certain telecommunications and video surveillance services or equipment,</a:t>
            </a:r>
            <a:r>
              <a:rPr lang="en-US" sz="1200" b="0" i="0" kern="1200" dirty="0">
                <a:solidFill>
                  <a:schemeClr val="tx1"/>
                </a:solidFill>
                <a:effectLst/>
                <a:latin typeface="+mn-lt"/>
                <a:ea typeface="+mn-ea"/>
                <a:cs typeface="+mn-cs"/>
              </a:rPr>
              <a:t> that became effective on</a:t>
            </a:r>
            <a:r>
              <a:rPr lang="en-US" sz="1200" b="0" i="0" kern="1200" baseline="0" dirty="0">
                <a:solidFill>
                  <a:schemeClr val="tx1"/>
                </a:solidFill>
                <a:effectLst/>
                <a:latin typeface="+mn-lt"/>
                <a:ea typeface="+mn-ea"/>
                <a:cs typeface="+mn-cs"/>
              </a:rPr>
              <a:t> August 13, 2020 and align with section 889 of the National Defense Authorization Act for FY2019. </a:t>
            </a:r>
            <a:r>
              <a:rPr lang="en-US" sz="1200" b="0" i="0" kern="1200" dirty="0">
                <a:solidFill>
                  <a:schemeClr val="tx1"/>
                </a:solidFill>
                <a:effectLst/>
                <a:latin typeface="+mn-lt"/>
                <a:ea typeface="+mn-ea"/>
                <a:cs typeface="+mn-cs"/>
              </a:rPr>
              <a:t>Recipients and subrecipients are prohibited from obligating or expending</a:t>
            </a:r>
            <a:r>
              <a:rPr lang="en-US" sz="1200" b="0" i="0" kern="1200" baseline="0" dirty="0">
                <a:solidFill>
                  <a:schemeClr val="tx1"/>
                </a:solidFill>
                <a:effectLst/>
                <a:latin typeface="+mn-lt"/>
                <a:ea typeface="+mn-ea"/>
                <a:cs typeface="+mn-cs"/>
              </a:rPr>
              <a:t> award funds to procure or obtain, or enter into, extend, or renew a contract to procure or obtain, certain covered telecommunications equipment, services, or systems. </a:t>
            </a:r>
            <a:r>
              <a:rPr lang="en-US" sz="1200" b="0" i="0" kern="1200" dirty="0">
                <a:solidFill>
                  <a:schemeClr val="tx1"/>
                </a:solidFill>
                <a:effectLst/>
                <a:latin typeface="+mn-lt"/>
                <a:ea typeface="+mn-ea"/>
                <a:cs typeface="+mn-cs"/>
              </a:rPr>
              <a:t>Covered sources for such services and equipment will be included in the Excluded Parties List and can be identified by searching SAM.gov. These restrictions cannot be waived.</a:t>
            </a:r>
            <a:r>
              <a:rPr lang="en-US" sz="1200" b="0" i="0" kern="1200" baseline="0" dirty="0">
                <a:solidFill>
                  <a:schemeClr val="tx1"/>
                </a:solidFill>
                <a:effectLst/>
                <a:latin typeface="+mn-lt"/>
                <a:ea typeface="+mn-ea"/>
                <a:cs typeface="+mn-cs"/>
              </a:rPr>
              <a:t> They apply to all acquisitions made on or after August 13, 2020, even if the award was issued before this date. A</a:t>
            </a:r>
            <a:r>
              <a:rPr lang="en-US" sz="1200" b="0" i="0" kern="1200" dirty="0">
                <a:solidFill>
                  <a:schemeClr val="tx1"/>
                </a:solidFill>
                <a:effectLst/>
                <a:latin typeface="+mn-lt"/>
                <a:ea typeface="+mn-ea"/>
                <a:cs typeface="+mn-cs"/>
              </a:rPr>
              <a:t>dditionally, </a:t>
            </a:r>
            <a:r>
              <a:rPr lang="en-US" sz="1200" b="0" i="0" u="sng" kern="1200" dirty="0">
                <a:solidFill>
                  <a:schemeClr val="tx1"/>
                </a:solidFill>
                <a:effectLst/>
                <a:latin typeface="+mn-lt"/>
                <a:ea typeface="+mn-ea"/>
                <a:cs typeface="+mn-cs"/>
                <a:hlinkClick r:id="rId3"/>
              </a:rPr>
              <a:t>Secretary’s Order 3379</a:t>
            </a:r>
            <a:r>
              <a:rPr lang="en-US" sz="1200" b="0" i="0" kern="1200" dirty="0">
                <a:solidFill>
                  <a:schemeClr val="tx1"/>
                </a:solidFill>
                <a:effectLst/>
                <a:latin typeface="+mn-lt"/>
                <a:ea typeface="+mn-ea"/>
                <a:cs typeface="+mn-cs"/>
              </a:rPr>
              <a:t> prohibits the operation of covered unmanned aircraft systems (UAS) on Department-managed lands. These</a:t>
            </a:r>
            <a:r>
              <a:rPr lang="en-US" sz="1200" b="0" i="0" kern="1200" baseline="0" dirty="0">
                <a:solidFill>
                  <a:schemeClr val="tx1"/>
                </a:solidFill>
                <a:effectLst/>
                <a:latin typeface="+mn-lt"/>
                <a:ea typeface="+mn-ea"/>
                <a:cs typeface="+mn-cs"/>
              </a:rPr>
              <a:t> prohibitions will be incorporated into the Notice of Funding Opportunity template and Notice of Award template. They must also be included in contract provisions for non-Federal entity contracts under Federal awards found in Appendix II to Part 200.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Per paragraph (b), programs who previously funded the purchase of now-prohibited equipment are encouraged to consider requests to procure replacement equipment and services, as reasonable and necessary for the performance of the award and as funding allows.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6C1FE4-8C5E-4457-9DF1-CEDCFBFB9988}" type="slidenum">
              <a:rPr lang="en-US" smtClean="0"/>
              <a:t>21</a:t>
            </a:fld>
            <a:endParaRPr lang="en-US"/>
          </a:p>
        </p:txBody>
      </p:sp>
    </p:spTree>
    <p:extLst>
      <p:ext uri="{BB962C8B-B14F-4D97-AF65-F5344CB8AC3E}">
        <p14:creationId xmlns:p14="http://schemas.microsoft.com/office/powerpoint/2010/main" val="2025492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Subpart D, OMB rewrote section 309, </a:t>
            </a:r>
            <a:r>
              <a:rPr lang="en-US" sz="1200" b="0" i="1" u="none" strike="noStrike" kern="1200" baseline="0" dirty="0">
                <a:solidFill>
                  <a:schemeClr val="tx1"/>
                </a:solidFill>
                <a:latin typeface="+mn-lt"/>
                <a:ea typeface="+mn-ea"/>
                <a:cs typeface="+mn-cs"/>
              </a:rPr>
              <a:t>Modifications to period of performance, </a:t>
            </a:r>
            <a:r>
              <a:rPr lang="en-US" sz="1200" b="0" i="0" u="none" strike="noStrike" kern="1200" baseline="0" dirty="0">
                <a:solidFill>
                  <a:schemeClr val="tx1"/>
                </a:solidFill>
                <a:latin typeface="+mn-lt"/>
                <a:ea typeface="+mn-ea"/>
                <a:cs typeface="+mn-cs"/>
              </a:rPr>
              <a:t>to better describe how the period of performance is modified if there is an extension or termination of a current award.  These changes are related to our previous discussion and clarification  about the revised definition for the term “period of performance”.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a period of performance extension is approved by the Federal awarding agency or pass-through entity, or if a recipient initiates a one-time extension by up to 12 months under the provisions in section 308(e)(2), the period of performance will be amended to end at the completion of the extension.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an award is terminated, the period of performance will be amended to end upon the effective date of the termination. This triggers the start of the award closeout process.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6C1FE4-8C5E-4457-9DF1-CEDCFBFB99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94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t>
            </a:r>
            <a:r>
              <a:rPr lang="en-US" dirty="0"/>
              <a:t>Office of Management</a:t>
            </a:r>
            <a:r>
              <a:rPr lang="en-US" baseline="0" dirty="0"/>
              <a:t> and Budget (OMB)</a:t>
            </a:r>
            <a:r>
              <a:rPr lang="en-US" dirty="0"/>
              <a:t> recently revised</a:t>
            </a:r>
            <a:r>
              <a:rPr lang="en-US" baseline="0" dirty="0"/>
              <a:t> parts 25, 170 and 200, and added new part 183 to Title 2 – Grants and Agreements of the Code of Federal Regulations.</a:t>
            </a:r>
            <a:r>
              <a:rPr lang="en-US" dirty="0"/>
              <a:t> These changes were published in the Federal Register</a:t>
            </a:r>
            <a:r>
              <a:rPr lang="en-US" baseline="0" dirty="0"/>
              <a:t> on August 13, 2020 and became effective on November 12, 2020, with the exception of certain limited sections which were effective as of the publication date.</a:t>
            </a:r>
            <a:r>
              <a:rPr lang="en-US" dirty="0"/>
              <a:t> </a:t>
            </a:r>
            <a:endParaRPr lang="en-US" baseline="0" dirty="0"/>
          </a:p>
          <a:p>
            <a:endParaRPr lang="en-US" baseline="0" dirty="0"/>
          </a:p>
          <a:p>
            <a:r>
              <a:rPr lang="en-US" baseline="0" dirty="0"/>
              <a:t>The revisions to the Title 2 regulations are extensive.</a:t>
            </a:r>
            <a:r>
              <a:rPr lang="en-US" dirty="0"/>
              <a:t> </a:t>
            </a:r>
            <a:r>
              <a:rPr lang="en-US" b="0" i="0" u="none" strike="noStrike" kern="1200" baseline="0" dirty="0"/>
              <a:t>OMB made these revisions under three broad purposes.</a:t>
            </a:r>
            <a:endParaRPr lang="en-US" baseline="0" dirty="0">
              <a:cs typeface="Calibri"/>
            </a:endParaRPr>
          </a:p>
          <a:p>
            <a:endParaRPr lang="en-US" dirty="0"/>
          </a:p>
          <a:p>
            <a:r>
              <a:rPr lang="en-US" dirty="0"/>
              <a:t>1. To support the implementation of the 2018 President’s Management Agenda, cross-agency “Results-Oriented Accountability for Grants” performance goal and other Administration priorities. </a:t>
            </a:r>
            <a:endParaRPr lang="en-US" dirty="0">
              <a:cs typeface="Calibri" panose="020F0502020204030204"/>
            </a:endParaRPr>
          </a:p>
          <a:p>
            <a:endParaRPr lang="en-US" dirty="0"/>
          </a:p>
          <a:p>
            <a:r>
              <a:rPr lang="en-US" baseline="0" dirty="0"/>
              <a:t>The goal aims to shift the balance between compliance and performance while reducing burden for programs that demonstrate results. The changes made throughout improve the governmentwide approach to performance and risk, emphasizing stewardship and results-oriented grant making. They require Federal agencies to adopt standard data elements for the information recipients of Federal grants are required to report, enabling better technology solutions to manage reported data; and encourage Federal agencies to measure a recipient’s performance in a way that promotes promising performance practices that support the achievement of program goals and objectives.</a:t>
            </a:r>
            <a:r>
              <a:rPr lang="en-US" dirty="0"/>
              <a:t> </a:t>
            </a:r>
          </a:p>
          <a:p>
            <a:endParaRPr lang="en-US" baseline="0" dirty="0"/>
          </a:p>
          <a:p>
            <a:r>
              <a:rPr lang="en-US" dirty="0"/>
              <a:t>2. To meet statutory requirements and align 2 CFR with other authoritative source requirements, such as National Defense Authorization Acts</a:t>
            </a:r>
            <a:r>
              <a:rPr lang="en-US" baseline="0" dirty="0"/>
              <a:t> and the Digital Accountability and Transparency Act (DATA Act) which amended the Federal Funding Accountability and Transparency Act (FFATA</a:t>
            </a:r>
            <a:r>
              <a:rPr lang="en-US" dirty="0"/>
              <a:t>).</a:t>
            </a:r>
          </a:p>
          <a:p>
            <a:endParaRPr lang="en-US" dirty="0"/>
          </a:p>
          <a:p>
            <a:r>
              <a:rPr lang="en-US" dirty="0"/>
              <a:t>3.To clarify areas of misinterpretation in existing requirements and reduce recipient burden</a:t>
            </a:r>
            <a:r>
              <a:rPr lang="en-US" baseline="0" dirty="0"/>
              <a:t> by improving consistent interpretation</a:t>
            </a:r>
            <a:r>
              <a:rPr lang="en-US" dirty="0"/>
              <a:t>.</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296C1FE4-8C5E-4457-9DF1-CEDCFBFB9988}" type="slidenum">
              <a:rPr lang="en-US" smtClean="0"/>
              <a:t>2</a:t>
            </a:fld>
            <a:endParaRPr lang="en-US"/>
          </a:p>
        </p:txBody>
      </p:sp>
    </p:spTree>
    <p:extLst>
      <p:ext uri="{BB962C8B-B14F-4D97-AF65-F5344CB8AC3E}">
        <p14:creationId xmlns:p14="http://schemas.microsoft.com/office/powerpoint/2010/main" val="3663253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Some slight changes were made to section 317 which speaks to the procurement requirements of States.  In the 2014 Rule, we saw that States were provided autonomy and told to simply follow their state policies and procedures.  The only additional requirement was for States to comply with section 322 (the Solid Waste Disposal Act) and ensure that the required clauses under 200.326 are included in all purchase orders and contracts.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In the 2020 Rule, we see that States continue to follow their state policies and procedures, but now they are also required to comply with three additional sections regarding procurements to include Contracting with small/minority businesses, domestic preferences for certain procurements, and the Solid Waste Disposal Acts.  States are still required to ensure that the clauses provided in section 327 are included in all purchase orders and other contracts issued under Federal grants.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We want to also point out that the last sentence of section remains virtually the same and informs all other non-Federal entities, including subrecipients of a State to follow the procurement requirements of sections 318 through 327.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6C1FE4-8C5E-4457-9DF1-CEDCFBFB99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879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revision in section 318, </a:t>
            </a:r>
            <a:r>
              <a:rPr lang="en-US" i="1" baseline="0" dirty="0"/>
              <a:t>General procurement standards, </a:t>
            </a:r>
            <a:r>
              <a:rPr lang="en-US" i="0" baseline="0" dirty="0"/>
              <a:t>clarifies that the non-Federal entity must HAVE and USE documented procurement procedures which must conform to applicable State, local, and tribal laws and regulations. In addition, procurements for goods and services that are directly charged to a Federal award must conform to the standards identified in sections 317 through 327 of this subpart. </a:t>
            </a:r>
          </a:p>
          <a:p>
            <a:endParaRPr lang="en-US" i="0" baseline="0" dirty="0"/>
          </a:p>
          <a:p>
            <a:r>
              <a:rPr lang="en-US" i="0" baseline="0" dirty="0"/>
              <a:t>The section is very important, especially when States find themselves in agreements with small entities such as non-profits and domestic for-profits who may not be familiar with the requirements under Federal awards.  Some small entities may not have established and documented procedures for procurements.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6C1FE4-8C5E-4457-9DF1-CEDCFBFB99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30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OMB significantly</a:t>
            </a:r>
            <a:r>
              <a:rPr lang="en-US" baseline="0" dirty="0"/>
              <a:t> rewrote section 320, </a:t>
            </a:r>
            <a:r>
              <a:rPr lang="en-US" i="1" baseline="0" dirty="0"/>
              <a:t>Methods of procurements to be followed, </a:t>
            </a:r>
            <a:r>
              <a:rPr lang="en-US" i="0" baseline="0" dirty="0"/>
              <a:t>to align with the 2017 and 2018 National Defense Authorization Acts (NDAA) related to procurement standards and </a:t>
            </a:r>
            <a:r>
              <a:rPr lang="en-US" sz="1200" b="0" i="0" u="none" strike="noStrike" kern="1200" baseline="0" dirty="0">
                <a:solidFill>
                  <a:schemeClr val="tx1"/>
                </a:solidFill>
                <a:latin typeface="+mn-lt"/>
                <a:ea typeface="+mn-ea"/>
                <a:cs typeface="+mn-cs"/>
              </a:rPr>
              <a:t>to better target 2 CFR requirements on areas of greater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NDAA for FY 2018 increased the micro-purchase threshold to $10,000 and the simplified acquisition threshold to $250,000 for all recipients. These threshold increases were implemented for financial assistance through an OMB memorandum which is now rescinded.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guidance in this</a:t>
            </a:r>
            <a:r>
              <a:rPr lang="en-US" baseline="0" dirty="0"/>
              <a:t> section is now presented in three procurement type categories: informal, formal and non-competitive. Informal procurement methods are appropriate when the procurement for property or services under an award does not exceed micro-purchase threshold (for micro-purchases) or the simplified acquisition threshold (for small purchases) or lower thresholds established by the non-Federal entity.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revision</a:t>
            </a:r>
            <a:r>
              <a:rPr lang="en-US" baseline="0" dirty="0"/>
              <a:t>s to the guidance for micro-purchases establishes a permanent process for non-Federal entities to </a:t>
            </a:r>
            <a:r>
              <a:rPr lang="en-US" dirty="0"/>
              <a:t>request a micro-purchase threshold higher</a:t>
            </a:r>
            <a:r>
              <a:rPr lang="en-US" baseline="0" dirty="0"/>
              <a:t> than $10,000. A non-Federal entity may increase the micro-purchase threshold up to $50,000 after conducting an annual self-certification </a:t>
            </a:r>
            <a:r>
              <a:rPr lang="en-US" dirty="0"/>
              <a:t>based on certain conditions. This documentation </a:t>
            </a:r>
            <a:r>
              <a:rPr lang="en-US" baseline="0" dirty="0"/>
              <a:t>must be made available to the Federal award agency and auditors. A non-Federal entity may increase the micro-purchase threshold over $50,000 when approved by the cognizant agency for indirect costs.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Formal procurement methods are required when the procurement for property or services under an award exceeds the simplified acquisition threshold or lower threshold established by the non-Federal entity. The use of sealed bids or proposals must follow documented procedures and be publicly advertised unless noncompetitive procurement can be used. One or more of the specific circumstances listed under paragraph (c) of section 320 must be applicable to award procurement noncompetitively.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6C1FE4-8C5E-4457-9DF1-CEDCFBFB99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637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OMB made two main revisions to section 332, </a:t>
            </a:r>
            <a:r>
              <a:rPr lang="en-US" sz="1200" b="0" i="1" u="none" strike="noStrike" kern="1200" baseline="0" dirty="0">
                <a:solidFill>
                  <a:schemeClr val="tx1"/>
                </a:solidFill>
                <a:latin typeface="+mn-lt"/>
                <a:ea typeface="+mn-ea"/>
                <a:cs typeface="+mn-cs"/>
              </a:rPr>
              <a:t>Requirements for pass-through entities, </a:t>
            </a:r>
            <a:r>
              <a:rPr lang="en-US" sz="1200" b="0" i="0" u="none" strike="noStrike" kern="1200" baseline="0" dirty="0">
                <a:solidFill>
                  <a:schemeClr val="tx1"/>
                </a:solidFill>
                <a:latin typeface="+mn-lt"/>
                <a:ea typeface="+mn-ea"/>
                <a:cs typeface="+mn-cs"/>
              </a:rPr>
              <a:t>in response to a substantial amount of questions received following the publication of 2 CFR 200 seeking clarifications to the guidance in this section in the establishment of subrecipient indirect cost rates and responsibilities for resolving subrecipient audit findings.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Under paragraph (a), all pass-through entities must ensure </a:t>
            </a:r>
            <a:r>
              <a:rPr lang="en-US" sz="1200" b="0" i="0" kern="1200" dirty="0">
                <a:solidFill>
                  <a:schemeClr val="tx1"/>
                </a:solidFill>
                <a:effectLst/>
                <a:latin typeface="+mn-lt"/>
                <a:ea typeface="+mn-ea"/>
                <a:cs typeface="+mn-cs"/>
              </a:rPr>
              <a:t>that every subaward is clearly identified to the subrecipient as a subaward and includes required information at the time of the subaward</a:t>
            </a:r>
            <a:r>
              <a:rPr lang="en-US" sz="1200" b="0" i="0" kern="1200" baseline="0" dirty="0">
                <a:solidFill>
                  <a:schemeClr val="tx1"/>
                </a:solidFill>
                <a:effectLst/>
                <a:latin typeface="+mn-lt"/>
                <a:ea typeface="+mn-ea"/>
                <a:cs typeface="+mn-cs"/>
              </a:rPr>
              <a:t> or subsequent modification. This includes detailed </a:t>
            </a:r>
            <a:r>
              <a:rPr lang="en-US" sz="1200" b="0" i="0" kern="1200" dirty="0">
                <a:solidFill>
                  <a:schemeClr val="tx1"/>
                </a:solidFill>
                <a:effectLst/>
                <a:latin typeface="+mn-lt"/>
                <a:ea typeface="+mn-ea"/>
                <a:cs typeface="+mn-cs"/>
              </a:rPr>
              <a:t>Federal award identification information, </a:t>
            </a:r>
            <a:r>
              <a:rPr lang="en-US" sz="1200" b="0" i="0" kern="1200" baseline="0" dirty="0">
                <a:solidFill>
                  <a:schemeClr val="tx1"/>
                </a:solidFill>
                <a:effectLst/>
                <a:latin typeface="+mn-lt"/>
                <a:ea typeface="+mn-ea"/>
                <a:cs typeface="+mn-cs"/>
              </a:rPr>
              <a:t>compliance requirements and terms and conditions imposed on the subrecipient by the pass-through entity, an approved federally negotiated indirect cost rate between the subrecipient and the Federal Government, and a requirement to permit access to the subrecipient’s records and financial statements.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OMB revised paragraph (a)(4)(</a:t>
            </a:r>
            <a:r>
              <a:rPr lang="en-US" sz="1200" b="0" i="0" kern="1200" baseline="0" dirty="0" err="1">
                <a:solidFill>
                  <a:schemeClr val="tx1"/>
                </a:solidFill>
                <a:effectLst/>
                <a:latin typeface="+mn-lt"/>
                <a:ea typeface="+mn-ea"/>
                <a:cs typeface="+mn-cs"/>
              </a:rPr>
              <a:t>i</a:t>
            </a:r>
            <a:r>
              <a:rPr lang="en-US" sz="1200" b="0" i="0" kern="1200" baseline="0" dirty="0">
                <a:solidFill>
                  <a:schemeClr val="tx1"/>
                </a:solidFill>
                <a:effectLst/>
                <a:latin typeface="+mn-lt"/>
                <a:ea typeface="+mn-ea"/>
                <a:cs typeface="+mn-cs"/>
              </a:rPr>
              <a:t>) to clarify the specific situations in which a pass-through entity must determine the appropriate indirect cost rate in collaboration with the subrecipient, when no federally negotiated indirect cost rate exists between the subrecipient and Federal government.</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In this case the indirect cost rate may be either: “(A) The negotiated indirect cost rate between the pass-through entity and the subrecipient,” which can be based on an already established indirect cost rate with another pass-through entity, or “(B) the de </a:t>
            </a:r>
            <a:r>
              <a:rPr lang="en-US" sz="1200" b="0" i="0" kern="1200" baseline="0" dirty="0" err="1">
                <a:solidFill>
                  <a:schemeClr val="tx1"/>
                </a:solidFill>
                <a:effectLst/>
                <a:latin typeface="+mn-lt"/>
                <a:ea typeface="+mn-ea"/>
                <a:cs typeface="+mn-cs"/>
              </a:rPr>
              <a:t>minimis</a:t>
            </a:r>
            <a:r>
              <a:rPr lang="en-US" sz="1200" b="0" i="0" kern="1200" baseline="0" dirty="0">
                <a:solidFill>
                  <a:schemeClr val="tx1"/>
                </a:solidFill>
                <a:effectLst/>
                <a:latin typeface="+mn-lt"/>
                <a:ea typeface="+mn-ea"/>
                <a:cs typeface="+mn-cs"/>
              </a:rPr>
              <a:t> indirect cost rate.” If basing the subrecipient’s indirect cost rate on a previously negotiated rate with another pass-through entity, collecting information to justify this rate is not required, but permissible. Also, the pass-through entity must not require use of a de </a:t>
            </a:r>
            <a:r>
              <a:rPr lang="en-US" sz="1200" b="0" i="0" kern="1200" baseline="0" dirty="0" err="1">
                <a:solidFill>
                  <a:schemeClr val="tx1"/>
                </a:solidFill>
                <a:effectLst/>
                <a:latin typeface="+mn-lt"/>
                <a:ea typeface="+mn-ea"/>
                <a:cs typeface="+mn-cs"/>
              </a:rPr>
              <a:t>minimis</a:t>
            </a:r>
            <a:r>
              <a:rPr lang="en-US" sz="1200" b="0" i="0" kern="1200" baseline="0" dirty="0">
                <a:solidFill>
                  <a:schemeClr val="tx1"/>
                </a:solidFill>
                <a:effectLst/>
                <a:latin typeface="+mn-lt"/>
                <a:ea typeface="+mn-ea"/>
                <a:cs typeface="+mn-cs"/>
              </a:rPr>
              <a:t> indirect cost rate when the subrecipient has a Federally approved rate.</a:t>
            </a:r>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6C1FE4-8C5E-4457-9DF1-CEDCFBFB99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531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The change in paragraph (a) i</a:t>
            </a:r>
            <a:r>
              <a:rPr lang="en-US" baseline="0" dirty="0"/>
              <a:t>ncreases the time recipients have to submit all closeout reports from 90 to 120 days. Paragraph (b) also requires the recipient to liquidate all financial obligations within this new timeframe, unless an extension is approved. This change takes into consideration the challenges faced by pass-through entities when an award contains a large number of subawards. Under the 2014 rule, recipients were required to reconcile subawards and submit final reports to Federal awarding agencies within the same 90-day closeout period that was allowed to be extended to their subrecipients. Under the new rule, “subrecipients must submit to the pass-through entity, no later than 90 calendar days (or earlier date as agreed upon by the pass-through entity and subrecipient) after the end date of the period of performance, all financial, performance, and other reports as required by the terms and conditions of the Federal award.“</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6C1FE4-8C5E-4457-9DF1-CEDCFBFB99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154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Paragraph (g) of the </a:t>
            </a:r>
            <a:r>
              <a:rPr lang="en-US" i="1" baseline="0" dirty="0"/>
              <a:t>Closeout </a:t>
            </a:r>
            <a:r>
              <a:rPr lang="en-US" i="0" baseline="0" dirty="0"/>
              <a:t>provisions i</a:t>
            </a:r>
            <a:r>
              <a:rPr lang="en-US" baseline="0" dirty="0"/>
              <a:t>nstructs Federal awarding agencies to close awards “no later than one year after the end of the period of performance unless otherwise directed by authorizing statutes.” In the 2014 rule, OMB suggested that closeouts occur within this one-year post-</a:t>
            </a:r>
            <a:r>
              <a:rPr lang="en-US" baseline="0" dirty="0" err="1"/>
              <a:t>PoP</a:t>
            </a:r>
            <a:r>
              <a:rPr lang="en-US" baseline="0" dirty="0"/>
              <a:t> timeframe, but in this new rule, the requirement is formalized by the change in language from “should” to “must”. The new rule also clarifies that the closeout actions they are speaking to are those within an agency’s grants management and payment systems. For the Service, this means the award is closed within </a:t>
            </a:r>
            <a:r>
              <a:rPr lang="en-US" baseline="0" dirty="0" err="1"/>
              <a:t>GrantSolutions</a:t>
            </a:r>
            <a:r>
              <a:rPr lang="en-US" baseline="0" dirty="0"/>
              <a:t> and SAP.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6C1FE4-8C5E-4457-9DF1-CEDCFBFB99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493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Another huge revision to the regulation is found in 2 CFR 200.414 and relates to indirect costs.  The 2014 Rule allowed non-Federal entities who had never had a negotiated indirect cost rate to elect to use a 10% de minimis rate with the indirect cost rate base being modified total direct costs.  States and local government departments who receive more than $35 million in direct Federal funding were not allowed this flexibility as they must submit their indirect cost rate proposal to their cognizant agency for indirect rates.</a:t>
            </a:r>
          </a:p>
          <a:p>
            <a:endParaRPr lang="en-US" baseline="0" dirty="0"/>
          </a:p>
          <a:p>
            <a:r>
              <a:rPr lang="en-US" baseline="0" dirty="0"/>
              <a:t>Under the new Rule, OMB softened this flexibility to allow non-Federal entities who do not have a current negotiated rate to elect to use the 10% de minimis rate.  States and local governments who receive in excess of $35 million annually in direct Federal funding are still eligible for this flexibility.  OMB has determined that the 10% de minimis has indeed reduced administrative burden on smaller non-Federal entities when it comes to charging indirect costs to Federal grants.</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6C1FE4-8C5E-4457-9DF1-CEDCFBFB99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727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OMB also added paragraph (h) to section 414 to require the federally negotiated indirect rate, distribution base, and rate type for a non-Federal entity to be collected and displayed on a public website. This provision was added for transparency purposes. </a:t>
            </a:r>
            <a:r>
              <a:rPr lang="en-US" sz="1200" b="0" i="0" u="none" strike="noStrike" kern="1200" baseline="0" dirty="0">
                <a:solidFill>
                  <a:schemeClr val="tx1"/>
                </a:solidFill>
                <a:effectLst/>
                <a:latin typeface="+mn-lt"/>
                <a:ea typeface="+mn-ea"/>
                <a:cs typeface="+mn-cs"/>
              </a:rPr>
              <a:t>Indian tribes and tribal organizations, as defined in the Indian Self Determination, Education and Assistance Act, are excluded.</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The public facing website will be USAspending.gov.  Stay tuned for when indirect cost information will be displayed on USAspending.gov.</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6C1FE4-8C5E-4457-9DF1-CEDCFBFB99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172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section 110</a:t>
            </a:r>
            <a:r>
              <a:rPr lang="en-US" dirty="0"/>
              <a:t>, </a:t>
            </a:r>
            <a:r>
              <a:rPr lang="en-US" i="1" dirty="0"/>
              <a:t>Exceptions to this part, </a:t>
            </a:r>
            <a:r>
              <a:rPr lang="en-US" dirty="0"/>
              <a:t>paragraph (c)</a:t>
            </a:r>
            <a:r>
              <a:rPr lang="en-US" i="1" dirty="0"/>
              <a:t> </a:t>
            </a:r>
            <a:r>
              <a:rPr lang="en-US" i="0" dirty="0"/>
              <a:t>was</a:t>
            </a:r>
            <a:r>
              <a:rPr lang="en-US" i="0" baseline="0" dirty="0"/>
              <a:t> removed from the 2020 rule. </a:t>
            </a:r>
            <a:r>
              <a:rPr lang="en-US" sz="1200" b="0" i="0" u="none" strike="noStrike" kern="1200" baseline="0" dirty="0">
                <a:solidFill>
                  <a:schemeClr val="tx1"/>
                </a:solidFill>
                <a:latin typeface="+mn-lt"/>
                <a:ea typeface="+mn-ea"/>
                <a:cs typeface="+mn-cs"/>
              </a:rPr>
              <a:t>This removes the exemption for Federal agency recipients to have a SAM registration.</a:t>
            </a:r>
            <a:r>
              <a:rPr lang="en-US" dirty="0"/>
              <a:t> </a:t>
            </a:r>
          </a:p>
          <a:p>
            <a:endParaRPr lang="en-US" sz="1200" b="0" i="0" u="none" strike="noStrike" kern="1200" baseline="0" dirty="0">
              <a:solidFill>
                <a:schemeClr val="tx1"/>
              </a:solidFill>
              <a:latin typeface="+mn-lt"/>
              <a:ea typeface="+mn-ea"/>
              <a:cs typeface="+mn-cs"/>
            </a:endParaRPr>
          </a:p>
          <a:p>
            <a:endParaRPr lang="en-US" sz="1200" b="1" i="0" u="none" strike="noStrike" kern="1200" baseline="0" dirty="0">
              <a:solidFill>
                <a:srgbClr val="FF0000"/>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6C1FE4-8C5E-4457-9DF1-CEDCFBFB9988}" type="slidenum">
              <a:rPr lang="en-US" smtClean="0"/>
              <a:t>4</a:t>
            </a:fld>
            <a:endParaRPr lang="en-US"/>
          </a:p>
        </p:txBody>
      </p:sp>
    </p:spTree>
    <p:extLst>
      <p:ext uri="{BB962C8B-B14F-4D97-AF65-F5344CB8AC3E}">
        <p14:creationId xmlns:p14="http://schemas.microsoft.com/office/powerpoint/2010/main" val="150867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section 205</a:t>
            </a:r>
            <a:r>
              <a:rPr lang="en-US" dirty="0"/>
              <a:t>, </a:t>
            </a:r>
            <a:r>
              <a:rPr lang="en-US" i="1" dirty="0"/>
              <a:t>Effect of noncompliance with a requirement to obtain a unique entity identifier or register in the SAM,</a:t>
            </a:r>
            <a:r>
              <a:rPr lang="en-US" sz="1200" b="0" i="0" u="none" strike="noStrike" kern="1200" baseline="0" dirty="0">
                <a:solidFill>
                  <a:schemeClr val="tx1"/>
                </a:solidFill>
                <a:latin typeface="+mn-lt"/>
                <a:ea typeface="+mn-ea"/>
                <a:cs typeface="+mn-cs"/>
              </a:rPr>
              <a:t> paragraph (a) </a:t>
            </a:r>
            <a:r>
              <a:rPr lang="en-US" dirty="0"/>
              <a:t>adds language</a:t>
            </a:r>
            <a:r>
              <a:rPr lang="en-US" sz="1200" b="0" i="0" u="none" strike="noStrike" kern="1200" baseline="0" dirty="0">
                <a:solidFill>
                  <a:schemeClr val="tx1"/>
                </a:solidFill>
                <a:latin typeface="+mn-lt"/>
                <a:ea typeface="+mn-ea"/>
                <a:cs typeface="+mn-cs"/>
              </a:rPr>
              <a:t> to restrict </a:t>
            </a:r>
            <a:r>
              <a:rPr lang="en-US" dirty="0"/>
              <a:t>the financial</a:t>
            </a:r>
            <a:r>
              <a:rPr lang="en-US" sz="1200" b="0" i="0" u="none" strike="noStrike" kern="1200" baseline="0" dirty="0">
                <a:solidFill>
                  <a:schemeClr val="tx1"/>
                </a:solidFill>
                <a:latin typeface="+mn-lt"/>
                <a:ea typeface="+mn-ea"/>
                <a:cs typeface="+mn-cs"/>
              </a:rPr>
              <a:t> </a:t>
            </a:r>
            <a:r>
              <a:rPr lang="en-US" dirty="0"/>
              <a:t>modification to an existing award</a:t>
            </a:r>
            <a:r>
              <a:rPr lang="en-US" sz="1200" b="0" i="0" u="none" strike="noStrike" kern="1200" baseline="0" dirty="0">
                <a:solidFill>
                  <a:schemeClr val="tx1"/>
                </a:solidFill>
                <a:latin typeface="+mn-lt"/>
                <a:ea typeface="+mn-ea"/>
                <a:cs typeface="+mn-cs"/>
              </a:rPr>
              <a:t> to </a:t>
            </a:r>
            <a:r>
              <a:rPr lang="en-US" dirty="0"/>
              <a:t>a recipient whose</a:t>
            </a:r>
            <a:r>
              <a:rPr lang="en-US" sz="1200" b="0" i="0" u="none" strike="noStrike" kern="1200" baseline="0" dirty="0">
                <a:solidFill>
                  <a:schemeClr val="tx1"/>
                </a:solidFill>
                <a:latin typeface="+mn-lt"/>
                <a:ea typeface="+mn-ea"/>
                <a:cs typeface="+mn-cs"/>
              </a:rPr>
              <a:t> SAM registration is not active.</a:t>
            </a:r>
            <a:r>
              <a:rPr lang="en-US" dirty="0"/>
              <a: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dirty="0"/>
              <a:t>This</a:t>
            </a:r>
            <a:r>
              <a:rPr lang="en-US" sz="1200" b="0" i="0" u="none" strike="noStrike" kern="1200" baseline="0" dirty="0">
                <a:solidFill>
                  <a:schemeClr val="tx1"/>
                </a:solidFill>
                <a:latin typeface="+mn-lt"/>
                <a:ea typeface="+mn-ea"/>
                <a:cs typeface="+mn-cs"/>
              </a:rPr>
              <a:t> does not apply to modifications made after the recipient submits their final financial report or receives their final payment, whichever is later.</a:t>
            </a:r>
            <a:r>
              <a:rPr lang="en-US" dirty="0"/>
              <a:t> </a:t>
            </a:r>
            <a:r>
              <a:rPr lang="en-US" sz="1200" b="0" i="0" u="none" strike="noStrike" kern="1200" baseline="0" dirty="0">
                <a:solidFill>
                  <a:schemeClr val="tx1"/>
                </a:solidFill>
                <a:latin typeface="+mn-lt"/>
                <a:ea typeface="+mn-ea"/>
                <a:cs typeface="+mn-cs"/>
              </a:rPr>
              <a:t>For example</a:t>
            </a:r>
            <a:r>
              <a:rPr lang="en-US" dirty="0"/>
              <a:t>, a modification</a:t>
            </a:r>
            <a:r>
              <a:rPr lang="en-US" sz="1200" b="0" i="0" u="none" strike="noStrike" kern="1200" baseline="0" dirty="0">
                <a:solidFill>
                  <a:schemeClr val="tx1"/>
                </a:solidFill>
                <a:latin typeface="+mn-lt"/>
                <a:ea typeface="+mn-ea"/>
                <a:cs typeface="+mn-cs"/>
              </a:rPr>
              <a:t> </a:t>
            </a:r>
            <a:r>
              <a:rPr lang="en-US" dirty="0"/>
              <a:t>made </a:t>
            </a:r>
            <a:r>
              <a:rPr lang="en-US" sz="1200" b="0" i="0" u="none" strike="noStrike" kern="1200" baseline="0" dirty="0">
                <a:solidFill>
                  <a:schemeClr val="tx1"/>
                </a:solidFill>
                <a:latin typeface="+mn-lt"/>
                <a:ea typeface="+mn-ea"/>
                <a:cs typeface="+mn-cs"/>
              </a:rPr>
              <a:t>to </a:t>
            </a:r>
            <a:r>
              <a:rPr lang="en-US" dirty="0" err="1"/>
              <a:t>deobligate</a:t>
            </a:r>
            <a:r>
              <a:rPr lang="en-US" dirty="0"/>
              <a:t> an </a:t>
            </a:r>
            <a:r>
              <a:rPr lang="en-US" sz="1200" b="0" i="0" u="none" strike="noStrike" kern="1200" baseline="0" dirty="0">
                <a:solidFill>
                  <a:schemeClr val="tx1"/>
                </a:solidFill>
                <a:latin typeface="+mn-lt"/>
                <a:ea typeface="+mn-ea"/>
                <a:cs typeface="+mn-cs"/>
              </a:rPr>
              <a:t>unused balance of funds prior to closure of the grant.</a:t>
            </a:r>
            <a:r>
              <a:rPr lang="en-US" dirty="0"/>
              <a:t> </a:t>
            </a:r>
            <a:endParaRPr lang="en-US" sz="1200" b="0" i="0" u="none" strike="noStrike" kern="1200" baseline="0" dirty="0">
              <a:solidFill>
                <a:schemeClr val="tx1"/>
              </a:solidFill>
              <a:latin typeface="+mn-lt"/>
              <a:cs typeface="Calibri"/>
            </a:endParaRPr>
          </a:p>
        </p:txBody>
      </p:sp>
      <p:sp>
        <p:nvSpPr>
          <p:cNvPr id="4" name="Slide Number Placeholder 3"/>
          <p:cNvSpPr>
            <a:spLocks noGrp="1"/>
          </p:cNvSpPr>
          <p:nvPr>
            <p:ph type="sldNum" sz="quarter" idx="10"/>
          </p:nvPr>
        </p:nvSpPr>
        <p:spPr/>
        <p:txBody>
          <a:bodyPr/>
          <a:lstStyle/>
          <a:p>
            <a:fld id="{296C1FE4-8C5E-4457-9DF1-CEDCFBFB9988}" type="slidenum">
              <a:rPr lang="en-US" smtClean="0"/>
              <a:t>5</a:t>
            </a:fld>
            <a:endParaRPr lang="en-US"/>
          </a:p>
        </p:txBody>
      </p:sp>
    </p:spTree>
    <p:extLst>
      <p:ext uri="{BB962C8B-B14F-4D97-AF65-F5344CB8AC3E}">
        <p14:creationId xmlns:p14="http://schemas.microsoft.com/office/powerpoint/2010/main" val="55478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OMB added section 300, </a:t>
            </a:r>
            <a:r>
              <a:rPr lang="en-US" sz="1200" b="0" i="1" u="none" strike="noStrike" kern="1200" baseline="0" dirty="0">
                <a:solidFill>
                  <a:schemeClr val="tx1"/>
                </a:solidFill>
                <a:latin typeface="+mn-lt"/>
                <a:ea typeface="+mn-ea"/>
                <a:cs typeface="+mn-cs"/>
              </a:rPr>
              <a:t>Requirement for recipients to ensure subrecipients have a unique entity identifier, </a:t>
            </a:r>
            <a:r>
              <a:rPr lang="en-US" sz="1200" b="0" i="0" u="none" strike="noStrike" kern="1200" baseline="0" dirty="0">
                <a:solidFill>
                  <a:schemeClr val="tx1"/>
                </a:solidFill>
                <a:latin typeface="+mn-lt"/>
                <a:ea typeface="+mn-ea"/>
                <a:cs typeface="+mn-cs"/>
              </a:rPr>
              <a:t>to clarify that subrecipients must obtain a unique entity identifier, but they are not required to complete a full SAM registration. It is the recipient’s responsibility to notify the subrecipient that they must obtain a UEI and ensure it is in place </a:t>
            </a:r>
            <a:r>
              <a:rPr lang="en-US" sz="1200" b="0" i="0" u="sng" strike="noStrike" kern="1200" baseline="0" dirty="0">
                <a:solidFill>
                  <a:schemeClr val="tx1"/>
                </a:solidFill>
                <a:latin typeface="+mn-lt"/>
                <a:ea typeface="+mn-ea"/>
                <a:cs typeface="+mn-cs"/>
              </a:rPr>
              <a:t>before</a:t>
            </a:r>
            <a:r>
              <a:rPr lang="en-US" sz="1200" b="0" i="0" u="none" strike="noStrike" kern="1200" baseline="0" dirty="0">
                <a:solidFill>
                  <a:schemeClr val="tx1"/>
                </a:solidFill>
                <a:latin typeface="+mn-lt"/>
                <a:ea typeface="+mn-ea"/>
                <a:cs typeface="+mn-cs"/>
              </a:rPr>
              <a:t> approving a subaward.</a:t>
            </a:r>
          </a:p>
          <a:p>
            <a:endParaRPr lang="en-US" dirty="0"/>
          </a:p>
        </p:txBody>
      </p:sp>
      <p:sp>
        <p:nvSpPr>
          <p:cNvPr id="4" name="Slide Number Placeholder 3"/>
          <p:cNvSpPr>
            <a:spLocks noGrp="1"/>
          </p:cNvSpPr>
          <p:nvPr>
            <p:ph type="sldNum" sz="quarter" idx="10"/>
          </p:nvPr>
        </p:nvSpPr>
        <p:spPr/>
        <p:txBody>
          <a:bodyPr/>
          <a:lstStyle/>
          <a:p>
            <a:fld id="{296C1FE4-8C5E-4457-9DF1-CEDCFBFB9988}" type="slidenum">
              <a:rPr lang="en-US" smtClean="0"/>
              <a:t>6</a:t>
            </a:fld>
            <a:endParaRPr lang="en-US"/>
          </a:p>
        </p:txBody>
      </p:sp>
    </p:spTree>
    <p:extLst>
      <p:ext uri="{BB962C8B-B14F-4D97-AF65-F5344CB8AC3E}">
        <p14:creationId xmlns:p14="http://schemas.microsoft.com/office/powerpoint/2010/main" val="860070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u="none" strike="noStrike" kern="1200" baseline="0" dirty="0">
                <a:solidFill>
                  <a:schemeClr val="tx1"/>
                </a:solidFill>
                <a:latin typeface="+mn-lt"/>
                <a:ea typeface="+mn-ea"/>
                <a:cs typeface="+mn-cs"/>
              </a:rPr>
              <a:t>The recipient and subrecipient requirements in section 300 are also reflected in </a:t>
            </a:r>
            <a:r>
              <a:rPr lang="en-US" dirty="0"/>
              <a:t>the award term in appendix</a:t>
            </a:r>
            <a:r>
              <a:rPr lang="en-US" sz="1200" b="0" i="0" u="none" strike="noStrike" kern="1200" baseline="0" dirty="0">
                <a:solidFill>
                  <a:schemeClr val="tx1"/>
                </a:solidFill>
                <a:latin typeface="+mn-lt"/>
                <a:ea typeface="+mn-ea"/>
                <a:cs typeface="+mn-cs"/>
              </a:rPr>
              <a:t> A</a:t>
            </a:r>
            <a:r>
              <a:rPr lang="en-US" dirty="0"/>
              <a:t> to part 25, which must be included in the Federal award.</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6C1FE4-8C5E-4457-9DF1-CEDCFBFB9988}" type="slidenum">
              <a:rPr lang="en-US" smtClean="0"/>
              <a:t>7</a:t>
            </a:fld>
            <a:endParaRPr lang="en-US"/>
          </a:p>
        </p:txBody>
      </p:sp>
    </p:spTree>
    <p:extLst>
      <p:ext uri="{BB962C8B-B14F-4D97-AF65-F5344CB8AC3E}">
        <p14:creationId xmlns:p14="http://schemas.microsoft.com/office/powerpoint/2010/main" val="67973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kern="1200" baseline="0" dirty="0"/>
              <a:t>OMB retitled section 200,</a:t>
            </a:r>
            <a:r>
              <a:rPr lang="en-US" dirty="0"/>
              <a:t> </a:t>
            </a:r>
            <a:r>
              <a:rPr lang="en-US" b="0" i="1" u="none" strike="noStrike" kern="1200" baseline="0" dirty="0"/>
              <a:t>Federal awarding agency reporting requirements,</a:t>
            </a:r>
            <a:r>
              <a:rPr lang="en-US" i="1" dirty="0"/>
              <a:t> </a:t>
            </a:r>
            <a:r>
              <a:rPr lang="en-US" b="0" i="0" u="none" strike="noStrike" kern="1200" baseline="0" dirty="0"/>
              <a:t>to formalize the requirement for Federal awarding agencies to report Federal awards that equal or exceed the micro-purchase threshold to the public-facing, OMB-designated, governmentwide website</a:t>
            </a:r>
            <a:r>
              <a:rPr lang="en-US" dirty="0"/>
              <a:t> - </a:t>
            </a:r>
            <a:r>
              <a:rPr lang="en-US" b="0" i="0" u="none" strike="noStrike" kern="1200" baseline="0" dirty="0"/>
              <a:t>USASpending.gov.</a:t>
            </a:r>
            <a:r>
              <a:rPr lang="en-US" dirty="0"/>
              <a:t> </a:t>
            </a:r>
            <a:r>
              <a:rPr lang="en-US" b="0" i="0" u="none" strike="noStrike" kern="1200" baseline="0" dirty="0"/>
              <a:t>Currently</a:t>
            </a:r>
            <a:r>
              <a:rPr lang="en-US" dirty="0"/>
              <a:t>, </a:t>
            </a:r>
            <a:r>
              <a:rPr lang="en-US" b="0" i="0" u="none" strike="noStrike" kern="1200" baseline="0" dirty="0"/>
              <a:t>the micro-purchase threshold is $10,000</a:t>
            </a:r>
            <a:r>
              <a:rPr lang="en-US" dirty="0"/>
              <a:t>, </a:t>
            </a:r>
            <a:r>
              <a:rPr lang="en-US" b="0" i="0" u="none" strike="noStrike" kern="1200" baseline="0" dirty="0"/>
              <a:t>with exceptions,</a:t>
            </a:r>
            <a:r>
              <a:rPr lang="en-US" dirty="0"/>
              <a:t> as </a:t>
            </a:r>
            <a:r>
              <a:rPr lang="en-US" b="0" i="0" u="none" strike="noStrike" kern="1200" baseline="0" dirty="0"/>
              <a:t>established in the Federal</a:t>
            </a:r>
            <a:r>
              <a:rPr lang="en-US" dirty="0"/>
              <a:t> </a:t>
            </a:r>
            <a:r>
              <a:rPr lang="en-US" b="0" i="0" u="none" strike="noStrike" kern="1200" baseline="0" dirty="0"/>
              <a:t>Acquisition</a:t>
            </a:r>
            <a:r>
              <a:rPr lang="en-US" dirty="0"/>
              <a:t> </a:t>
            </a:r>
            <a:r>
              <a:rPr lang="en-US" b="0" i="0" u="none" strike="noStrike" kern="1200" baseline="0" dirty="0"/>
              <a:t>Regulation</a:t>
            </a:r>
            <a:r>
              <a:rPr lang="en-US" dirty="0"/>
              <a:t> </a:t>
            </a:r>
            <a:r>
              <a:rPr lang="en-US" b="0" i="0" u="none" strike="noStrike" kern="1200" baseline="0" dirty="0"/>
              <a:t>at 48 CFR 2.101.</a:t>
            </a:r>
          </a:p>
          <a:p>
            <a:endParaRPr lang="en-US" b="0" i="0" u="none" strike="noStrike" kern="1200" baseline="0" dirty="0">
              <a:ea typeface="+mn-ea"/>
              <a:cs typeface="+mn-cs"/>
            </a:endParaRPr>
          </a:p>
          <a:p>
            <a:r>
              <a:rPr lang="en-US" dirty="0"/>
              <a:t>Service awards are reported from </a:t>
            </a:r>
            <a:r>
              <a:rPr lang="en-US" dirty="0" err="1"/>
              <a:t>GrantSolutions</a:t>
            </a:r>
            <a:r>
              <a:rPr lang="en-US" dirty="0"/>
              <a:t> to USASpending.gov which interfaces to the FFATA Subaward Reporting System (FSRS). Recipients use FSRS to report subaward information which then interfaces back to </a:t>
            </a:r>
            <a:r>
              <a:rPr lang="en-US" dirty="0" err="1"/>
              <a:t>USASpending</a:t>
            </a:r>
            <a:r>
              <a:rPr lang="en-US" dirty="0"/>
              <a:t>.</a:t>
            </a:r>
          </a:p>
          <a:p>
            <a:endParaRPr lang="en-US" dirty="0"/>
          </a:p>
          <a:p>
            <a:endParaRPr lang="en-US" sz="1200" b="0" i="0" u="none" strike="noStrike" kern="1200" baseline="0" dirty="0">
              <a:solidFill>
                <a:schemeClr val="tx1"/>
              </a:solidFill>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296C1FE4-8C5E-4457-9DF1-CEDCFBFB9988}" type="slidenum">
              <a:rPr lang="en-US" smtClean="0"/>
              <a:t>9</a:t>
            </a:fld>
            <a:endParaRPr lang="en-US"/>
          </a:p>
        </p:txBody>
      </p:sp>
    </p:spTree>
    <p:extLst>
      <p:ext uri="{BB962C8B-B14F-4D97-AF65-F5344CB8AC3E}">
        <p14:creationId xmlns:p14="http://schemas.microsoft.com/office/powerpoint/2010/main" val="183487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provisions of Section 220, </a:t>
            </a:r>
            <a:r>
              <a:rPr lang="en-US" sz="1200" b="0" i="1" u="none" strike="noStrike" kern="1200" baseline="0" dirty="0">
                <a:solidFill>
                  <a:schemeClr val="tx1"/>
                </a:solidFill>
                <a:latin typeface="+mn-lt"/>
                <a:ea typeface="+mn-ea"/>
                <a:cs typeface="+mn-cs"/>
              </a:rPr>
              <a:t>Award term,</a:t>
            </a:r>
            <a:r>
              <a:rPr lang="en-US" sz="1200" b="0" i="0" u="none" strike="noStrike" kern="1200" baseline="0" dirty="0">
                <a:solidFill>
                  <a:schemeClr val="tx1"/>
                </a:solidFill>
                <a:latin typeface="+mn-lt"/>
                <a:ea typeface="+mn-ea"/>
                <a:cs typeface="+mn-cs"/>
              </a:rPr>
              <a:t> were changed to raise the threshold for recipient subaward reporting from $25,000 to $30,000</a:t>
            </a:r>
            <a:r>
              <a:rPr lang="en-US" dirty="0"/>
              <a:t>. </a:t>
            </a:r>
            <a:r>
              <a:rPr lang="en-US" sz="1200" b="0" i="0" u="none" strike="noStrike" kern="1200" baseline="0" dirty="0">
                <a:solidFill>
                  <a:schemeClr val="tx1"/>
                </a:solidFill>
                <a:latin typeface="+mn-lt"/>
                <a:ea typeface="+mn-ea"/>
                <a:cs typeface="+mn-cs"/>
              </a:rPr>
              <a:t>The purpose of this change was to further align implementation of FFATA between the Federal financial assistance and acquisition communities.</a:t>
            </a:r>
            <a:r>
              <a:rPr lang="en-US" dirty="0"/>
              <a:t> The award term in Appendix A must be included in the Federal award when the total funding is anticipated to equal or exceed $30,000 during the award period of performance.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6C1FE4-8C5E-4457-9DF1-CEDCFBFB9988}" type="slidenum">
              <a:rPr lang="en-US" smtClean="0"/>
              <a:t>10</a:t>
            </a:fld>
            <a:endParaRPr lang="en-US"/>
          </a:p>
        </p:txBody>
      </p:sp>
    </p:spTree>
    <p:extLst>
      <p:ext uri="{BB962C8B-B14F-4D97-AF65-F5344CB8AC3E}">
        <p14:creationId xmlns:p14="http://schemas.microsoft.com/office/powerpoint/2010/main" val="2793522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recipient subaward reporting threshold change, OMB also clarifies in the Appendix A award term that recipients must also report on subawards to Federal agencies where the Federal agency is the subrecipient.</a:t>
            </a:r>
          </a:p>
        </p:txBody>
      </p:sp>
      <p:sp>
        <p:nvSpPr>
          <p:cNvPr id="4" name="Slide Number Placeholder 3"/>
          <p:cNvSpPr>
            <a:spLocks noGrp="1"/>
          </p:cNvSpPr>
          <p:nvPr>
            <p:ph type="sldNum" sz="quarter" idx="10"/>
          </p:nvPr>
        </p:nvSpPr>
        <p:spPr/>
        <p:txBody>
          <a:bodyPr/>
          <a:lstStyle/>
          <a:p>
            <a:fld id="{296C1FE4-8C5E-4457-9DF1-CEDCFBFB9988}" type="slidenum">
              <a:rPr lang="en-US" smtClean="0"/>
              <a:t>11</a:t>
            </a:fld>
            <a:endParaRPr lang="en-US"/>
          </a:p>
        </p:txBody>
      </p:sp>
    </p:spTree>
    <p:extLst>
      <p:ext uri="{BB962C8B-B14F-4D97-AF65-F5344CB8AC3E}">
        <p14:creationId xmlns:p14="http://schemas.microsoft.com/office/powerpoint/2010/main" val="3879788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5BC3B2E-A684-4FBF-A303-CB3DF44ECECE}" type="datetime1">
              <a:rPr lang="en-US"/>
              <a:pPr>
                <a:defRPr/>
              </a:pPr>
              <a:t>5/12/2021</a:t>
            </a:fld>
            <a:endParaRPr lang="en-US" dirty="0"/>
          </a:p>
        </p:txBody>
      </p:sp>
      <p:sp>
        <p:nvSpPr>
          <p:cNvPr id="5" name="Footer Placeholder 18"/>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2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0E4C3EF-EC16-4CE3-83CF-41C24B75D4A9}" type="slidenum">
              <a:rPr lang="en-US"/>
              <a:pPr>
                <a:defRPr/>
              </a:pPr>
              <a:t>‹#›</a:t>
            </a:fld>
            <a:endParaRPr lang="en-US" dirty="0"/>
          </a:p>
        </p:txBody>
      </p:sp>
    </p:spTree>
    <p:extLst>
      <p:ext uri="{BB962C8B-B14F-4D97-AF65-F5344CB8AC3E}">
        <p14:creationId xmlns:p14="http://schemas.microsoft.com/office/powerpoint/2010/main" val="100584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113667B-D525-46E3-BEB0-CF1818A42929}" type="datetime1">
              <a:rPr lang="en-US"/>
              <a:pPr>
                <a:defRPr/>
              </a:pPr>
              <a:t>5/12/2021</a:t>
            </a:fld>
            <a:endParaRPr lang="en-US" dirty="0"/>
          </a:p>
        </p:txBody>
      </p:sp>
      <p:sp>
        <p:nvSpPr>
          <p:cNvPr id="10"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11" name="Slide Number Placeholder 6"/>
          <p:cNvSpPr>
            <a:spLocks noGrp="1"/>
          </p:cNvSpPr>
          <p:nvPr>
            <p:ph type="sldNum" sz="quarter" idx="12"/>
          </p:nvPr>
        </p:nvSpPr>
        <p:spPr>
          <a:xfrm>
            <a:off x="10769600" y="6356351"/>
            <a:ext cx="812800" cy="365125"/>
          </a:xfrm>
        </p:spPr>
        <p:txBody>
          <a:bodyPr/>
          <a:lstStyle>
            <a:lvl1pPr fontAlgn="base">
              <a:spcBef>
                <a:spcPct val="0"/>
              </a:spcBef>
              <a:spcAft>
                <a:spcPct val="0"/>
              </a:spcAft>
              <a:defRPr>
                <a:latin typeface="Arial" pitchFamily="34" charset="0"/>
                <a:cs typeface="Arial" pitchFamily="34" charset="0"/>
              </a:defRPr>
            </a:lvl1pPr>
          </a:lstStyle>
          <a:p>
            <a:pPr>
              <a:defRPr/>
            </a:pPr>
            <a:fld id="{B96D5562-1A94-4002-B026-DD0FFD396BDD}" type="slidenum">
              <a:rPr lang="en-US"/>
              <a:pPr>
                <a:defRPr/>
              </a:pPr>
              <a:t>‹#›</a:t>
            </a:fld>
            <a:endParaRPr lang="en-US" dirty="0"/>
          </a:p>
        </p:txBody>
      </p:sp>
    </p:spTree>
    <p:extLst>
      <p:ext uri="{BB962C8B-B14F-4D97-AF65-F5344CB8AC3E}">
        <p14:creationId xmlns:p14="http://schemas.microsoft.com/office/powerpoint/2010/main" val="3850425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6217366-1479-48BE-94EA-8321E02318A5}" type="datetime1">
              <a:rPr lang="en-US"/>
              <a:pPr>
                <a:defRPr/>
              </a:pPr>
              <a:t>5/12/2021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E18914A-9894-4716-B840-89C8FECB82F9}" type="slidenum">
              <a:rPr lang="en-US"/>
              <a:pPr>
                <a:defRPr/>
              </a:pPr>
              <a:t>‹#›</a:t>
            </a:fld>
            <a:endParaRPr lang="en-US" dirty="0"/>
          </a:p>
        </p:txBody>
      </p:sp>
    </p:spTree>
    <p:extLst>
      <p:ext uri="{BB962C8B-B14F-4D97-AF65-F5344CB8AC3E}">
        <p14:creationId xmlns:p14="http://schemas.microsoft.com/office/powerpoint/2010/main" val="3226430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720EE40-C77F-4087-9219-3833EF9A00E6}" type="datetime1">
              <a:rPr lang="en-US"/>
              <a:pPr>
                <a:defRPr/>
              </a:pPr>
              <a:t>5/12/2021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B57DF71-F782-4CA9-91F8-6461771FCD84}" type="slidenum">
              <a:rPr lang="en-US"/>
              <a:pPr>
                <a:defRPr/>
              </a:pPr>
              <a:t>‹#›</a:t>
            </a:fld>
            <a:endParaRPr lang="en-US" dirty="0"/>
          </a:p>
        </p:txBody>
      </p:sp>
    </p:spTree>
    <p:extLst>
      <p:ext uri="{BB962C8B-B14F-4D97-AF65-F5344CB8AC3E}">
        <p14:creationId xmlns:p14="http://schemas.microsoft.com/office/powerpoint/2010/main" val="3561862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ctr"/>
          <a:lstStyle>
            <a:lvl1pPr algn="ctr" defTabSz="914400" rtl="0" eaLnBrk="1" latinLnBrk="0" hangingPunct="1">
              <a:lnSpc>
                <a:spcPct val="100000"/>
              </a:lnSpc>
              <a:spcBef>
                <a:spcPct val="0"/>
              </a:spcBef>
              <a:buNone/>
              <a:defRPr lang="en-US" sz="4000" kern="1200" dirty="0" smtClean="0">
                <a:solidFill>
                  <a:schemeClr val="tx2"/>
                </a:solidFill>
                <a:effectLst>
                  <a:outerShdw blurRad="63500" dist="38100" dir="5400000" algn="t" rotWithShape="0">
                    <a:prstClr val="black">
                      <a:alpha val="25000"/>
                    </a:prstClr>
                  </a:outerShdw>
                </a:effectLst>
                <a:latin typeface="+mj-lt"/>
                <a:ea typeface="+mj-ea"/>
                <a:cs typeface="+mj-cs"/>
              </a:defRPr>
            </a:lvl1pPr>
          </a:lstStyle>
          <a:p>
            <a:r>
              <a:rPr lang="en-US" dirty="0"/>
              <a:t>Click to edit Master title style</a:t>
            </a:r>
          </a:p>
        </p:txBody>
      </p:sp>
      <p:sp>
        <p:nvSpPr>
          <p:cNvPr id="3" name="Date Placeholder 3"/>
          <p:cNvSpPr>
            <a:spLocks noGrp="1"/>
          </p:cNvSpPr>
          <p:nvPr>
            <p:ph type="dt" sz="half" idx="10"/>
          </p:nvPr>
        </p:nvSpPr>
        <p:spPr/>
        <p:txBody>
          <a:bodyPr/>
          <a:lstStyle>
            <a:lvl1pPr fontAlgn="base">
              <a:spcBef>
                <a:spcPct val="0"/>
              </a:spcBef>
              <a:spcAft>
                <a:spcPct val="0"/>
              </a:spcAft>
              <a:defRPr>
                <a:solidFill>
                  <a:prstClr val="black">
                    <a:lumMod val="65000"/>
                    <a:lumOff val="35000"/>
                  </a:prstClr>
                </a:solidFill>
                <a:latin typeface="Arial" pitchFamily="34" charset="0"/>
                <a:cs typeface="Arial" pitchFamily="34" charset="0"/>
              </a:defRPr>
            </a:lvl1pPr>
          </a:lstStyle>
          <a:p>
            <a:pPr>
              <a:defRPr/>
            </a:pPr>
            <a:fld id="{BDD83A3F-0FB1-47A1-AA89-2B885D59EE31}" type="datetime1">
              <a:rPr lang="en-US"/>
              <a:pPr>
                <a:defRPr/>
              </a:pPr>
              <a:t>5/12/2021</a:t>
            </a:fld>
            <a:endParaRPr lang="en-US" dirty="0"/>
          </a:p>
        </p:txBody>
      </p:sp>
      <p:sp>
        <p:nvSpPr>
          <p:cNvPr id="4" name="Footer Placeholder 4"/>
          <p:cNvSpPr>
            <a:spLocks noGrp="1"/>
          </p:cNvSpPr>
          <p:nvPr>
            <p:ph type="ftr" sz="quarter" idx="11"/>
          </p:nvPr>
        </p:nvSpPr>
        <p:spPr/>
        <p:txBody>
          <a:bodyPr/>
          <a:lstStyle>
            <a:lvl1pPr fontAlgn="base">
              <a:spcBef>
                <a:spcPct val="0"/>
              </a:spcBef>
              <a:spcAft>
                <a:spcPct val="0"/>
              </a:spcAft>
              <a:defRPr>
                <a:solidFill>
                  <a:prstClr val="black">
                    <a:lumMod val="65000"/>
                    <a:lumOff val="35000"/>
                  </a:prstClr>
                </a:solidFill>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fontAlgn="base">
              <a:spcBef>
                <a:spcPct val="0"/>
              </a:spcBef>
              <a:spcAft>
                <a:spcPct val="0"/>
              </a:spcAft>
              <a:defRPr>
                <a:solidFill>
                  <a:prstClr val="black">
                    <a:lumMod val="65000"/>
                    <a:lumOff val="35000"/>
                  </a:prstClr>
                </a:solidFill>
                <a:latin typeface="Arial" pitchFamily="34" charset="0"/>
                <a:cs typeface="Arial" pitchFamily="34" charset="0"/>
              </a:defRPr>
            </a:lvl1pPr>
          </a:lstStyle>
          <a:p>
            <a:pPr>
              <a:defRPr/>
            </a:pPr>
            <a:fld id="{5DAF14B4-A80B-4A39-BB15-CCC45FDF7E88}" type="slidenum">
              <a:rPr lang="en-US"/>
              <a:pPr>
                <a:defRPr/>
              </a:pPr>
              <a:t>‹#›</a:t>
            </a:fld>
            <a:endParaRPr lang="en-US" dirty="0"/>
          </a:p>
        </p:txBody>
      </p:sp>
    </p:spTree>
    <p:extLst>
      <p:ext uri="{BB962C8B-B14F-4D97-AF65-F5344CB8AC3E}">
        <p14:creationId xmlns:p14="http://schemas.microsoft.com/office/powerpoint/2010/main" val="3943980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88"/>
            <a:ext cx="11176000" cy="553998"/>
          </a:xfrm>
        </p:spPr>
        <p:txBody>
          <a:bodyPr/>
          <a:lstStyle>
            <a:lvl1pPr>
              <a:defRPr sz="4000"/>
            </a:lvl1pPr>
          </a:lstStyle>
          <a:p>
            <a:r>
              <a:rPr lang="en-US"/>
              <a:t>Click to edit Master title style</a:t>
            </a:r>
            <a:endParaRPr lang="en-US" dirty="0"/>
          </a:p>
        </p:txBody>
      </p:sp>
      <p:sp>
        <p:nvSpPr>
          <p:cNvPr id="6" name="Text Placeholder 5"/>
          <p:cNvSpPr>
            <a:spLocks noGrp="1"/>
          </p:cNvSpPr>
          <p:nvPr>
            <p:ph type="body" sz="quarter" idx="10"/>
          </p:nvPr>
        </p:nvSpPr>
        <p:spPr>
          <a:xfrm>
            <a:off x="508000" y="1905000"/>
            <a:ext cx="11176000" cy="2443746"/>
          </a:xfrm>
        </p:spPr>
        <p:txBody>
          <a:bodyPr/>
          <a:lstStyle>
            <a:lvl1pPr>
              <a:lnSpc>
                <a:spcPct val="90000"/>
              </a:lnSpc>
              <a:spcAft>
                <a:spcPts val="1200"/>
              </a:spcAft>
              <a:defRPr/>
            </a:lvl1pPr>
            <a:lvl2pPr>
              <a:lnSpc>
                <a:spcPct val="90000"/>
              </a:lnSpc>
              <a:spcAft>
                <a:spcPts val="1200"/>
              </a:spcAft>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005220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dirty="0"/>
              <a:t>WSFR Training Branch</a:t>
            </a:r>
          </a:p>
        </p:txBody>
      </p:sp>
      <p:sp>
        <p:nvSpPr>
          <p:cNvPr id="4" name="Footer Placeholder 3"/>
          <p:cNvSpPr>
            <a:spLocks noGrp="1"/>
          </p:cNvSpPr>
          <p:nvPr>
            <p:ph type="ftr" sz="quarter" idx="11"/>
          </p:nvPr>
        </p:nvSpPr>
        <p:spPr/>
        <p:txBody>
          <a:bodyPr/>
          <a:lstStyle>
            <a:lvl1pPr>
              <a:defRPr/>
            </a:lvl1pPr>
          </a:lstStyle>
          <a:p>
            <a:pPr>
              <a:defRPr/>
            </a:pPr>
            <a:r>
              <a:rPr lang="en-US" dirty="0"/>
              <a:t>Project Leaders Course</a:t>
            </a:r>
          </a:p>
        </p:txBody>
      </p:sp>
      <p:sp>
        <p:nvSpPr>
          <p:cNvPr id="5" name="Slide Number Placeholder 4"/>
          <p:cNvSpPr>
            <a:spLocks noGrp="1"/>
          </p:cNvSpPr>
          <p:nvPr>
            <p:ph type="sldNum" sz="quarter" idx="12"/>
          </p:nvPr>
        </p:nvSpPr>
        <p:spPr/>
        <p:txBody>
          <a:bodyPr/>
          <a:lstStyle>
            <a:lvl1pPr>
              <a:defRPr/>
            </a:lvl1pPr>
          </a:lstStyle>
          <a:p>
            <a:pPr>
              <a:defRPr/>
            </a:pPr>
            <a:fld id="{0A306198-8D09-4D40-8BC8-F4341303D5BC}" type="slidenum">
              <a:rPr lang="en-US"/>
              <a:pPr>
                <a:defRPr/>
              </a:pPr>
              <a:t>‹#›</a:t>
            </a:fld>
            <a:endParaRPr lang="en-US" dirty="0"/>
          </a:p>
        </p:txBody>
      </p:sp>
    </p:spTree>
    <p:extLst>
      <p:ext uri="{BB962C8B-B14F-4D97-AF65-F5344CB8AC3E}">
        <p14:creationId xmlns:p14="http://schemas.microsoft.com/office/powerpoint/2010/main" val="225731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WSFR Training Branch</a:t>
            </a: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a:t>Project Leaders Course</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B07E895-7CB1-4A03-BF42-67EF13C4AC0C}" type="slidenum">
              <a:rPr lang="en-US"/>
              <a:pPr>
                <a:defRPr/>
              </a:pPr>
              <a:t>‹#›</a:t>
            </a:fld>
            <a:endParaRPr lang="en-US" dirty="0"/>
          </a:p>
        </p:txBody>
      </p:sp>
    </p:spTree>
    <p:extLst>
      <p:ext uri="{BB962C8B-B14F-4D97-AF65-F5344CB8AC3E}">
        <p14:creationId xmlns:p14="http://schemas.microsoft.com/office/powerpoint/2010/main" val="141770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C6B1F3A-1FD7-41EC-B8C5-0011B0722EC4}" type="datetime1">
              <a:rPr lang="en-US"/>
              <a:pPr>
                <a:defRPr/>
              </a:pPr>
              <a:t>5/12/2021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DC08B71-8F0A-45D8-9E67-1A0E5D3ECAC5}" type="slidenum">
              <a:rPr lang="en-US"/>
              <a:pPr>
                <a:defRPr/>
              </a:pPr>
              <a:t>‹#›</a:t>
            </a:fld>
            <a:endParaRPr lang="en-US" dirty="0"/>
          </a:p>
        </p:txBody>
      </p:sp>
    </p:spTree>
    <p:extLst>
      <p:ext uri="{BB962C8B-B14F-4D97-AF65-F5344CB8AC3E}">
        <p14:creationId xmlns:p14="http://schemas.microsoft.com/office/powerpoint/2010/main" val="127804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AFC08CE-7770-4646-A404-CC792C97E958}" type="datetime1">
              <a:rPr lang="en-US"/>
              <a:pPr>
                <a:defRPr/>
              </a:pPr>
              <a:t>5/12/2021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53519B8-BE40-4919-8D63-8842F6492DB9}" type="slidenum">
              <a:rPr lang="en-US"/>
              <a:pPr>
                <a:defRPr/>
              </a:pPr>
              <a:t>‹#›</a:t>
            </a:fld>
            <a:endParaRPr lang="en-US" dirty="0"/>
          </a:p>
        </p:txBody>
      </p:sp>
    </p:spTree>
    <p:extLst>
      <p:ext uri="{BB962C8B-B14F-4D97-AF65-F5344CB8AC3E}">
        <p14:creationId xmlns:p14="http://schemas.microsoft.com/office/powerpoint/2010/main" val="363520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88BE7BD-7525-4B29-87E7-B8CB3FF67EEA}" type="datetime1">
              <a:rPr lang="en-US"/>
              <a:pPr>
                <a:defRPr/>
              </a:pPr>
              <a:t>5/12/2021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64B7BAA-0AF6-4DC4-BC9E-AE8A7C2B7FAA}" type="slidenum">
              <a:rPr lang="en-US"/>
              <a:pPr>
                <a:defRPr/>
              </a:pPr>
              <a:t>‹#›</a:t>
            </a:fld>
            <a:endParaRPr lang="en-US" dirty="0"/>
          </a:p>
        </p:txBody>
      </p:sp>
    </p:spTree>
    <p:extLst>
      <p:ext uri="{BB962C8B-B14F-4D97-AF65-F5344CB8AC3E}">
        <p14:creationId xmlns:p14="http://schemas.microsoft.com/office/powerpoint/2010/main" val="2390230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261D9AB-BE1F-4688-A63B-6C2126CCE996}" type="datetime1">
              <a:rPr lang="en-US"/>
              <a:pPr>
                <a:defRPr/>
              </a:pPr>
              <a:t>5/12/2021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BDBFDE5-3CD3-4D31-83B0-8C7DC6981ED3}" type="slidenum">
              <a:rPr lang="en-US"/>
              <a:pPr>
                <a:defRPr/>
              </a:pPr>
              <a:t>‹#›</a:t>
            </a:fld>
            <a:endParaRPr lang="en-US" dirty="0"/>
          </a:p>
        </p:txBody>
      </p:sp>
    </p:spTree>
    <p:extLst>
      <p:ext uri="{BB962C8B-B14F-4D97-AF65-F5344CB8AC3E}">
        <p14:creationId xmlns:p14="http://schemas.microsoft.com/office/powerpoint/2010/main" val="275467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17F04FA-A532-4FE3-9C6E-F016E163F549}" type="datetime1">
              <a:rPr lang="en-US"/>
              <a:pPr>
                <a:defRPr/>
              </a:pPr>
              <a:t>5/12/2021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2C5A541-86D2-49C4-9F2F-221D57C129F0}" type="slidenum">
              <a:rPr lang="en-US"/>
              <a:pPr>
                <a:defRPr/>
              </a:pPr>
              <a:t>‹#›</a:t>
            </a:fld>
            <a:endParaRPr lang="en-US" dirty="0"/>
          </a:p>
        </p:txBody>
      </p:sp>
    </p:spTree>
    <p:extLst>
      <p:ext uri="{BB962C8B-B14F-4D97-AF65-F5344CB8AC3E}">
        <p14:creationId xmlns:p14="http://schemas.microsoft.com/office/powerpoint/2010/main" val="354200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4225E83-0049-405B-900F-FC6772BE55C2}" type="datetime1">
              <a:rPr lang="en-US"/>
              <a:pPr>
                <a:defRPr/>
              </a:pPr>
              <a:t>5/12/2021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88AF4FE-3FD6-4DBA-A572-0C47A6928529}" type="slidenum">
              <a:rPr lang="en-US"/>
              <a:pPr>
                <a:defRPr/>
              </a:pPr>
              <a:t>‹#›</a:t>
            </a:fld>
            <a:endParaRPr lang="en-US" dirty="0"/>
          </a:p>
        </p:txBody>
      </p:sp>
    </p:spTree>
    <p:extLst>
      <p:ext uri="{BB962C8B-B14F-4D97-AF65-F5344CB8AC3E}">
        <p14:creationId xmlns:p14="http://schemas.microsoft.com/office/powerpoint/2010/main" val="351478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sp>
        <p:nvSpPr>
          <p:cNvPr id="2052"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69676D">
                    <a:shade val="90000"/>
                  </a:srgbClr>
                </a:solidFill>
                <a:latin typeface="Constantia"/>
                <a:cs typeface="+mn-cs"/>
              </a:defRPr>
            </a:lvl1pPr>
          </a:lstStyle>
          <a:p>
            <a:pPr>
              <a:defRPr/>
            </a:pPr>
            <a:fld id="{D7A9180D-5D37-40A6-9B76-FD39B9161215}" type="datetime1">
              <a:rPr lang="en-US"/>
              <a:pPr>
                <a:defRPr/>
              </a:pPr>
              <a:t>5/12/2021</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69676D">
                    <a:shade val="90000"/>
                  </a:srgbClr>
                </a:solidFill>
                <a:latin typeface="Constantia"/>
                <a:cs typeface="+mn-cs"/>
              </a:defRPr>
            </a:lvl1pPr>
          </a:lstStyle>
          <a:p>
            <a:pPr>
              <a:defRPr/>
            </a:pP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rgbClr val="69676D">
                    <a:shade val="90000"/>
                  </a:srgbClr>
                </a:solidFill>
                <a:latin typeface="Constantia"/>
                <a:cs typeface="+mn-cs"/>
              </a:defRPr>
            </a:lvl1pPr>
          </a:lstStyle>
          <a:p>
            <a:pPr>
              <a:defRPr/>
            </a:pPr>
            <a:fld id="{F446B422-2B08-49EE-BC00-2DB56D9DA7DE}" type="slidenum">
              <a:rPr lang="en-US"/>
              <a:pPr>
                <a:defRPr/>
              </a:pPr>
              <a:t>‹#›</a:t>
            </a:fld>
            <a:endParaRPr lang="en-US" dirty="0"/>
          </a:p>
        </p:txBody>
      </p:sp>
      <p:grpSp>
        <p:nvGrpSpPr>
          <p:cNvPr id="2057"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dirty="0">
                <a:solidFill>
                  <a:prstClr val="black"/>
                </a:solidFill>
                <a:latin typeface="Constantia"/>
                <a:cs typeface="+mn-cs"/>
              </a:endParaRPr>
            </a:p>
          </p:txBody>
        </p:sp>
      </p:grpSp>
    </p:spTree>
    <p:extLst>
      <p:ext uri="{BB962C8B-B14F-4D97-AF65-F5344CB8AC3E}">
        <p14:creationId xmlns:p14="http://schemas.microsoft.com/office/powerpoint/2010/main" val="3270167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6BB1C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6BB1C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6585CF"/>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C183D7F6-B498-43B3-948B-1728B52AA6E4}">
                <adec:decorative xmlns:adec="http://schemas.microsoft.com/office/drawing/2017/decorative" val="1"/>
              </a:ext>
            </a:extLst>
          </p:cNvPr>
          <p:cNvSpPr>
            <a:spLocks noGrp="1"/>
          </p:cNvSpPr>
          <p:nvPr>
            <p:ph type="title"/>
          </p:nvPr>
        </p:nvSpPr>
        <p:spPr>
          <a:xfrm>
            <a:off x="2685538" y="5484394"/>
            <a:ext cx="6820924" cy="1500189"/>
          </a:xfrm>
        </p:spPr>
        <p:txBody>
          <a:bodyPr/>
          <a:lstStyle/>
          <a:p>
            <a:r>
              <a:rPr lang="en-US" altLang="en-US" sz="2000" b="1" dirty="0">
                <a:solidFill>
                  <a:schemeClr val="tx1"/>
                </a:solidFill>
                <a:effectLst/>
                <a:latin typeface="+mn-lt"/>
              </a:rPr>
              <a:t>Wildlife &amp; Sport Fish Restoration Program</a:t>
            </a:r>
            <a:br>
              <a:rPr lang="en-US" altLang="en-US" sz="2000" b="1" dirty="0">
                <a:solidFill>
                  <a:schemeClr val="tx1"/>
                </a:solidFill>
                <a:effectLst/>
                <a:latin typeface="+mn-lt"/>
              </a:rPr>
            </a:br>
            <a:r>
              <a:rPr lang="en-US" altLang="en-US" sz="2000" b="1" dirty="0">
                <a:solidFill>
                  <a:schemeClr val="tx1"/>
                </a:solidFill>
                <a:effectLst/>
                <a:latin typeface="+mn-lt"/>
              </a:rPr>
              <a:t>Federal Assistance Coordinators National Conference</a:t>
            </a:r>
            <a:br>
              <a:rPr lang="en-US" altLang="en-US" sz="2000" b="1" dirty="0">
                <a:solidFill>
                  <a:schemeClr val="tx1"/>
                </a:solidFill>
                <a:effectLst/>
                <a:latin typeface="+mn-lt"/>
              </a:rPr>
            </a:br>
            <a:r>
              <a:rPr lang="en-US" altLang="en-US" sz="2000" b="1" dirty="0">
                <a:solidFill>
                  <a:schemeClr val="tx1"/>
                </a:solidFill>
                <a:effectLst/>
                <a:latin typeface="+mn-lt"/>
              </a:rPr>
              <a:t>March 29, 2021</a:t>
            </a:r>
            <a:endParaRPr altLang="en-US" sz="2000" dirty="0">
              <a:solidFill>
                <a:schemeClr val="tx1"/>
              </a:solidFill>
              <a:effectLst/>
              <a:latin typeface="+mn-lt"/>
            </a:endParaRPr>
          </a:p>
        </p:txBody>
      </p:sp>
      <p:pic>
        <p:nvPicPr>
          <p:cNvPr id="32771" name="Picture 2">
            <a:extLs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787" y="5114146"/>
            <a:ext cx="1249363"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9844" y="5114146"/>
            <a:ext cx="146050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C183D7F6-B498-43B3-948B-1728B52AA6E4}">
                <adec:decorative xmlns:adec="http://schemas.microsoft.com/office/drawing/2017/decorative" val="1"/>
              </a:ext>
            </a:extLst>
          </p:cNvPr>
          <p:cNvSpPr txBox="1"/>
          <p:nvPr/>
        </p:nvSpPr>
        <p:spPr>
          <a:xfrm>
            <a:off x="971655" y="1504403"/>
            <a:ext cx="10248689" cy="1569660"/>
          </a:xfrm>
          <a:prstGeom prst="rect">
            <a:avLst/>
          </a:prstGeom>
          <a:noFill/>
        </p:spPr>
        <p:txBody>
          <a:bodyPr wrap="square">
            <a:spAutoFit/>
          </a:bodyPr>
          <a:lstStyle/>
          <a:p>
            <a:pPr>
              <a:defRPr/>
            </a:pPr>
            <a:r>
              <a:rPr lang="en-US" sz="4800" dirty="0">
                <a:solidFill>
                  <a:prstClr val="black"/>
                </a:solidFill>
                <a:latin typeface="Constantia"/>
                <a:cs typeface="Arial" charset="0"/>
              </a:rPr>
              <a:t>OMB’s Recent Revisions to the Title 2 Regulations</a:t>
            </a:r>
          </a:p>
        </p:txBody>
      </p:sp>
      <p:sp>
        <p:nvSpPr>
          <p:cNvPr id="2" name="TextBox 1">
            <a:extLst>
              <a:ext uri="{FF2B5EF4-FFF2-40B4-BE49-F238E27FC236}">
                <a16:creationId xmlns:a16="http://schemas.microsoft.com/office/drawing/2014/main" id="{66E997D0-E83C-436A-927B-A1964A693E1D}"/>
              </a:ext>
              <a:ext uri="{C183D7F6-B498-43B3-948B-1728B52AA6E4}">
                <adec:decorative xmlns:adec="http://schemas.microsoft.com/office/drawing/2017/decorative" val="1"/>
              </a:ext>
            </a:extLst>
          </p:cNvPr>
          <p:cNvSpPr txBox="1"/>
          <p:nvPr/>
        </p:nvSpPr>
        <p:spPr>
          <a:xfrm>
            <a:off x="1670303" y="3429000"/>
            <a:ext cx="8851392" cy="584775"/>
          </a:xfrm>
          <a:prstGeom prst="rect">
            <a:avLst/>
          </a:prstGeom>
          <a:noFill/>
        </p:spPr>
        <p:txBody>
          <a:bodyPr wrap="square" rtlCol="0">
            <a:spAutoFit/>
          </a:bodyPr>
          <a:lstStyle/>
          <a:p>
            <a:pPr algn="ctr" fontAlgn="base">
              <a:spcBef>
                <a:spcPct val="0"/>
              </a:spcBef>
              <a:spcAft>
                <a:spcPct val="0"/>
              </a:spcAft>
            </a:pPr>
            <a:r>
              <a:rPr lang="en-US" sz="3200" dirty="0">
                <a:solidFill>
                  <a:prstClr val="black"/>
                </a:solidFill>
                <a:latin typeface="Constantia"/>
                <a:cs typeface="Arial" charset="0"/>
              </a:rPr>
              <a:t>Highlights for WSFR Grant Recipients</a:t>
            </a:r>
          </a:p>
        </p:txBody>
      </p:sp>
      <p:sp>
        <p:nvSpPr>
          <p:cNvPr id="3" name="TextBox 2">
            <a:extLst>
              <a:ext uri="{FF2B5EF4-FFF2-40B4-BE49-F238E27FC236}">
                <a16:creationId xmlns:a16="http://schemas.microsoft.com/office/drawing/2014/main" id="{236B2571-34A8-45D9-B989-F131EEFBA401}"/>
              </a:ext>
              <a:ext uri="{C183D7F6-B498-43B3-948B-1728B52AA6E4}">
                <adec:decorative xmlns:adec="http://schemas.microsoft.com/office/drawing/2017/decorative" val="1"/>
              </a:ext>
            </a:extLst>
          </p:cNvPr>
          <p:cNvSpPr txBox="1"/>
          <p:nvPr/>
        </p:nvSpPr>
        <p:spPr>
          <a:xfrm>
            <a:off x="2602991" y="4322432"/>
            <a:ext cx="6986016" cy="400110"/>
          </a:xfrm>
          <a:prstGeom prst="rect">
            <a:avLst/>
          </a:prstGeom>
          <a:noFill/>
        </p:spPr>
        <p:txBody>
          <a:bodyPr wrap="square" rtlCol="0">
            <a:spAutoFit/>
          </a:bodyPr>
          <a:lstStyle/>
          <a:p>
            <a:pPr algn="ctr"/>
            <a:r>
              <a:rPr lang="en-US" sz="2000" dirty="0"/>
              <a:t>Ryan Oster, WSFR Systems &amp; Training Branch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§170.220 Award term.</a:t>
            </a:r>
          </a:p>
        </p:txBody>
      </p:sp>
      <p:graphicFrame>
        <p:nvGraphicFramePr>
          <p:cNvPr id="4" name="Content Placeholder 3"/>
          <p:cNvGraphicFramePr>
            <a:graphicFrameLocks noGrp="1"/>
          </p:cNvGraphicFramePr>
          <p:nvPr>
            <p:ph idx="1"/>
          </p:nvPr>
        </p:nvGraphicFramePr>
        <p:xfrm>
          <a:off x="609600" y="1935163"/>
          <a:ext cx="10972800" cy="3088529"/>
        </p:xfrm>
        <a:graphic>
          <a:graphicData uri="http://schemas.openxmlformats.org/drawingml/2006/table">
            <a:tbl>
              <a:tblPr firstRow="1" bandRow="1">
                <a:tableStyleId>{5C22544A-7EE6-4342-B048-85BDC9FD1C3A}</a:tableStyleId>
              </a:tblPr>
              <a:tblGrid>
                <a:gridCol w="5482728">
                  <a:extLst>
                    <a:ext uri="{9D8B030D-6E8A-4147-A177-3AD203B41FA5}">
                      <a16:colId xmlns:a16="http://schemas.microsoft.com/office/drawing/2014/main" val="4056447282"/>
                    </a:ext>
                  </a:extLst>
                </a:gridCol>
                <a:gridCol w="5490072">
                  <a:extLst>
                    <a:ext uri="{9D8B030D-6E8A-4147-A177-3AD203B41FA5}">
                      <a16:colId xmlns:a16="http://schemas.microsoft.com/office/drawing/2014/main" val="681678916"/>
                    </a:ext>
                  </a:extLst>
                </a:gridCol>
              </a:tblGrid>
              <a:tr h="477147">
                <a:tc>
                  <a:txBody>
                    <a:bodyPr/>
                    <a:lstStyle/>
                    <a:p>
                      <a:pPr algn="ctr"/>
                      <a:r>
                        <a:rPr lang="en-US" dirty="0">
                          <a:latin typeface="Calibri"/>
                        </a:rPr>
                        <a:t>2010</a:t>
                      </a:r>
                      <a:r>
                        <a:rPr lang="en-US" baseline="0" dirty="0">
                          <a:latin typeface="Calibri"/>
                        </a:rPr>
                        <a:t> Rule</a:t>
                      </a:r>
                      <a:endParaRPr lang="en-US" dirty="0">
                        <a:latin typeface="Calibri"/>
                      </a:endParaRPr>
                    </a:p>
                  </a:txBody>
                  <a:tcPr anchor="ctr"/>
                </a:tc>
                <a:tc>
                  <a:txBody>
                    <a:bodyPr/>
                    <a:lstStyle/>
                    <a:p>
                      <a:pPr algn="ctr"/>
                      <a:r>
                        <a:rPr lang="en-US" dirty="0">
                          <a:latin typeface="Calibri"/>
                        </a:rPr>
                        <a:t>2020 Rule</a:t>
                      </a:r>
                    </a:p>
                  </a:txBody>
                  <a:tcPr anchor="ctr"/>
                </a:tc>
                <a:extLst>
                  <a:ext uri="{0D108BD9-81ED-4DB2-BD59-A6C34878D82A}">
                    <a16:rowId xmlns:a16="http://schemas.microsoft.com/office/drawing/2014/main" val="2646522683"/>
                  </a:ext>
                </a:extLst>
              </a:tr>
              <a:tr h="2611382">
                <a:tc>
                  <a:txBody>
                    <a:bodyPr/>
                    <a:lstStyle/>
                    <a:p>
                      <a:pPr algn="l"/>
                      <a:r>
                        <a:rPr lang="en-US" sz="2000" b="0" i="0" u="none" strike="noStrike" baseline="0" dirty="0">
                          <a:solidFill>
                            <a:srgbClr val="000000"/>
                          </a:solidFill>
                          <a:latin typeface="+mj-lt"/>
                        </a:rPr>
                        <a:t>(a) To accomplish the purposes described in §170.100, an</a:t>
                      </a:r>
                      <a:r>
                        <a:rPr lang="en-US" sz="2000" b="0" i="0" u="none" strike="noStrike" baseline="0" dirty="0">
                          <a:solidFill>
                            <a:srgbClr val="3EB0C3"/>
                          </a:solidFill>
                          <a:latin typeface="+mj-lt"/>
                        </a:rPr>
                        <a:t> </a:t>
                      </a:r>
                      <a:r>
                        <a:rPr lang="en-US" sz="2000" b="0" i="0" u="none" strike="noStrike" baseline="0" dirty="0">
                          <a:solidFill>
                            <a:srgbClr val="000000"/>
                          </a:solidFill>
                          <a:latin typeface="+mj-lt"/>
                        </a:rPr>
                        <a:t>agency must include the award term in Appendix A to this part in each award to a </a:t>
                      </a:r>
                      <a:r>
                        <a:rPr lang="en-US" sz="2000" b="0" i="0" u="none" strike="noStrike" baseline="0" dirty="0">
                          <a:solidFill>
                            <a:srgbClr val="00B0F0"/>
                          </a:solidFill>
                          <a:latin typeface="+mj-lt"/>
                        </a:rPr>
                        <a:t>non-Federal entity</a:t>
                      </a:r>
                      <a:r>
                        <a:rPr lang="en-US" sz="2000" b="0" i="0" u="none" strike="noStrike" baseline="0" dirty="0">
                          <a:solidFill>
                            <a:srgbClr val="3EB0C3"/>
                          </a:solidFill>
                          <a:latin typeface="+mj-lt"/>
                        </a:rPr>
                        <a:t> </a:t>
                      </a:r>
                      <a:r>
                        <a:rPr lang="en-US" sz="2000" b="0" i="0" u="none" strike="noStrike" baseline="0" dirty="0">
                          <a:solidFill>
                            <a:srgbClr val="000000"/>
                          </a:solidFill>
                          <a:latin typeface="+mj-lt"/>
                        </a:rPr>
                        <a:t>under which the total funding $</a:t>
                      </a:r>
                      <a:r>
                        <a:rPr lang="en-US" sz="2000" b="0" i="0" u="none" strike="noStrike" baseline="0" dirty="0">
                          <a:solidFill>
                            <a:srgbClr val="00B0F0"/>
                          </a:solidFill>
                          <a:latin typeface="+mj-lt"/>
                        </a:rPr>
                        <a:t>25</a:t>
                      </a:r>
                      <a:r>
                        <a:rPr lang="en-US" sz="2000" b="0" i="0" u="none" strike="noStrike" baseline="0" dirty="0">
                          <a:solidFill>
                            <a:srgbClr val="000000"/>
                          </a:solidFill>
                          <a:latin typeface="+mj-lt"/>
                        </a:rPr>
                        <a:t>,000 </a:t>
                      </a:r>
                      <a:r>
                        <a:rPr lang="en-US" sz="2000" b="0" i="0" u="none" strike="noStrike" baseline="0" dirty="0">
                          <a:solidFill>
                            <a:srgbClr val="00B0F0"/>
                          </a:solidFill>
                          <a:latin typeface="+mj-lt"/>
                        </a:rPr>
                        <a:t>or more</a:t>
                      </a:r>
                      <a:r>
                        <a:rPr lang="en-US" sz="2000" b="0" i="0" u="none" strike="noStrike" baseline="0" dirty="0">
                          <a:solidFill>
                            <a:srgbClr val="3EB0C3"/>
                          </a:solidFill>
                          <a:latin typeface="+mj-lt"/>
                        </a:rPr>
                        <a:t> </a:t>
                      </a:r>
                      <a:r>
                        <a:rPr lang="en-US" sz="2000" b="0" i="0" u="none" strike="noStrike" baseline="0" dirty="0">
                          <a:solidFill>
                            <a:srgbClr val="000000"/>
                          </a:solidFill>
                          <a:latin typeface="+mj-lt"/>
                        </a:rPr>
                        <a:t>in Federal funding</a:t>
                      </a:r>
                      <a:r>
                        <a:rPr lang="en-US" sz="2000" b="0" i="0" u="none" strike="noStrike" baseline="0" dirty="0">
                          <a:solidFill>
                            <a:srgbClr val="3EB0C3"/>
                          </a:solidFill>
                          <a:latin typeface="+mj-lt"/>
                        </a:rPr>
                        <a:t> </a:t>
                      </a:r>
                      <a:r>
                        <a:rPr lang="en-US" sz="2000" b="0" i="0" u="none" strike="noStrike" baseline="0" dirty="0">
                          <a:solidFill>
                            <a:srgbClr val="00B0F0"/>
                          </a:solidFill>
                          <a:latin typeface="+mj-lt"/>
                        </a:rPr>
                        <a:t>at any time during the project or program period.</a:t>
                      </a:r>
                      <a:endParaRPr lang="en-US" sz="2000" b="0" dirty="0">
                        <a:solidFill>
                          <a:srgbClr val="00B0F0"/>
                        </a:solidFill>
                        <a:latin typeface="+mj-lt"/>
                      </a:endParaRPr>
                    </a:p>
                  </a:txBody>
                  <a:tcPr/>
                </a:tc>
                <a:tc>
                  <a:txBody>
                    <a:bodyPr/>
                    <a:lstStyle/>
                    <a:p>
                      <a:pPr algn="l"/>
                      <a:r>
                        <a:rPr lang="en-US" sz="2000" b="0" i="0" u="none" strike="noStrike" baseline="0" dirty="0">
                          <a:solidFill>
                            <a:srgbClr val="000000"/>
                          </a:solidFill>
                          <a:latin typeface="+mj-lt"/>
                        </a:rPr>
                        <a:t>(a) To accomplish the purposes described in §170.100, a</a:t>
                      </a:r>
                      <a:r>
                        <a:rPr lang="en-US" sz="2000" b="0" i="0" u="none" strike="noStrike" baseline="0" dirty="0">
                          <a:solidFill>
                            <a:srgbClr val="3EB0C3"/>
                          </a:solidFill>
                          <a:latin typeface="+mj-lt"/>
                        </a:rPr>
                        <a:t> </a:t>
                      </a:r>
                      <a:r>
                        <a:rPr lang="en-US" sz="2000" b="0" i="0" u="none" strike="noStrike" baseline="0" dirty="0">
                          <a:solidFill>
                            <a:srgbClr val="FF0000"/>
                          </a:solidFill>
                          <a:latin typeface="+mj-lt"/>
                        </a:rPr>
                        <a:t>Federal awarding </a:t>
                      </a:r>
                      <a:r>
                        <a:rPr lang="en-US" sz="2000" b="0" i="0" u="none" strike="noStrike" baseline="0" dirty="0">
                          <a:solidFill>
                            <a:srgbClr val="000000"/>
                          </a:solidFill>
                          <a:latin typeface="+mj-lt"/>
                        </a:rPr>
                        <a:t>agency must include the award term in Appendix A to this part in each </a:t>
                      </a:r>
                      <a:r>
                        <a:rPr lang="en-US" sz="2000" b="0" i="0" u="none" strike="noStrike" baseline="0" dirty="0">
                          <a:solidFill>
                            <a:srgbClr val="FF0000"/>
                          </a:solidFill>
                          <a:latin typeface="+mj-lt"/>
                        </a:rPr>
                        <a:t>Federal</a:t>
                      </a:r>
                      <a:r>
                        <a:rPr lang="en-US" sz="2000" b="0" i="0" u="none" strike="noStrike" baseline="0" dirty="0">
                          <a:solidFill>
                            <a:srgbClr val="3EB0C3"/>
                          </a:solidFill>
                          <a:latin typeface="+mj-lt"/>
                        </a:rPr>
                        <a:t> </a:t>
                      </a:r>
                      <a:r>
                        <a:rPr lang="en-US" sz="2000" b="0" i="0" u="none" strike="noStrike" baseline="0" dirty="0">
                          <a:solidFill>
                            <a:srgbClr val="000000"/>
                          </a:solidFill>
                          <a:latin typeface="+mj-lt"/>
                        </a:rPr>
                        <a:t>award to a </a:t>
                      </a:r>
                      <a:r>
                        <a:rPr lang="en-US" sz="2000" b="0" i="0" u="none" strike="noStrike" baseline="0" dirty="0">
                          <a:solidFill>
                            <a:srgbClr val="FF0000"/>
                          </a:solidFill>
                          <a:latin typeface="+mj-lt"/>
                        </a:rPr>
                        <a:t>recipient </a:t>
                      </a:r>
                      <a:r>
                        <a:rPr lang="en-US" sz="2000" b="0" i="0" u="none" strike="noStrike" baseline="0" dirty="0">
                          <a:solidFill>
                            <a:srgbClr val="000000"/>
                          </a:solidFill>
                          <a:latin typeface="+mj-lt"/>
                        </a:rPr>
                        <a:t>under which the total funding </a:t>
                      </a:r>
                      <a:r>
                        <a:rPr lang="en-US" sz="2000" b="0" i="0" u="none" strike="noStrike" baseline="0" dirty="0">
                          <a:solidFill>
                            <a:srgbClr val="FF0000"/>
                          </a:solidFill>
                          <a:latin typeface="+mj-lt"/>
                        </a:rPr>
                        <a:t>is anticipated to equal or exceed </a:t>
                      </a:r>
                      <a:r>
                        <a:rPr lang="en-US" sz="2000" b="0" i="0" u="none" strike="noStrike" baseline="0" dirty="0">
                          <a:solidFill>
                            <a:srgbClr val="000000"/>
                          </a:solidFill>
                          <a:latin typeface="+mj-lt"/>
                        </a:rPr>
                        <a:t>$</a:t>
                      </a:r>
                      <a:r>
                        <a:rPr lang="en-US" sz="2000" b="0" i="0" u="none" strike="noStrike" baseline="0" dirty="0">
                          <a:solidFill>
                            <a:srgbClr val="FF0000"/>
                          </a:solidFill>
                          <a:latin typeface="+mj-lt"/>
                        </a:rPr>
                        <a:t>30</a:t>
                      </a:r>
                      <a:r>
                        <a:rPr lang="en-US" sz="2000" b="0" i="0" u="none" strike="noStrike" baseline="0" dirty="0">
                          <a:solidFill>
                            <a:srgbClr val="000000"/>
                          </a:solidFill>
                          <a:latin typeface="+mj-lt"/>
                        </a:rPr>
                        <a:t>,000 in Federal funding.</a:t>
                      </a:r>
                      <a:r>
                        <a:rPr lang="en-US" sz="2000" b="0" i="0" u="none" strike="noStrike" baseline="0" dirty="0">
                          <a:solidFill>
                            <a:srgbClr val="3EB0C3"/>
                          </a:solidFill>
                          <a:latin typeface="+mj-lt"/>
                        </a:rPr>
                        <a:t> </a:t>
                      </a:r>
                      <a:endParaRPr lang="en-US" sz="2000" b="0" dirty="0">
                        <a:latin typeface="+mj-lt"/>
                      </a:endParaRPr>
                    </a:p>
                  </a:txBody>
                  <a:tcPr/>
                </a:tc>
                <a:extLst>
                  <a:ext uri="{0D108BD9-81ED-4DB2-BD59-A6C34878D82A}">
                    <a16:rowId xmlns:a16="http://schemas.microsoft.com/office/drawing/2014/main" val="1186068386"/>
                  </a:ext>
                </a:extLst>
              </a:tr>
            </a:tbl>
          </a:graphicData>
        </a:graphic>
      </p:graphicFrame>
    </p:spTree>
    <p:extLst>
      <p:ext uri="{BB962C8B-B14F-4D97-AF65-F5344CB8AC3E}">
        <p14:creationId xmlns:p14="http://schemas.microsoft.com/office/powerpoint/2010/main" val="96607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53924"/>
            <a:ext cx="10972800" cy="1143000"/>
          </a:xfrm>
        </p:spPr>
        <p:txBody>
          <a:bodyPr>
            <a:normAutofit fontScale="90000"/>
          </a:bodyPr>
          <a:lstStyle/>
          <a:p>
            <a:r>
              <a:rPr lang="en-US" dirty="0"/>
              <a:t>Appendix A to Part 170—Award term </a:t>
            </a:r>
            <a:br>
              <a:rPr lang="en-US" dirty="0"/>
            </a:br>
            <a:r>
              <a:rPr lang="en-US" sz="2200" dirty="0"/>
              <a:t>I. Reporting </a:t>
            </a:r>
            <a:r>
              <a:rPr lang="en-US" sz="2200" dirty="0" err="1"/>
              <a:t>Subawards</a:t>
            </a:r>
            <a:r>
              <a:rPr lang="en-US" sz="2200" dirty="0"/>
              <a:t> and Executive Compensation.</a:t>
            </a:r>
            <a:br>
              <a:rPr lang="en-US" sz="2200" dirty="0"/>
            </a:br>
            <a:r>
              <a:rPr lang="en-US" sz="2200" dirty="0"/>
              <a:t>a. Reporting of first-tier </a:t>
            </a:r>
            <a:r>
              <a:rPr lang="en-US" sz="2200" dirty="0" err="1"/>
              <a:t>subawards</a:t>
            </a:r>
            <a:r>
              <a:rPr lang="en-US" sz="2200" dirty="0"/>
              <a:t>.</a:t>
            </a:r>
          </a:p>
        </p:txBody>
      </p:sp>
      <p:graphicFrame>
        <p:nvGraphicFramePr>
          <p:cNvPr id="4" name="Content Placeholder 3"/>
          <p:cNvGraphicFramePr>
            <a:graphicFrameLocks noGrp="1"/>
          </p:cNvGraphicFramePr>
          <p:nvPr>
            <p:ph idx="1"/>
          </p:nvPr>
        </p:nvGraphicFramePr>
        <p:xfrm>
          <a:off x="609600" y="2184999"/>
          <a:ext cx="10972800" cy="3088529"/>
        </p:xfrm>
        <a:graphic>
          <a:graphicData uri="http://schemas.openxmlformats.org/drawingml/2006/table">
            <a:tbl>
              <a:tblPr firstRow="1" bandRow="1">
                <a:tableStyleId>{5C22544A-7EE6-4342-B048-85BDC9FD1C3A}</a:tableStyleId>
              </a:tblPr>
              <a:tblGrid>
                <a:gridCol w="5482728">
                  <a:extLst>
                    <a:ext uri="{9D8B030D-6E8A-4147-A177-3AD203B41FA5}">
                      <a16:colId xmlns:a16="http://schemas.microsoft.com/office/drawing/2014/main" val="4056447282"/>
                    </a:ext>
                  </a:extLst>
                </a:gridCol>
                <a:gridCol w="5490072">
                  <a:extLst>
                    <a:ext uri="{9D8B030D-6E8A-4147-A177-3AD203B41FA5}">
                      <a16:colId xmlns:a16="http://schemas.microsoft.com/office/drawing/2014/main" val="681678916"/>
                    </a:ext>
                  </a:extLst>
                </a:gridCol>
              </a:tblGrid>
              <a:tr h="477147">
                <a:tc>
                  <a:txBody>
                    <a:bodyPr/>
                    <a:lstStyle/>
                    <a:p>
                      <a:pPr algn="ctr"/>
                      <a:r>
                        <a:rPr lang="en-US" dirty="0">
                          <a:latin typeface="Calibri"/>
                        </a:rPr>
                        <a:t>2014</a:t>
                      </a:r>
                      <a:r>
                        <a:rPr lang="en-US" baseline="0" dirty="0">
                          <a:latin typeface="Calibri"/>
                        </a:rPr>
                        <a:t> Rule</a:t>
                      </a:r>
                      <a:endParaRPr lang="en-US" dirty="0">
                        <a:latin typeface="Calibri"/>
                      </a:endParaRPr>
                    </a:p>
                  </a:txBody>
                  <a:tcPr anchor="ctr"/>
                </a:tc>
                <a:tc>
                  <a:txBody>
                    <a:bodyPr/>
                    <a:lstStyle/>
                    <a:p>
                      <a:pPr algn="ctr"/>
                      <a:r>
                        <a:rPr lang="en-US" dirty="0">
                          <a:latin typeface="Calibri"/>
                        </a:rPr>
                        <a:t>2020 Rule</a:t>
                      </a:r>
                    </a:p>
                  </a:txBody>
                  <a:tcPr anchor="ctr"/>
                </a:tc>
                <a:extLst>
                  <a:ext uri="{0D108BD9-81ED-4DB2-BD59-A6C34878D82A}">
                    <a16:rowId xmlns:a16="http://schemas.microsoft.com/office/drawing/2014/main" val="2646522683"/>
                  </a:ext>
                </a:extLst>
              </a:tr>
              <a:tr h="2611382">
                <a:tc>
                  <a:txBody>
                    <a:bodyPr/>
                    <a:lstStyle/>
                    <a:p>
                      <a:pPr algn="l"/>
                      <a:r>
                        <a:rPr lang="en-US" sz="2000" b="0" i="0" u="none" strike="noStrike" baseline="0" dirty="0">
                          <a:solidFill>
                            <a:srgbClr val="000000"/>
                          </a:solidFill>
                          <a:latin typeface="+mj-lt"/>
                        </a:rPr>
                        <a:t>1. </a:t>
                      </a:r>
                      <a:r>
                        <a:rPr lang="en-US" sz="2000" b="0" i="1" u="none" strike="noStrike" baseline="0" dirty="0">
                          <a:solidFill>
                            <a:srgbClr val="000000"/>
                          </a:solidFill>
                          <a:latin typeface="+mj-lt"/>
                        </a:rPr>
                        <a:t>Applicability. </a:t>
                      </a:r>
                      <a:r>
                        <a:rPr lang="en-US" sz="2000" b="0" i="0" u="none" strike="noStrike" baseline="0" dirty="0">
                          <a:solidFill>
                            <a:srgbClr val="000000"/>
                          </a:solidFill>
                          <a:latin typeface="+mj-lt"/>
                        </a:rPr>
                        <a:t>Unless you are exempt as provided in paragraph d. of this award term, you must report each action that </a:t>
                      </a:r>
                      <a:r>
                        <a:rPr lang="en-US" sz="2000" b="0" i="0" u="none" strike="noStrike" baseline="0" dirty="0">
                          <a:solidFill>
                            <a:srgbClr val="00B0F0"/>
                          </a:solidFill>
                          <a:latin typeface="+mj-lt"/>
                        </a:rPr>
                        <a:t>obligates</a:t>
                      </a:r>
                      <a:r>
                        <a:rPr lang="en-US" sz="2000" b="0" i="0" u="none" strike="noStrike" baseline="0" dirty="0">
                          <a:solidFill>
                            <a:srgbClr val="3EB0C3"/>
                          </a:solidFill>
                          <a:latin typeface="+mj-lt"/>
                        </a:rPr>
                        <a:t> </a:t>
                      </a:r>
                      <a:r>
                        <a:rPr lang="en-US" sz="2000" b="0" i="0" u="none" strike="noStrike" baseline="0" dirty="0">
                          <a:solidFill>
                            <a:srgbClr val="000000"/>
                          </a:solidFill>
                          <a:latin typeface="+mj-lt"/>
                        </a:rPr>
                        <a:t>$</a:t>
                      </a:r>
                      <a:r>
                        <a:rPr lang="en-US" sz="2000" b="0" i="0" u="none" strike="noStrike" baseline="0" dirty="0">
                          <a:solidFill>
                            <a:srgbClr val="00B0F0"/>
                          </a:solidFill>
                          <a:latin typeface="+mj-lt"/>
                        </a:rPr>
                        <a:t>25</a:t>
                      </a:r>
                      <a:r>
                        <a:rPr lang="en-US" sz="2000" b="0" i="0" u="none" strike="noStrike" baseline="0" dirty="0">
                          <a:solidFill>
                            <a:srgbClr val="000000"/>
                          </a:solidFill>
                          <a:latin typeface="+mj-lt"/>
                        </a:rPr>
                        <a:t>,000 </a:t>
                      </a:r>
                      <a:r>
                        <a:rPr lang="en-US" sz="2000" b="0" i="0" u="none" strike="noStrike" baseline="0" dirty="0">
                          <a:solidFill>
                            <a:srgbClr val="00B0F0"/>
                          </a:solidFill>
                          <a:latin typeface="+mj-lt"/>
                        </a:rPr>
                        <a:t>or more in Federal funds that does not include Recovery funds (as defined in section 1512(a)(2) of the American Recovery and Reinvestment Act of 2009, Pub. L. 111-5)</a:t>
                      </a:r>
                      <a:r>
                        <a:rPr lang="en-US" sz="2000" b="0" i="0" u="none" strike="noStrike" baseline="0" dirty="0">
                          <a:solidFill>
                            <a:srgbClr val="3EB0C3"/>
                          </a:solidFill>
                          <a:latin typeface="+mj-lt"/>
                        </a:rPr>
                        <a:t> </a:t>
                      </a:r>
                      <a:r>
                        <a:rPr lang="en-US" sz="2000" b="0" i="0" u="none" strike="noStrike" baseline="0" dirty="0">
                          <a:solidFill>
                            <a:srgbClr val="000000"/>
                          </a:solidFill>
                          <a:latin typeface="+mj-lt"/>
                        </a:rPr>
                        <a:t>for a subaward to a</a:t>
                      </a:r>
                      <a:r>
                        <a:rPr lang="en-US" sz="2000" b="0" i="0" u="none" strike="noStrike" baseline="0" dirty="0">
                          <a:solidFill>
                            <a:schemeClr val="tx1"/>
                          </a:solidFill>
                          <a:latin typeface="+mj-lt"/>
                        </a:rPr>
                        <a:t>n</a:t>
                      </a:r>
                      <a:r>
                        <a:rPr lang="en-US" sz="2000" b="0" i="0" u="none" strike="noStrike" baseline="0" dirty="0">
                          <a:solidFill>
                            <a:srgbClr val="3EB0C3"/>
                          </a:solidFill>
                          <a:latin typeface="+mj-lt"/>
                        </a:rPr>
                        <a:t> </a:t>
                      </a:r>
                      <a:r>
                        <a:rPr lang="en-US" sz="2000" b="0" i="0" u="none" strike="noStrike" baseline="0" dirty="0">
                          <a:solidFill>
                            <a:srgbClr val="000000"/>
                          </a:solidFill>
                          <a:latin typeface="+mj-lt"/>
                        </a:rPr>
                        <a:t>entity (see definitions in paragraph e. of this award term).</a:t>
                      </a:r>
                      <a:endParaRPr lang="en-US" sz="2000" b="0" dirty="0">
                        <a:latin typeface="+mj-lt"/>
                      </a:endParaRPr>
                    </a:p>
                  </a:txBody>
                  <a:tcPr/>
                </a:tc>
                <a:tc>
                  <a:txBody>
                    <a:bodyPr/>
                    <a:lstStyle/>
                    <a:p>
                      <a:pPr algn="l"/>
                      <a:r>
                        <a:rPr lang="en-US" sz="2000" b="0" i="0" u="none" strike="noStrike" baseline="0" dirty="0">
                          <a:solidFill>
                            <a:srgbClr val="000000"/>
                          </a:solidFill>
                          <a:latin typeface="+mj-lt"/>
                        </a:rPr>
                        <a:t>1. </a:t>
                      </a:r>
                      <a:r>
                        <a:rPr lang="en-US" sz="2000" b="0" i="1" u="none" strike="noStrike" baseline="0" dirty="0">
                          <a:solidFill>
                            <a:srgbClr val="000000"/>
                          </a:solidFill>
                          <a:latin typeface="+mj-lt"/>
                        </a:rPr>
                        <a:t>Applicability. </a:t>
                      </a:r>
                      <a:r>
                        <a:rPr lang="en-US" sz="2000" b="0" i="0" u="none" strike="noStrike" baseline="0" dirty="0">
                          <a:solidFill>
                            <a:srgbClr val="000000"/>
                          </a:solidFill>
                          <a:latin typeface="+mj-lt"/>
                        </a:rPr>
                        <a:t>Unless you are exempt as provided in paragraph d. of this award term, you must report each action that </a:t>
                      </a:r>
                      <a:r>
                        <a:rPr lang="en-US" sz="2000" b="0" i="0" u="none" strike="noStrike" baseline="0" dirty="0">
                          <a:solidFill>
                            <a:srgbClr val="FF0000"/>
                          </a:solidFill>
                          <a:latin typeface="+mj-lt"/>
                        </a:rPr>
                        <a:t>equals or exceeds </a:t>
                      </a:r>
                      <a:r>
                        <a:rPr lang="en-US" sz="2000" b="0" i="0" u="none" strike="noStrike" baseline="0" dirty="0">
                          <a:solidFill>
                            <a:srgbClr val="000000"/>
                          </a:solidFill>
                          <a:latin typeface="+mj-lt"/>
                        </a:rPr>
                        <a:t>$</a:t>
                      </a:r>
                      <a:r>
                        <a:rPr lang="en-US" sz="2000" b="0" i="0" u="none" strike="noStrike" baseline="0" dirty="0">
                          <a:solidFill>
                            <a:srgbClr val="FF0000"/>
                          </a:solidFill>
                          <a:latin typeface="+mj-lt"/>
                        </a:rPr>
                        <a:t>30</a:t>
                      </a:r>
                      <a:r>
                        <a:rPr lang="en-US" sz="2000" b="0" i="0" u="none" strike="noStrike" baseline="0" dirty="0">
                          <a:solidFill>
                            <a:srgbClr val="000000"/>
                          </a:solidFill>
                          <a:latin typeface="+mj-lt"/>
                        </a:rPr>
                        <a:t>,000 in Federal funds</a:t>
                      </a:r>
                      <a:r>
                        <a:rPr lang="en-US" sz="2000" b="0" i="0" u="none" strike="noStrike" baseline="0" dirty="0">
                          <a:solidFill>
                            <a:srgbClr val="3EB0C3"/>
                          </a:solidFill>
                          <a:latin typeface="+mj-lt"/>
                        </a:rPr>
                        <a:t> </a:t>
                      </a:r>
                      <a:r>
                        <a:rPr lang="en-US" sz="2000" b="0" i="0" u="none" strike="noStrike" baseline="0" dirty="0">
                          <a:solidFill>
                            <a:srgbClr val="000000"/>
                          </a:solidFill>
                          <a:latin typeface="+mj-lt"/>
                        </a:rPr>
                        <a:t>for a subaward to a</a:t>
                      </a:r>
                      <a:r>
                        <a:rPr lang="en-US" sz="2000" b="0" i="0" u="none" strike="noStrike" baseline="0" dirty="0">
                          <a:solidFill>
                            <a:srgbClr val="3EB0C3"/>
                          </a:solidFill>
                          <a:latin typeface="+mj-lt"/>
                        </a:rPr>
                        <a:t> </a:t>
                      </a:r>
                      <a:r>
                        <a:rPr lang="en-US" sz="2000" b="0" i="0" u="none" strike="noStrike" baseline="0" dirty="0">
                          <a:solidFill>
                            <a:srgbClr val="FF0000"/>
                          </a:solidFill>
                          <a:latin typeface="+mj-lt"/>
                        </a:rPr>
                        <a:t>non-Federal</a:t>
                      </a:r>
                      <a:r>
                        <a:rPr lang="en-US" sz="2000" b="0" i="0" u="none" strike="noStrike" baseline="0" dirty="0">
                          <a:solidFill>
                            <a:srgbClr val="3EB0C3"/>
                          </a:solidFill>
                          <a:latin typeface="+mj-lt"/>
                        </a:rPr>
                        <a:t> </a:t>
                      </a:r>
                      <a:r>
                        <a:rPr lang="en-US" sz="2000" b="0" i="0" u="none" strike="noStrike" baseline="0" dirty="0">
                          <a:solidFill>
                            <a:srgbClr val="000000"/>
                          </a:solidFill>
                          <a:latin typeface="+mj-lt"/>
                        </a:rPr>
                        <a:t>entity </a:t>
                      </a:r>
                      <a:r>
                        <a:rPr lang="en-US" sz="2000" b="0" i="0" u="none" strike="noStrike" baseline="0" dirty="0">
                          <a:solidFill>
                            <a:srgbClr val="FF0000"/>
                          </a:solidFill>
                          <a:latin typeface="+mj-lt"/>
                        </a:rPr>
                        <a:t>or Federal agency </a:t>
                      </a:r>
                      <a:r>
                        <a:rPr lang="en-US" sz="2000" b="0" i="0" u="none" strike="noStrike" baseline="0" dirty="0">
                          <a:solidFill>
                            <a:srgbClr val="000000"/>
                          </a:solidFill>
                          <a:latin typeface="+mj-lt"/>
                        </a:rPr>
                        <a:t>(see definitions in paragraph e. of this award term).</a:t>
                      </a:r>
                      <a:endParaRPr lang="en-US" sz="2000" b="0" dirty="0">
                        <a:latin typeface="+mj-lt"/>
                      </a:endParaRPr>
                    </a:p>
                  </a:txBody>
                  <a:tcPr/>
                </a:tc>
                <a:extLst>
                  <a:ext uri="{0D108BD9-81ED-4DB2-BD59-A6C34878D82A}">
                    <a16:rowId xmlns:a16="http://schemas.microsoft.com/office/drawing/2014/main" val="1186068386"/>
                  </a:ext>
                </a:extLst>
              </a:tr>
            </a:tbl>
          </a:graphicData>
        </a:graphic>
      </p:graphicFrame>
    </p:spTree>
    <p:extLst>
      <p:ext uri="{BB962C8B-B14F-4D97-AF65-F5344CB8AC3E}">
        <p14:creationId xmlns:p14="http://schemas.microsoft.com/office/powerpoint/2010/main" val="4141496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AC744-4D8B-4AA9-9240-760DA28BF035}"/>
              </a:ext>
            </a:extLst>
          </p:cNvPr>
          <p:cNvSpPr>
            <a:spLocks noGrp="1"/>
          </p:cNvSpPr>
          <p:nvPr>
            <p:ph idx="1"/>
          </p:nvPr>
        </p:nvSpPr>
        <p:spPr/>
        <p:txBody>
          <a:bodyPr/>
          <a:lstStyle/>
          <a:p>
            <a:pPr marL="0" marR="0" lvl="0" indent="0" algn="l" defTabSz="914400" rtl="0" eaLnBrk="0" fontAlgn="base" latinLnBrk="0" hangingPunct="0">
              <a:lnSpc>
                <a:spcPct val="100000"/>
              </a:lnSpc>
              <a:spcBef>
                <a:spcPct val="20000"/>
              </a:spcBef>
              <a:spcAft>
                <a:spcPct val="0"/>
              </a:spcAft>
              <a:buClr>
                <a:srgbClr val="6BB1C9"/>
              </a:buClr>
              <a:buSzPct val="95000"/>
              <a:buFont typeface="Wingdings 2" pitchFamily="18" charset="2"/>
              <a:buNone/>
              <a:tabLst/>
              <a:defRPr/>
            </a:pPr>
            <a:r>
              <a:rPr kumimoji="0" lang="en-US" sz="2600" b="0" i="0" u="none" strike="noStrike" kern="1200" cap="none" spc="0" normalizeH="0" baseline="0" noProof="0">
                <a:ln>
                  <a:noFill/>
                </a:ln>
                <a:solidFill>
                  <a:schemeClr val="bg1">
                    <a:lumMod val="65000"/>
                  </a:schemeClr>
                </a:solidFill>
                <a:effectLst/>
                <a:uLnTx/>
                <a:uFillTx/>
                <a:latin typeface="+mn-lt"/>
                <a:ea typeface="+mn-ea"/>
                <a:cs typeface="+mn-cs"/>
              </a:rPr>
              <a:t>2 CFR 25 Universal Identifier and System for Award Management</a:t>
            </a:r>
          </a:p>
          <a:p>
            <a:pPr marL="0" marR="0" lvl="0" indent="0" algn="l" defTabSz="914400" rtl="0" eaLnBrk="0" fontAlgn="base" latinLnBrk="0" hangingPunct="0">
              <a:lnSpc>
                <a:spcPct val="100000"/>
              </a:lnSpc>
              <a:spcBef>
                <a:spcPct val="20000"/>
              </a:spcBef>
              <a:spcAft>
                <a:spcPct val="0"/>
              </a:spcAft>
              <a:buClr>
                <a:srgbClr val="6BB1C9"/>
              </a:buClr>
              <a:buSzPct val="95000"/>
              <a:buFont typeface="Wingdings 2" pitchFamily="18" charset="2"/>
              <a:buNone/>
              <a:tabLst/>
              <a:defRPr/>
            </a:pPr>
            <a:endParaRPr kumimoji="0" lang="en-US" sz="26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rgbClr val="6BB1C9"/>
              </a:buClr>
              <a:buSzPct val="95000"/>
              <a:buFont typeface="Wingdings 2" pitchFamily="18" charset="2"/>
              <a:buNone/>
              <a:tabLst/>
              <a:defRPr/>
            </a:pPr>
            <a:r>
              <a:rPr kumimoji="0" lang="en-US" sz="2600" b="0" i="0" u="none" strike="noStrike" kern="1200" cap="none" spc="0" normalizeH="0" baseline="0" noProof="0">
                <a:ln>
                  <a:noFill/>
                </a:ln>
                <a:solidFill>
                  <a:schemeClr val="bg1">
                    <a:lumMod val="75000"/>
                  </a:schemeClr>
                </a:solidFill>
                <a:effectLst/>
                <a:uLnTx/>
                <a:uFillTx/>
                <a:latin typeface="+mn-lt"/>
                <a:ea typeface="+mn-ea"/>
                <a:cs typeface="+mn-cs"/>
              </a:rPr>
              <a:t>2 CFR 170 Reporting Subaward &amp; Executive Compensation Information</a:t>
            </a:r>
          </a:p>
          <a:p>
            <a:pPr marL="0" marR="0" lvl="0" indent="0" algn="l" defTabSz="914400" rtl="0" eaLnBrk="0" fontAlgn="base" latinLnBrk="0" hangingPunct="0">
              <a:lnSpc>
                <a:spcPct val="100000"/>
              </a:lnSpc>
              <a:spcBef>
                <a:spcPct val="20000"/>
              </a:spcBef>
              <a:spcAft>
                <a:spcPct val="0"/>
              </a:spcAft>
              <a:buClr>
                <a:srgbClr val="6BB1C9"/>
              </a:buClr>
              <a:buSzPct val="95000"/>
              <a:buFont typeface="Wingdings 2" pitchFamily="18" charset="2"/>
              <a:buNone/>
              <a:tabLst/>
              <a:defRPr/>
            </a:pPr>
            <a:endParaRPr kumimoji="0" lang="en-US" sz="2600" b="0" i="0" u="none" strike="noStrike" kern="1200" cap="none" spc="0" normalizeH="0" baseline="0" noProof="0">
              <a:ln>
                <a:noFill/>
              </a:ln>
              <a:solidFill>
                <a:schemeClr val="bg1">
                  <a:lumMod val="75000"/>
                </a:schemeClr>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rgbClr val="6BB1C9"/>
              </a:buClr>
              <a:buSzPct val="95000"/>
              <a:buFont typeface="Wingdings 2" pitchFamily="18" charset="2"/>
              <a:buNone/>
              <a:tabLst/>
              <a:defRPr/>
            </a:pPr>
            <a:r>
              <a:rPr kumimoji="0" lang="en-US" sz="2600" b="0" i="0" u="none" strike="noStrike" kern="1200" cap="none" spc="0" normalizeH="0" baseline="0" noProof="0">
                <a:ln>
                  <a:noFill/>
                </a:ln>
                <a:solidFill>
                  <a:schemeClr val="tx1"/>
                </a:solidFill>
                <a:effectLst/>
                <a:uLnTx/>
                <a:uFillTx/>
                <a:latin typeface="+mn-lt"/>
                <a:ea typeface="+mn-ea"/>
                <a:cs typeface="+mn-cs"/>
              </a:rPr>
              <a:t>2 CFR 200 Uniform Administrative Requirements, Cost Principles, and Audit Requirements for Federal Awards</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a:extLst>
              <a:ext uri="{FF2B5EF4-FFF2-40B4-BE49-F238E27FC236}">
                <a16:creationId xmlns:a16="http://schemas.microsoft.com/office/drawing/2014/main" id="{FD9FFEFA-3909-4941-971B-BA8561F2AC1D}"/>
              </a:ext>
            </a:extLst>
          </p:cNvPr>
          <p:cNvSpPr>
            <a:spLocks noGrp="1"/>
          </p:cNvSpPr>
          <p:nvPr>
            <p:ph type="title"/>
          </p:nvPr>
        </p:nvSpPr>
        <p:spPr>
          <a:xfrm>
            <a:off x="609600" y="-1143000"/>
            <a:ext cx="10972800" cy="1143000"/>
          </a:xfrm>
        </p:spPr>
        <p:txBody>
          <a:bodyPr vert="horz" wrap="square" lIns="0" tIns="45720" rIns="0" bIns="0" numCol="1" anchor="b" anchorCtr="0" compatLnSpc="1">
            <a:prstTxWarp prst="textNoShape">
              <a:avLst/>
            </a:prstTxWarp>
          </a:bodyPr>
          <a:lstStyle/>
          <a:p>
            <a:r>
              <a:rPr lang="en-US" dirty="0"/>
              <a:t>2 CFR 200</a:t>
            </a:r>
          </a:p>
        </p:txBody>
      </p:sp>
    </p:spTree>
    <p:extLst>
      <p:ext uri="{BB962C8B-B14F-4D97-AF65-F5344CB8AC3E}">
        <p14:creationId xmlns:p14="http://schemas.microsoft.com/office/powerpoint/2010/main" val="1299616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F0D79-B07C-401C-89A0-05101EFE7B57}"/>
              </a:ext>
            </a:extLst>
          </p:cNvPr>
          <p:cNvSpPr>
            <a:spLocks noGrp="1"/>
          </p:cNvSpPr>
          <p:nvPr>
            <p:ph type="title"/>
          </p:nvPr>
        </p:nvSpPr>
        <p:spPr>
          <a:xfrm>
            <a:off x="609600" y="1040130"/>
            <a:ext cx="11074400" cy="2014680"/>
          </a:xfr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algn="ctr"/>
            <a:r>
              <a:rPr lang="en-US" sz="6000" dirty="0">
                <a:cs typeface="Calibri"/>
              </a:rPr>
              <a:t> </a:t>
            </a:r>
            <a:r>
              <a:rPr lang="en-US" sz="6600" dirty="0">
                <a:cs typeface="Calibri"/>
              </a:rPr>
              <a:t>Subpart A -</a:t>
            </a:r>
            <a:br>
              <a:rPr lang="en-US" sz="6600" dirty="0">
                <a:cs typeface="Calibri"/>
              </a:rPr>
            </a:br>
            <a:r>
              <a:rPr lang="en-US" sz="6600" dirty="0">
                <a:cs typeface="Calibri"/>
              </a:rPr>
              <a:t>Acronyms and Definitions</a:t>
            </a:r>
            <a:endParaRPr lang="en-US" sz="3000" dirty="0">
              <a:cs typeface="Calibri"/>
            </a:endParaRPr>
          </a:p>
        </p:txBody>
      </p:sp>
      <p:graphicFrame>
        <p:nvGraphicFramePr>
          <p:cNvPr id="3" name="Content Placeholder 3"/>
          <p:cNvGraphicFramePr>
            <a:graphicFrameLocks/>
          </p:cNvGraphicFramePr>
          <p:nvPr/>
        </p:nvGraphicFramePr>
        <p:xfrm>
          <a:off x="769620" y="3421063"/>
          <a:ext cx="10751820" cy="1813921"/>
        </p:xfrm>
        <a:graphic>
          <a:graphicData uri="http://schemas.openxmlformats.org/drawingml/2006/table">
            <a:tbl>
              <a:tblPr firstRow="1" bandRow="1">
                <a:tableStyleId>{5C22544A-7EE6-4342-B048-85BDC9FD1C3A}</a:tableStyleId>
              </a:tblPr>
              <a:tblGrid>
                <a:gridCol w="5375910">
                  <a:extLst>
                    <a:ext uri="{9D8B030D-6E8A-4147-A177-3AD203B41FA5}">
                      <a16:colId xmlns:a16="http://schemas.microsoft.com/office/drawing/2014/main" val="294273975"/>
                    </a:ext>
                  </a:extLst>
                </a:gridCol>
                <a:gridCol w="5375910">
                  <a:extLst>
                    <a:ext uri="{9D8B030D-6E8A-4147-A177-3AD203B41FA5}">
                      <a16:colId xmlns:a16="http://schemas.microsoft.com/office/drawing/2014/main" val="681678916"/>
                    </a:ext>
                  </a:extLst>
                </a:gridCol>
              </a:tblGrid>
              <a:tr h="259036">
                <a:tc>
                  <a:txBody>
                    <a:bodyPr/>
                    <a:lstStyle/>
                    <a:p>
                      <a:pPr algn="ctr"/>
                      <a:r>
                        <a:rPr lang="en-US" sz="2000" dirty="0">
                          <a:latin typeface="+mj-lt"/>
                        </a:rPr>
                        <a:t>2014</a:t>
                      </a:r>
                      <a:r>
                        <a:rPr lang="en-US" sz="2000" baseline="0" dirty="0">
                          <a:latin typeface="+mj-lt"/>
                        </a:rPr>
                        <a:t> Rule</a:t>
                      </a:r>
                      <a:endParaRPr lang="en-US" sz="2000" dirty="0">
                        <a:latin typeface="+mj-lt"/>
                      </a:endParaRPr>
                    </a:p>
                  </a:txBody>
                  <a:tcPr anchor="ctr"/>
                </a:tc>
                <a:tc>
                  <a:txBody>
                    <a:bodyPr/>
                    <a:lstStyle/>
                    <a:p>
                      <a:pPr algn="ctr"/>
                      <a:r>
                        <a:rPr lang="en-US" sz="2000">
                          <a:latin typeface="+mj-lt"/>
                        </a:rPr>
                        <a:t>2020 Rule</a:t>
                      </a:r>
                      <a:endParaRPr lang="en-US" sz="2000" dirty="0">
                        <a:latin typeface="+mj-lt"/>
                      </a:endParaRPr>
                    </a:p>
                  </a:txBody>
                  <a:tcPr anchor="ctr"/>
                </a:tc>
                <a:extLst>
                  <a:ext uri="{0D108BD9-81ED-4DB2-BD59-A6C34878D82A}">
                    <a16:rowId xmlns:a16="http://schemas.microsoft.com/office/drawing/2014/main" val="2646522683"/>
                  </a:ext>
                </a:extLst>
              </a:tr>
              <a:tr h="1417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a:solidFill>
                            <a:schemeClr val="dk1"/>
                          </a:solidFill>
                          <a:latin typeface="+mj-lt"/>
                          <a:ea typeface="+mn-ea"/>
                          <a:cs typeface="+mn-cs"/>
                        </a:rPr>
                        <a:t>§200.0 Acronyms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a:solidFill>
                            <a:srgbClr val="00B0F0"/>
                          </a:solidFill>
                          <a:latin typeface="+mj-lt"/>
                          <a:ea typeface="+mn-ea"/>
                          <a:cs typeface="+mn-cs"/>
                        </a:rPr>
                        <a:t>§200.1</a:t>
                      </a:r>
                      <a:r>
                        <a:rPr kumimoji="0" lang="en-US" sz="2000" kern="1200" baseline="0" dirty="0">
                          <a:solidFill>
                            <a:srgbClr val="00B0F0"/>
                          </a:solidFill>
                          <a:latin typeface="+mj-lt"/>
                          <a:ea typeface="+mn-ea"/>
                          <a:cs typeface="+mn-cs"/>
                        </a:rPr>
                        <a:t> - </a:t>
                      </a:r>
                      <a:r>
                        <a:rPr kumimoji="0" lang="en-US" sz="2000" kern="1200" dirty="0">
                          <a:solidFill>
                            <a:srgbClr val="00B0F0"/>
                          </a:solidFill>
                          <a:latin typeface="+mj-lt"/>
                          <a:ea typeface="+mn-ea"/>
                          <a:cs typeface="+mn-cs"/>
                        </a:rPr>
                        <a:t>§200.99 Definitions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kern="1200" dirty="0">
                        <a:solidFill>
                          <a:schemeClr val="dk1"/>
                        </a:solidFill>
                        <a:latin typeface="+mj-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a:solidFill>
                            <a:schemeClr val="dk1"/>
                          </a:solidFill>
                          <a:latin typeface="+mj-lt"/>
                          <a:ea typeface="+mn-ea"/>
                          <a:cs typeface="+mn-cs"/>
                        </a:rPr>
                        <a:t>§</a:t>
                      </a:r>
                      <a:r>
                        <a:rPr kumimoji="0" lang="en-US" sz="2000" kern="1200" dirty="0">
                          <a:solidFill>
                            <a:schemeClr val="tx1"/>
                          </a:solidFill>
                          <a:latin typeface="+mj-lt"/>
                          <a:ea typeface="+mn-ea"/>
                          <a:cs typeface="+mn-cs"/>
                        </a:rPr>
                        <a:t>200.0</a:t>
                      </a:r>
                      <a:r>
                        <a:rPr kumimoji="0" lang="en-US" sz="2000" kern="1200" baseline="0" dirty="0">
                          <a:solidFill>
                            <a:schemeClr val="tx1"/>
                          </a:solidFill>
                          <a:latin typeface="+mj-lt"/>
                          <a:ea typeface="+mn-ea"/>
                          <a:cs typeface="+mn-cs"/>
                        </a:rPr>
                        <a:t> Acronyms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a:solidFill>
                            <a:srgbClr val="FF0000"/>
                          </a:solidFill>
                          <a:latin typeface="+mj-lt"/>
                          <a:ea typeface="+mn-ea"/>
                          <a:cs typeface="+mn-cs"/>
                        </a:rPr>
                        <a:t>§200.1 Definitions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kern="1200" dirty="0">
                        <a:solidFill>
                          <a:schemeClr val="dk1"/>
                        </a:solidFill>
                        <a:latin typeface="+mj-lt"/>
                        <a:ea typeface="+mn-ea"/>
                        <a:cs typeface="+mn-cs"/>
                      </a:endParaRPr>
                    </a:p>
                  </a:txBody>
                  <a:tcPr/>
                </a:tc>
                <a:extLst>
                  <a:ext uri="{0D108BD9-81ED-4DB2-BD59-A6C34878D82A}">
                    <a16:rowId xmlns:a16="http://schemas.microsoft.com/office/drawing/2014/main" val="1186068386"/>
                  </a:ext>
                </a:extLst>
              </a:tr>
            </a:tbl>
          </a:graphicData>
        </a:graphic>
      </p:graphicFrame>
    </p:spTree>
    <p:extLst>
      <p:ext uri="{BB962C8B-B14F-4D97-AF65-F5344CB8AC3E}">
        <p14:creationId xmlns:p14="http://schemas.microsoft.com/office/powerpoint/2010/main" val="1352645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§200.1 – </a:t>
            </a:r>
            <a:r>
              <a:rPr lang="en-US" i="1" dirty="0"/>
              <a:t>Budget period</a:t>
            </a:r>
          </a:p>
        </p:txBody>
      </p:sp>
      <p:graphicFrame>
        <p:nvGraphicFramePr>
          <p:cNvPr id="4" name="Content Placeholder 3"/>
          <p:cNvGraphicFramePr>
            <a:graphicFrameLocks noGrp="1"/>
          </p:cNvGraphicFramePr>
          <p:nvPr>
            <p:ph idx="1"/>
          </p:nvPr>
        </p:nvGraphicFramePr>
        <p:xfrm>
          <a:off x="609600" y="1892721"/>
          <a:ext cx="10751820" cy="4683387"/>
        </p:xfrm>
        <a:graphic>
          <a:graphicData uri="http://schemas.openxmlformats.org/drawingml/2006/table">
            <a:tbl>
              <a:tblPr firstRow="1" bandRow="1">
                <a:tableStyleId>{5C22544A-7EE6-4342-B048-85BDC9FD1C3A}</a:tableStyleId>
              </a:tblPr>
              <a:tblGrid>
                <a:gridCol w="2305050">
                  <a:extLst>
                    <a:ext uri="{9D8B030D-6E8A-4147-A177-3AD203B41FA5}">
                      <a16:colId xmlns:a16="http://schemas.microsoft.com/office/drawing/2014/main" val="294273975"/>
                    </a:ext>
                  </a:extLst>
                </a:gridCol>
                <a:gridCol w="8446770">
                  <a:extLst>
                    <a:ext uri="{9D8B030D-6E8A-4147-A177-3AD203B41FA5}">
                      <a16:colId xmlns:a16="http://schemas.microsoft.com/office/drawing/2014/main" val="681678916"/>
                    </a:ext>
                  </a:extLst>
                </a:gridCol>
              </a:tblGrid>
              <a:tr h="477147">
                <a:tc>
                  <a:txBody>
                    <a:bodyPr/>
                    <a:lstStyle/>
                    <a:p>
                      <a:pPr algn="ctr"/>
                      <a:endParaRPr lang="en-US" sz="2000" dirty="0">
                        <a:latin typeface="+mj-lt"/>
                      </a:endParaRPr>
                    </a:p>
                  </a:txBody>
                  <a:tcPr anchor="ctr"/>
                </a:tc>
                <a:tc>
                  <a:txBody>
                    <a:bodyPr/>
                    <a:lstStyle/>
                    <a:p>
                      <a:pPr algn="ctr"/>
                      <a:r>
                        <a:rPr lang="en-US" sz="2000" dirty="0">
                          <a:latin typeface="+mj-lt"/>
                        </a:rPr>
                        <a:t>2020 Rule</a:t>
                      </a:r>
                    </a:p>
                  </a:txBody>
                  <a:tcPr anchor="ctr"/>
                </a:tc>
                <a:extLst>
                  <a:ext uri="{0D108BD9-81ED-4DB2-BD59-A6C34878D82A}">
                    <a16:rowId xmlns:a16="http://schemas.microsoft.com/office/drawing/2014/main" val="2646522683"/>
                  </a:ext>
                </a:extLst>
              </a:tr>
              <a:tr h="2611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a:solidFill>
                            <a:schemeClr val="dk1"/>
                          </a:solidFill>
                          <a:latin typeface="+mj-lt"/>
                          <a:ea typeface="+mn-ea"/>
                          <a:cs typeface="+mn-cs"/>
                        </a:rPr>
                        <a:t>New Rule</a:t>
                      </a:r>
                    </a:p>
                  </a:txBody>
                  <a:tcPr/>
                </a:tc>
                <a:tc>
                  <a:txBody>
                    <a:bodyPr/>
                    <a:lstStyle/>
                    <a:p>
                      <a:pPr marL="0" indent="0">
                        <a:buNone/>
                      </a:pPr>
                      <a:r>
                        <a:rPr lang="en-US" sz="2000" i="1" dirty="0">
                          <a:solidFill>
                            <a:srgbClr val="FF0000"/>
                          </a:solidFill>
                          <a:latin typeface="+mj-lt"/>
                        </a:rPr>
                        <a:t>Budget period </a:t>
                      </a:r>
                      <a:r>
                        <a:rPr lang="en-US" sz="2000" dirty="0">
                          <a:solidFill>
                            <a:srgbClr val="FF0000"/>
                          </a:solidFill>
                          <a:latin typeface="+mj-lt"/>
                        </a:rPr>
                        <a:t>means the time interval from the start date of a funded portion of an award to the end date of that funded portion during which recipients are authorized to expend the funds awarded, including any funds carried forward or other revisions pursuant to §200.308.</a:t>
                      </a:r>
                    </a:p>
                    <a:p>
                      <a:endParaRPr lang="en-US" sz="2000" baseline="0" dirty="0">
                        <a:solidFill>
                          <a:srgbClr val="FF0000"/>
                        </a:solidFill>
                        <a:latin typeface="+mj-lt"/>
                      </a:endParaRPr>
                    </a:p>
                    <a:p>
                      <a:r>
                        <a:rPr lang="en-US" sz="2000" baseline="0" dirty="0">
                          <a:solidFill>
                            <a:srgbClr val="FF0000"/>
                          </a:solidFill>
                          <a:latin typeface="+mj-lt"/>
                        </a:rPr>
                        <a:t>See also:</a:t>
                      </a:r>
                    </a:p>
                    <a:p>
                      <a:r>
                        <a:rPr lang="en-US" sz="2000" baseline="0" dirty="0">
                          <a:solidFill>
                            <a:srgbClr val="FF0000"/>
                          </a:solidFill>
                          <a:latin typeface="+mj-lt"/>
                        </a:rPr>
                        <a:t>§200.403</a:t>
                      </a:r>
                      <a:r>
                        <a:rPr lang="en-US" sz="2000" i="1" baseline="0" dirty="0">
                          <a:solidFill>
                            <a:srgbClr val="FF0000"/>
                          </a:solidFill>
                          <a:latin typeface="+mj-lt"/>
                        </a:rPr>
                        <a:t> Factors affecting allowability of costs</a:t>
                      </a:r>
                      <a:endParaRPr lang="en-US" sz="2000" baseline="0" dirty="0">
                        <a:solidFill>
                          <a:srgbClr val="FF0000"/>
                        </a:solidFill>
                        <a:latin typeface="+mj-lt"/>
                      </a:endParaRPr>
                    </a:p>
                    <a:p>
                      <a:r>
                        <a:rPr kumimoji="0" lang="en-US" sz="2000" b="0" i="0" u="none" strike="noStrike" kern="1200" baseline="0" dirty="0">
                          <a:solidFill>
                            <a:srgbClr val="FF0000"/>
                          </a:solidFill>
                          <a:latin typeface="+mj-lt"/>
                          <a:ea typeface="+mn-ea"/>
                          <a:cs typeface="+mn-cs"/>
                        </a:rPr>
                        <a:t>Except where otherwise authorized by statute, costs must meet the following general criteria in order to be allowable under Federal awards:</a:t>
                      </a:r>
                    </a:p>
                    <a:p>
                      <a:endParaRPr kumimoji="0" lang="en-US" sz="1000" b="0" i="0" u="none" strike="noStrike" kern="1200" baseline="0" dirty="0">
                        <a:solidFill>
                          <a:srgbClr val="FF0000"/>
                        </a:solidFill>
                        <a:latin typeface="+mj-lt"/>
                        <a:ea typeface="+mn-ea"/>
                        <a:cs typeface="+mn-cs"/>
                      </a:endParaRPr>
                    </a:p>
                    <a:p>
                      <a:r>
                        <a:rPr kumimoji="0" lang="en-US" sz="2000" b="0" i="0" u="none" strike="noStrike" kern="1200" baseline="0" dirty="0">
                          <a:solidFill>
                            <a:srgbClr val="FF0000"/>
                          </a:solidFill>
                          <a:latin typeface="+mj-lt"/>
                          <a:ea typeface="+mn-ea"/>
                          <a:cs typeface="+mn-cs"/>
                        </a:rPr>
                        <a:t>(h) Cost must be incurred during the approved budget period. The Federal awarding agency is authorized, at its discretion, to waive prior written approvals to carry forward unobligated balances to subsequent budget periods pursuant to §200.308(e)(3).</a:t>
                      </a:r>
                      <a:r>
                        <a:rPr lang="en-US" sz="2000" baseline="0" dirty="0">
                          <a:solidFill>
                            <a:srgbClr val="FF0000"/>
                          </a:solidFill>
                          <a:latin typeface="+mj-lt"/>
                        </a:rPr>
                        <a:t> </a:t>
                      </a:r>
                    </a:p>
                  </a:txBody>
                  <a:tcPr/>
                </a:tc>
                <a:extLst>
                  <a:ext uri="{0D108BD9-81ED-4DB2-BD59-A6C34878D82A}">
                    <a16:rowId xmlns:a16="http://schemas.microsoft.com/office/drawing/2014/main" val="1186068386"/>
                  </a:ext>
                </a:extLst>
              </a:tr>
            </a:tbl>
          </a:graphicData>
        </a:graphic>
      </p:graphicFrame>
      <p:sp>
        <p:nvSpPr>
          <p:cNvPr id="3" name="Rectangle 2">
            <a:extLs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a:extLs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4063950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§200.1 – </a:t>
            </a:r>
            <a:r>
              <a:rPr lang="en-US" i="1" dirty="0"/>
              <a:t>Period of performance</a:t>
            </a:r>
          </a:p>
        </p:txBody>
      </p:sp>
      <p:graphicFrame>
        <p:nvGraphicFramePr>
          <p:cNvPr id="4" name="Content Placeholder 3"/>
          <p:cNvGraphicFramePr>
            <a:graphicFrameLocks noGrp="1"/>
          </p:cNvGraphicFramePr>
          <p:nvPr>
            <p:ph idx="1"/>
          </p:nvPr>
        </p:nvGraphicFramePr>
        <p:xfrm>
          <a:off x="609600" y="1935163"/>
          <a:ext cx="10751820" cy="3616587"/>
        </p:xfrm>
        <a:graphic>
          <a:graphicData uri="http://schemas.openxmlformats.org/drawingml/2006/table">
            <a:tbl>
              <a:tblPr firstRow="1" bandRow="1">
                <a:tableStyleId>{5C22544A-7EE6-4342-B048-85BDC9FD1C3A}</a:tableStyleId>
              </a:tblPr>
              <a:tblGrid>
                <a:gridCol w="5375910">
                  <a:extLst>
                    <a:ext uri="{9D8B030D-6E8A-4147-A177-3AD203B41FA5}">
                      <a16:colId xmlns:a16="http://schemas.microsoft.com/office/drawing/2014/main" val="294273975"/>
                    </a:ext>
                  </a:extLst>
                </a:gridCol>
                <a:gridCol w="5375910">
                  <a:extLst>
                    <a:ext uri="{9D8B030D-6E8A-4147-A177-3AD203B41FA5}">
                      <a16:colId xmlns:a16="http://schemas.microsoft.com/office/drawing/2014/main" val="681678916"/>
                    </a:ext>
                  </a:extLst>
                </a:gridCol>
              </a:tblGrid>
              <a:tr h="477147">
                <a:tc>
                  <a:txBody>
                    <a:bodyPr/>
                    <a:lstStyle/>
                    <a:p>
                      <a:pPr algn="ctr"/>
                      <a:r>
                        <a:rPr lang="en-US" sz="2000" dirty="0">
                          <a:latin typeface="+mj-lt"/>
                        </a:rPr>
                        <a:t>2014</a:t>
                      </a:r>
                      <a:r>
                        <a:rPr lang="en-US" sz="2000" baseline="0" dirty="0">
                          <a:latin typeface="+mj-lt"/>
                        </a:rPr>
                        <a:t> Rule</a:t>
                      </a:r>
                      <a:endParaRPr lang="en-US" sz="2000" dirty="0">
                        <a:latin typeface="+mj-lt"/>
                      </a:endParaRPr>
                    </a:p>
                  </a:txBody>
                  <a:tcPr anchor="ctr"/>
                </a:tc>
                <a:tc>
                  <a:txBody>
                    <a:bodyPr/>
                    <a:lstStyle/>
                    <a:p>
                      <a:pPr algn="ctr"/>
                      <a:r>
                        <a:rPr lang="en-US" sz="2000" dirty="0">
                          <a:latin typeface="+mj-lt"/>
                        </a:rPr>
                        <a:t>2020 Rule</a:t>
                      </a:r>
                    </a:p>
                  </a:txBody>
                  <a:tcPr anchor="ctr"/>
                </a:tc>
                <a:extLst>
                  <a:ext uri="{0D108BD9-81ED-4DB2-BD59-A6C34878D82A}">
                    <a16:rowId xmlns:a16="http://schemas.microsoft.com/office/drawing/2014/main" val="2646522683"/>
                  </a:ext>
                </a:extLst>
              </a:tr>
              <a:tr h="2611382">
                <a:tc>
                  <a:txBody>
                    <a:bodyPr/>
                    <a:lstStyle/>
                    <a:p>
                      <a:r>
                        <a:rPr kumimoji="0" lang="en-US" sz="2000" b="0" i="0" u="none" strike="noStrike" kern="1200" baseline="0" dirty="0">
                          <a:solidFill>
                            <a:srgbClr val="00B0F0"/>
                          </a:solidFill>
                          <a:latin typeface="+mj-lt"/>
                          <a:ea typeface="+mn-ea"/>
                          <a:cs typeface="+mn-cs"/>
                        </a:rPr>
                        <a:t>§200.77 </a:t>
                      </a:r>
                      <a:r>
                        <a:rPr kumimoji="0" lang="en-US" sz="2000" b="0" i="1" u="none" strike="noStrike" kern="1200" baseline="0" dirty="0">
                          <a:solidFill>
                            <a:srgbClr val="00B0F0"/>
                          </a:solidFill>
                          <a:latin typeface="+mj-lt"/>
                          <a:ea typeface="+mn-ea"/>
                          <a:cs typeface="+mn-cs"/>
                        </a:rPr>
                        <a:t>Period of performance </a:t>
                      </a:r>
                      <a:r>
                        <a:rPr kumimoji="0" lang="en-US" sz="2000" b="0" i="0" u="none" strike="noStrike" kern="1200" baseline="0" dirty="0">
                          <a:solidFill>
                            <a:srgbClr val="00B0F0"/>
                          </a:solidFill>
                          <a:latin typeface="+mj-lt"/>
                          <a:ea typeface="+mn-ea"/>
                          <a:cs typeface="+mn-cs"/>
                        </a:rPr>
                        <a:t>means the time during which the non-Federal entity may incur new obligations to carry out the work authorized under the Federal award. The Federal awarding agency or pass-through entity must include start and end dates of the period of performance in the Federal award (see §§200.210 Information contained in a Federal award paragraph (a)(5) and 200.332 Requirements for pass-through entities, paragraph (a)(1)(iv)).</a:t>
                      </a:r>
                      <a:endParaRPr kumimoji="0" lang="en-US" sz="2000" kern="1200" dirty="0">
                        <a:solidFill>
                          <a:srgbClr val="00B0F0"/>
                        </a:solidFill>
                        <a:latin typeface="+mj-lt"/>
                        <a:ea typeface="+mn-ea"/>
                        <a:cs typeface="+mn-cs"/>
                      </a:endParaRPr>
                    </a:p>
                  </a:txBody>
                  <a:tcPr/>
                </a:tc>
                <a:tc>
                  <a:txBody>
                    <a:bodyPr/>
                    <a:lstStyle/>
                    <a:p>
                      <a:r>
                        <a:rPr kumimoji="0" lang="en-US" sz="2000" b="0" i="1" u="none" strike="noStrike" kern="1200" baseline="0" dirty="0">
                          <a:solidFill>
                            <a:srgbClr val="FF0000"/>
                          </a:solidFill>
                          <a:latin typeface="+mj-lt"/>
                          <a:ea typeface="+mn-ea"/>
                          <a:cs typeface="+mn-cs"/>
                        </a:rPr>
                        <a:t>Period of performance </a:t>
                      </a:r>
                      <a:r>
                        <a:rPr kumimoji="0" lang="en-US" sz="2000" b="0" i="0" u="none" strike="noStrike" kern="1200" baseline="0" dirty="0">
                          <a:solidFill>
                            <a:srgbClr val="FF0000"/>
                          </a:solidFill>
                          <a:latin typeface="+mj-lt"/>
                          <a:ea typeface="+mn-ea"/>
                          <a:cs typeface="+mn-cs"/>
                        </a:rPr>
                        <a:t>means the total estimated time interval between the start of an initial Federal award and the planned end date, which may include one or more funded portions, or budget periods. Identification of the Period of Performance in the Federal award per §200.211(b)(5) does not commit the awarding agency to fund the award beyond the currently approved budget period.</a:t>
                      </a:r>
                      <a:endParaRPr lang="en-US" sz="2000" dirty="0">
                        <a:solidFill>
                          <a:srgbClr val="FF0000"/>
                        </a:solidFill>
                        <a:latin typeface="+mj-lt"/>
                      </a:endParaRPr>
                    </a:p>
                  </a:txBody>
                  <a:tcPr/>
                </a:tc>
                <a:extLst>
                  <a:ext uri="{0D108BD9-81ED-4DB2-BD59-A6C34878D82A}">
                    <a16:rowId xmlns:a16="http://schemas.microsoft.com/office/drawing/2014/main" val="1186068386"/>
                  </a:ext>
                </a:extLst>
              </a:tr>
            </a:tbl>
          </a:graphicData>
        </a:graphic>
      </p:graphicFrame>
      <p:sp>
        <p:nvSpPr>
          <p:cNvPr id="3" name="Rectangle 2">
            <a:extLs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a:extLs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424427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§200.1 – </a:t>
            </a:r>
            <a:r>
              <a:rPr lang="en-US" i="1" dirty="0"/>
              <a:t>Discretionary</a:t>
            </a:r>
          </a:p>
        </p:txBody>
      </p:sp>
      <p:graphicFrame>
        <p:nvGraphicFramePr>
          <p:cNvPr id="4" name="Content Placeholder 3"/>
          <p:cNvGraphicFramePr>
            <a:graphicFrameLocks noGrp="1"/>
          </p:cNvGraphicFramePr>
          <p:nvPr>
            <p:ph idx="1"/>
          </p:nvPr>
        </p:nvGraphicFramePr>
        <p:xfrm>
          <a:off x="609600" y="1945831"/>
          <a:ext cx="10751820" cy="3088529"/>
        </p:xfrm>
        <a:graphic>
          <a:graphicData uri="http://schemas.openxmlformats.org/drawingml/2006/table">
            <a:tbl>
              <a:tblPr firstRow="1" bandRow="1">
                <a:tableStyleId>{5C22544A-7EE6-4342-B048-85BDC9FD1C3A}</a:tableStyleId>
              </a:tblPr>
              <a:tblGrid>
                <a:gridCol w="2281881">
                  <a:extLst>
                    <a:ext uri="{9D8B030D-6E8A-4147-A177-3AD203B41FA5}">
                      <a16:colId xmlns:a16="http://schemas.microsoft.com/office/drawing/2014/main" val="294273975"/>
                    </a:ext>
                  </a:extLst>
                </a:gridCol>
                <a:gridCol w="8469939">
                  <a:extLst>
                    <a:ext uri="{9D8B030D-6E8A-4147-A177-3AD203B41FA5}">
                      <a16:colId xmlns:a16="http://schemas.microsoft.com/office/drawing/2014/main" val="681678916"/>
                    </a:ext>
                  </a:extLst>
                </a:gridCol>
              </a:tblGrid>
              <a:tr h="477147">
                <a:tc>
                  <a:txBody>
                    <a:bodyPr/>
                    <a:lstStyle/>
                    <a:p>
                      <a:pPr algn="ctr"/>
                      <a:endParaRPr lang="en-US" sz="2000" dirty="0">
                        <a:latin typeface="+mj-lt"/>
                      </a:endParaRPr>
                    </a:p>
                  </a:txBody>
                  <a:tcPr anchor="ctr"/>
                </a:tc>
                <a:tc>
                  <a:txBody>
                    <a:bodyPr/>
                    <a:lstStyle/>
                    <a:p>
                      <a:pPr algn="ctr"/>
                      <a:r>
                        <a:rPr lang="en-US" sz="2000" dirty="0">
                          <a:latin typeface="+mj-lt"/>
                        </a:rPr>
                        <a:t>2020 Rule</a:t>
                      </a:r>
                    </a:p>
                  </a:txBody>
                  <a:tcPr anchor="ctr"/>
                </a:tc>
                <a:extLst>
                  <a:ext uri="{0D108BD9-81ED-4DB2-BD59-A6C34878D82A}">
                    <a16:rowId xmlns:a16="http://schemas.microsoft.com/office/drawing/2014/main" val="2646522683"/>
                  </a:ext>
                </a:extLst>
              </a:tr>
              <a:tr h="2611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a:solidFill>
                            <a:schemeClr val="dk1"/>
                          </a:solidFill>
                          <a:latin typeface="+mj-lt"/>
                          <a:ea typeface="+mn-ea"/>
                          <a:cs typeface="+mn-cs"/>
                        </a:rPr>
                        <a:t>New Rule</a:t>
                      </a:r>
                    </a:p>
                  </a:txBody>
                  <a:tcPr/>
                </a:tc>
                <a:tc>
                  <a:txBody>
                    <a:bodyPr/>
                    <a:lstStyle/>
                    <a:p>
                      <a:pPr marL="0" indent="0">
                        <a:buNone/>
                      </a:pPr>
                      <a:r>
                        <a:rPr lang="en-US" sz="2000" i="1" dirty="0">
                          <a:solidFill>
                            <a:srgbClr val="FF0000"/>
                          </a:solidFill>
                          <a:latin typeface="+mj-lt"/>
                        </a:rPr>
                        <a:t>Discretionary award </a:t>
                      </a:r>
                      <a:r>
                        <a:rPr lang="en-US" sz="2000" dirty="0">
                          <a:solidFill>
                            <a:srgbClr val="FF0000"/>
                          </a:solidFill>
                          <a:latin typeface="+mj-lt"/>
                        </a:rPr>
                        <a:t>means an award in which the Federal awarding agency, in keeping with specific statutory authority that enables the agency to exercise judgement ("discretion"), selects the recipient and/or the amount of Federal funding awarded through a competitive process or based on merit of proposals. A discretionary award may be selected on a noncompetitive basis, as appropriate.</a:t>
                      </a:r>
                    </a:p>
                  </a:txBody>
                  <a:tcPr/>
                </a:tc>
                <a:extLst>
                  <a:ext uri="{0D108BD9-81ED-4DB2-BD59-A6C34878D82A}">
                    <a16:rowId xmlns:a16="http://schemas.microsoft.com/office/drawing/2014/main" val="1186068386"/>
                  </a:ext>
                </a:extLst>
              </a:tr>
            </a:tbl>
          </a:graphicData>
        </a:graphic>
      </p:graphicFrame>
      <p:sp>
        <p:nvSpPr>
          <p:cNvPr id="3" name="Rectangle 2">
            <a:extLs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a:extLs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3655831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§200.1 – </a:t>
            </a:r>
            <a:r>
              <a:rPr lang="en-US" i="1" dirty="0"/>
              <a:t>Non-discretionary</a:t>
            </a:r>
          </a:p>
        </p:txBody>
      </p:sp>
      <p:graphicFrame>
        <p:nvGraphicFramePr>
          <p:cNvPr id="4" name="Content Placeholder 3"/>
          <p:cNvGraphicFramePr>
            <a:graphicFrameLocks noGrp="1"/>
          </p:cNvGraphicFramePr>
          <p:nvPr>
            <p:ph idx="1"/>
          </p:nvPr>
        </p:nvGraphicFramePr>
        <p:xfrm>
          <a:off x="609600" y="1935163"/>
          <a:ext cx="10751820" cy="3088529"/>
        </p:xfrm>
        <a:graphic>
          <a:graphicData uri="http://schemas.openxmlformats.org/drawingml/2006/table">
            <a:tbl>
              <a:tblPr firstRow="1" bandRow="1">
                <a:tableStyleId>{5C22544A-7EE6-4342-B048-85BDC9FD1C3A}</a:tableStyleId>
              </a:tblPr>
              <a:tblGrid>
                <a:gridCol w="2294238">
                  <a:extLst>
                    <a:ext uri="{9D8B030D-6E8A-4147-A177-3AD203B41FA5}">
                      <a16:colId xmlns:a16="http://schemas.microsoft.com/office/drawing/2014/main" val="294273975"/>
                    </a:ext>
                  </a:extLst>
                </a:gridCol>
                <a:gridCol w="8457582">
                  <a:extLst>
                    <a:ext uri="{9D8B030D-6E8A-4147-A177-3AD203B41FA5}">
                      <a16:colId xmlns:a16="http://schemas.microsoft.com/office/drawing/2014/main" val="681678916"/>
                    </a:ext>
                  </a:extLst>
                </a:gridCol>
              </a:tblGrid>
              <a:tr h="477147">
                <a:tc>
                  <a:txBody>
                    <a:bodyPr/>
                    <a:lstStyle/>
                    <a:p>
                      <a:pPr algn="ctr"/>
                      <a:endParaRPr lang="en-US" sz="2000" dirty="0">
                        <a:latin typeface="+mj-lt"/>
                      </a:endParaRPr>
                    </a:p>
                  </a:txBody>
                  <a:tcPr anchor="ctr"/>
                </a:tc>
                <a:tc>
                  <a:txBody>
                    <a:bodyPr/>
                    <a:lstStyle/>
                    <a:p>
                      <a:pPr algn="ctr"/>
                      <a:r>
                        <a:rPr lang="en-US" sz="2000" dirty="0">
                          <a:latin typeface="+mj-lt"/>
                        </a:rPr>
                        <a:t>2020 Rule</a:t>
                      </a:r>
                    </a:p>
                  </a:txBody>
                  <a:tcPr anchor="ctr"/>
                </a:tc>
                <a:extLst>
                  <a:ext uri="{0D108BD9-81ED-4DB2-BD59-A6C34878D82A}">
                    <a16:rowId xmlns:a16="http://schemas.microsoft.com/office/drawing/2014/main" val="2646522683"/>
                  </a:ext>
                </a:extLst>
              </a:tr>
              <a:tr h="2611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a:solidFill>
                            <a:schemeClr val="dk1"/>
                          </a:solidFill>
                          <a:latin typeface="+mj-lt"/>
                          <a:ea typeface="+mn-ea"/>
                          <a:cs typeface="+mn-cs"/>
                        </a:rPr>
                        <a:t>New Rule</a:t>
                      </a:r>
                    </a:p>
                  </a:txBody>
                  <a:tcPr/>
                </a:tc>
                <a:tc>
                  <a:txBody>
                    <a:bodyPr/>
                    <a:lstStyle/>
                    <a:p>
                      <a:r>
                        <a:rPr kumimoji="0" lang="en-US" sz="2000" b="0" i="1" u="none" strike="noStrike" kern="1200" baseline="0" dirty="0">
                          <a:solidFill>
                            <a:srgbClr val="FF0000"/>
                          </a:solidFill>
                          <a:latin typeface="+mj-lt"/>
                          <a:ea typeface="+mn-ea"/>
                          <a:cs typeface="+mn-cs"/>
                        </a:rPr>
                        <a:t>Non-discretionary award </a:t>
                      </a:r>
                      <a:r>
                        <a:rPr kumimoji="0" lang="en-US" sz="2000" b="0" i="0" u="none" strike="noStrike" kern="1200" baseline="0" dirty="0">
                          <a:solidFill>
                            <a:srgbClr val="FF0000"/>
                          </a:solidFill>
                          <a:latin typeface="+mj-lt"/>
                          <a:ea typeface="+mn-ea"/>
                          <a:cs typeface="+mn-cs"/>
                        </a:rPr>
                        <a:t>means an award made by the Federal awarding agency to specific recipients in accordance with statutory eligibility and compliance requirements, such that in keeping with specific statutory authority the agency has no ability to exercise judgement (“discretion”). A non-discretionary award amount could be determined specifically or by formula.</a:t>
                      </a:r>
                      <a:endParaRPr lang="en-US" sz="2000" dirty="0">
                        <a:solidFill>
                          <a:srgbClr val="FF0000"/>
                        </a:solidFill>
                        <a:latin typeface="+mj-lt"/>
                      </a:endParaRPr>
                    </a:p>
                  </a:txBody>
                  <a:tcPr/>
                </a:tc>
                <a:extLst>
                  <a:ext uri="{0D108BD9-81ED-4DB2-BD59-A6C34878D82A}">
                    <a16:rowId xmlns:a16="http://schemas.microsoft.com/office/drawing/2014/main" val="1186068386"/>
                  </a:ext>
                </a:extLst>
              </a:tr>
            </a:tbl>
          </a:graphicData>
        </a:graphic>
      </p:graphicFrame>
      <p:sp>
        <p:nvSpPr>
          <p:cNvPr id="3" name="Rectangle 2">
            <a:extLs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a:extLs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1492313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§200.1 – </a:t>
            </a:r>
            <a:r>
              <a:rPr lang="en-US" i="1" dirty="0"/>
              <a:t>Federal interest</a:t>
            </a:r>
          </a:p>
        </p:txBody>
      </p:sp>
      <p:graphicFrame>
        <p:nvGraphicFramePr>
          <p:cNvPr id="4" name="Content Placeholder 3"/>
          <p:cNvGraphicFramePr>
            <a:graphicFrameLocks noGrp="1"/>
          </p:cNvGraphicFramePr>
          <p:nvPr>
            <p:ph idx="1"/>
          </p:nvPr>
        </p:nvGraphicFramePr>
        <p:xfrm>
          <a:off x="609600" y="1935163"/>
          <a:ext cx="10751820" cy="4226187"/>
        </p:xfrm>
        <a:graphic>
          <a:graphicData uri="http://schemas.openxmlformats.org/drawingml/2006/table">
            <a:tbl>
              <a:tblPr firstRow="1" bandRow="1">
                <a:tableStyleId>{5C22544A-7EE6-4342-B048-85BDC9FD1C3A}</a:tableStyleId>
              </a:tblPr>
              <a:tblGrid>
                <a:gridCol w="5375910">
                  <a:extLst>
                    <a:ext uri="{9D8B030D-6E8A-4147-A177-3AD203B41FA5}">
                      <a16:colId xmlns:a16="http://schemas.microsoft.com/office/drawing/2014/main" val="294273975"/>
                    </a:ext>
                  </a:extLst>
                </a:gridCol>
                <a:gridCol w="5375910">
                  <a:extLst>
                    <a:ext uri="{9D8B030D-6E8A-4147-A177-3AD203B41FA5}">
                      <a16:colId xmlns:a16="http://schemas.microsoft.com/office/drawing/2014/main" val="681678916"/>
                    </a:ext>
                  </a:extLst>
                </a:gridCol>
              </a:tblGrid>
              <a:tr h="477147">
                <a:tc>
                  <a:txBody>
                    <a:bodyPr/>
                    <a:lstStyle/>
                    <a:p>
                      <a:pPr algn="ctr"/>
                      <a:r>
                        <a:rPr lang="en-US" sz="2000" dirty="0">
                          <a:latin typeface="+mj-lt"/>
                        </a:rPr>
                        <a:t>2014</a:t>
                      </a:r>
                      <a:r>
                        <a:rPr lang="en-US" sz="2000" baseline="0" dirty="0">
                          <a:latin typeface="+mj-lt"/>
                        </a:rPr>
                        <a:t> Rule</a:t>
                      </a:r>
                      <a:endParaRPr lang="en-US" sz="2000" dirty="0">
                        <a:latin typeface="+mj-lt"/>
                      </a:endParaRPr>
                    </a:p>
                  </a:txBody>
                  <a:tcPr anchor="ctr"/>
                </a:tc>
                <a:tc>
                  <a:txBody>
                    <a:bodyPr/>
                    <a:lstStyle/>
                    <a:p>
                      <a:pPr algn="ctr"/>
                      <a:r>
                        <a:rPr lang="en-US" sz="2000" dirty="0">
                          <a:latin typeface="+mj-lt"/>
                        </a:rPr>
                        <a:t>2020 Rule</a:t>
                      </a:r>
                    </a:p>
                  </a:txBody>
                  <a:tcPr anchor="ctr"/>
                </a:tc>
                <a:extLst>
                  <a:ext uri="{0D108BD9-81ED-4DB2-BD59-A6C34878D82A}">
                    <a16:rowId xmlns:a16="http://schemas.microsoft.com/office/drawing/2014/main" val="2646522683"/>
                  </a:ext>
                </a:extLst>
              </a:tr>
              <a:tr h="2611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kern="1200" dirty="0">
                          <a:solidFill>
                            <a:srgbClr val="00B0F0"/>
                          </a:solidFill>
                          <a:latin typeface="+mj-lt"/>
                          <a:ea typeface="+mn-ea"/>
                          <a:cs typeface="+mn-cs"/>
                        </a:rPr>
                        <a:t>§200.41</a:t>
                      </a:r>
                      <a:r>
                        <a:rPr kumimoji="0" lang="en-US" sz="2000" i="0" kern="1200" baseline="0" dirty="0">
                          <a:solidFill>
                            <a:srgbClr val="00B0F0"/>
                          </a:solidFill>
                          <a:latin typeface="+mj-lt"/>
                          <a:ea typeface="+mn-ea"/>
                          <a:cs typeface="+mn-cs"/>
                        </a:rPr>
                        <a:t> </a:t>
                      </a:r>
                      <a:r>
                        <a:rPr kumimoji="0" lang="en-US" sz="2000" i="1" kern="1200" dirty="0">
                          <a:solidFill>
                            <a:schemeClr val="dk1"/>
                          </a:solidFill>
                          <a:latin typeface="+mj-lt"/>
                          <a:ea typeface="+mn-ea"/>
                          <a:cs typeface="+mn-cs"/>
                        </a:rPr>
                        <a:t>Federal interest </a:t>
                      </a:r>
                      <a:r>
                        <a:rPr kumimoji="0" lang="en-US" sz="2000" kern="1200" dirty="0">
                          <a:solidFill>
                            <a:schemeClr val="dk1"/>
                          </a:solidFill>
                          <a:latin typeface="+mj-lt"/>
                          <a:ea typeface="+mn-ea"/>
                          <a:cs typeface="+mn-cs"/>
                        </a:rPr>
                        <a:t>means, for purposes of </a:t>
                      </a:r>
                      <a:r>
                        <a:rPr kumimoji="0" lang="en-US" sz="2000" kern="1200" dirty="0">
                          <a:solidFill>
                            <a:srgbClr val="00B0F0"/>
                          </a:solidFill>
                          <a:latin typeface="+mj-lt"/>
                          <a:ea typeface="+mn-ea"/>
                          <a:cs typeface="+mn-cs"/>
                        </a:rPr>
                        <a:t>§200.329 Reporting on real property </a:t>
                      </a:r>
                      <a:r>
                        <a:rPr kumimoji="0" lang="en-US" sz="2000" kern="1200" dirty="0">
                          <a:solidFill>
                            <a:schemeClr val="dk1"/>
                          </a:solidFill>
                          <a:latin typeface="+mj-lt"/>
                          <a:ea typeface="+mn-ea"/>
                          <a:cs typeface="+mn-cs"/>
                        </a:rPr>
                        <a:t>or when used in connection with the acquisition or improvement of real property, equipment, or supplies under a Federal award, the dollar amount that is the product of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a:solidFill>
                            <a:srgbClr val="00B0F0"/>
                          </a:solidFill>
                          <a:latin typeface="+mj-lt"/>
                          <a:ea typeface="+mn-ea"/>
                          <a:cs typeface="+mn-cs"/>
                        </a:rPr>
                        <a:t>(a) Federal share</a:t>
                      </a:r>
                      <a:r>
                        <a:rPr kumimoji="0" lang="en-US" sz="2000" kern="1200" baseline="0" dirty="0">
                          <a:solidFill>
                            <a:srgbClr val="00B0F0"/>
                          </a:solidFill>
                          <a:latin typeface="+mj-lt"/>
                          <a:ea typeface="+mn-ea"/>
                          <a:cs typeface="+mn-cs"/>
                        </a:rPr>
                        <a:t> of </a:t>
                      </a:r>
                      <a:r>
                        <a:rPr kumimoji="0" lang="en-US" sz="2000" kern="1200" dirty="0">
                          <a:solidFill>
                            <a:srgbClr val="00B0F0"/>
                          </a:solidFill>
                          <a:latin typeface="+mj-lt"/>
                          <a:ea typeface="+mn-ea"/>
                          <a:cs typeface="+mn-cs"/>
                        </a:rPr>
                        <a:t>total project costs</a:t>
                      </a:r>
                      <a:r>
                        <a:rPr kumimoji="0" lang="en-US" sz="2000" kern="1200" dirty="0">
                          <a:solidFill>
                            <a:schemeClr val="dk1"/>
                          </a:solidFill>
                          <a:latin typeface="+mj-lt"/>
                          <a:ea typeface="+mn-ea"/>
                          <a:cs typeface="+mn-cs"/>
                        </a:rPr>
                        <a:t>;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a:solidFill>
                            <a:srgbClr val="00B0F0"/>
                          </a:solidFill>
                          <a:latin typeface="+mj-lt"/>
                          <a:ea typeface="+mn-ea"/>
                          <a:cs typeface="+mn-cs"/>
                        </a:rPr>
                        <a:t>(b) </a:t>
                      </a:r>
                      <a:r>
                        <a:rPr kumimoji="0" lang="en-US" sz="2000" kern="1200" dirty="0">
                          <a:solidFill>
                            <a:schemeClr val="dk1"/>
                          </a:solidFill>
                          <a:latin typeface="+mj-lt"/>
                          <a:ea typeface="+mn-ea"/>
                          <a:cs typeface="+mn-cs"/>
                        </a:rPr>
                        <a:t>Current fair market value of the property, improvements, or both, to the extent the costs of acquiring or improving the property were included as project costs.</a:t>
                      </a:r>
                    </a:p>
                  </a:txBody>
                  <a:tcPr/>
                </a:tc>
                <a:tc>
                  <a:txBody>
                    <a:bodyPr/>
                    <a:lstStyle/>
                    <a:p>
                      <a:r>
                        <a:rPr kumimoji="0" lang="en-US" sz="2000" b="0" i="1" u="none" strike="noStrike" kern="1200" baseline="0" dirty="0">
                          <a:solidFill>
                            <a:schemeClr val="dk1"/>
                          </a:solidFill>
                          <a:latin typeface="+mj-lt"/>
                          <a:ea typeface="+mn-ea"/>
                          <a:cs typeface="+mn-cs"/>
                        </a:rPr>
                        <a:t>Federal interest </a:t>
                      </a:r>
                      <a:r>
                        <a:rPr kumimoji="0" lang="en-US" sz="2000" b="0" i="0" u="none" strike="noStrike" kern="1200" baseline="0" dirty="0">
                          <a:solidFill>
                            <a:schemeClr val="dk1"/>
                          </a:solidFill>
                          <a:latin typeface="+mj-lt"/>
                          <a:ea typeface="+mn-ea"/>
                          <a:cs typeface="+mn-cs"/>
                        </a:rPr>
                        <a:t>means, for purposes of </a:t>
                      </a:r>
                      <a:r>
                        <a:rPr kumimoji="0" lang="en-US" sz="2000" b="0" i="0" u="none" strike="noStrike" kern="1200" baseline="0" dirty="0">
                          <a:solidFill>
                            <a:srgbClr val="FF0000"/>
                          </a:solidFill>
                          <a:latin typeface="+mj-lt"/>
                          <a:ea typeface="+mn-ea"/>
                          <a:cs typeface="+mn-cs"/>
                        </a:rPr>
                        <a:t>§200.330 </a:t>
                      </a:r>
                      <a:r>
                        <a:rPr kumimoji="0" lang="en-US" sz="2000" b="0" i="0" u="none" strike="noStrike" kern="1200" baseline="0" dirty="0">
                          <a:solidFill>
                            <a:schemeClr val="dk1"/>
                          </a:solidFill>
                          <a:latin typeface="+mj-lt"/>
                          <a:ea typeface="+mn-ea"/>
                          <a:cs typeface="+mn-cs"/>
                        </a:rPr>
                        <a:t>or when used in connection with the acquisition or improvement of real property, equipment, or supplies under a Federal award, the dollar amount that is the product of the:</a:t>
                      </a:r>
                    </a:p>
                    <a:p>
                      <a:r>
                        <a:rPr kumimoji="0" lang="en-US" sz="2000" b="0" i="0" u="none" strike="noStrike" kern="1200" baseline="0" dirty="0">
                          <a:solidFill>
                            <a:srgbClr val="FF0000"/>
                          </a:solidFill>
                          <a:latin typeface="+mj-lt"/>
                          <a:ea typeface="+mn-ea"/>
                          <a:cs typeface="+mn-cs"/>
                        </a:rPr>
                        <a:t>(1) The percentage of Federal participation in the total cost of the real property, equipment, or supplies</a:t>
                      </a:r>
                      <a:r>
                        <a:rPr kumimoji="0" lang="en-US" sz="2000" b="0" i="0" u="none" strike="noStrike" kern="1200" baseline="0" dirty="0">
                          <a:solidFill>
                            <a:schemeClr val="dk1"/>
                          </a:solidFill>
                          <a:latin typeface="+mj-lt"/>
                          <a:ea typeface="+mn-ea"/>
                          <a:cs typeface="+mn-cs"/>
                        </a:rPr>
                        <a:t>; and</a:t>
                      </a:r>
                    </a:p>
                    <a:p>
                      <a:r>
                        <a:rPr kumimoji="0" lang="en-US" sz="2000" b="0" i="0" u="none" strike="noStrike" kern="1200" baseline="0" dirty="0">
                          <a:solidFill>
                            <a:srgbClr val="FF0000"/>
                          </a:solidFill>
                          <a:latin typeface="+mj-lt"/>
                          <a:ea typeface="+mn-ea"/>
                          <a:cs typeface="+mn-cs"/>
                        </a:rPr>
                        <a:t>(2) </a:t>
                      </a:r>
                      <a:r>
                        <a:rPr kumimoji="0" lang="en-US" sz="2000" b="0" i="0" u="none" strike="noStrike" kern="1200" baseline="0" dirty="0">
                          <a:solidFill>
                            <a:schemeClr val="dk1"/>
                          </a:solidFill>
                          <a:latin typeface="+mj-lt"/>
                          <a:ea typeface="+mn-ea"/>
                          <a:cs typeface="+mn-cs"/>
                        </a:rPr>
                        <a:t>Current fair market value of the property, improvements, or both, to the extent the costs of acquiring or improving the property were included as project costs.</a:t>
                      </a:r>
                      <a:endParaRPr lang="en-US" sz="2000" dirty="0">
                        <a:solidFill>
                          <a:schemeClr val="tx1"/>
                        </a:solidFill>
                        <a:latin typeface="+mj-lt"/>
                      </a:endParaRPr>
                    </a:p>
                  </a:txBody>
                  <a:tcPr/>
                </a:tc>
                <a:extLst>
                  <a:ext uri="{0D108BD9-81ED-4DB2-BD59-A6C34878D82A}">
                    <a16:rowId xmlns:a16="http://schemas.microsoft.com/office/drawing/2014/main" val="1186068386"/>
                  </a:ext>
                </a:extLst>
              </a:tr>
            </a:tbl>
          </a:graphicData>
        </a:graphic>
      </p:graphicFrame>
      <p:sp>
        <p:nvSpPr>
          <p:cNvPr id="3" name="Rectangle 2">
            <a:extLs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a:extLs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348559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§200.1 – </a:t>
            </a:r>
            <a:r>
              <a:rPr lang="en-US" i="1" dirty="0"/>
              <a:t>Recipient</a:t>
            </a:r>
          </a:p>
        </p:txBody>
      </p:sp>
      <p:graphicFrame>
        <p:nvGraphicFramePr>
          <p:cNvPr id="4" name="Content Placeholder 3"/>
          <p:cNvGraphicFramePr>
            <a:graphicFrameLocks noGrp="1"/>
          </p:cNvGraphicFramePr>
          <p:nvPr>
            <p:ph idx="1"/>
          </p:nvPr>
        </p:nvGraphicFramePr>
        <p:xfrm>
          <a:off x="609600" y="1935163"/>
          <a:ext cx="10751820" cy="3088529"/>
        </p:xfrm>
        <a:graphic>
          <a:graphicData uri="http://schemas.openxmlformats.org/drawingml/2006/table">
            <a:tbl>
              <a:tblPr firstRow="1" bandRow="1">
                <a:tableStyleId>{5C22544A-7EE6-4342-B048-85BDC9FD1C3A}</a:tableStyleId>
              </a:tblPr>
              <a:tblGrid>
                <a:gridCol w="5375910">
                  <a:extLst>
                    <a:ext uri="{9D8B030D-6E8A-4147-A177-3AD203B41FA5}">
                      <a16:colId xmlns:a16="http://schemas.microsoft.com/office/drawing/2014/main" val="294273975"/>
                    </a:ext>
                  </a:extLst>
                </a:gridCol>
                <a:gridCol w="5375910">
                  <a:extLst>
                    <a:ext uri="{9D8B030D-6E8A-4147-A177-3AD203B41FA5}">
                      <a16:colId xmlns:a16="http://schemas.microsoft.com/office/drawing/2014/main" val="681678916"/>
                    </a:ext>
                  </a:extLst>
                </a:gridCol>
              </a:tblGrid>
              <a:tr h="477147">
                <a:tc>
                  <a:txBody>
                    <a:bodyPr/>
                    <a:lstStyle/>
                    <a:p>
                      <a:pPr algn="ctr"/>
                      <a:r>
                        <a:rPr lang="en-US" sz="2000" dirty="0">
                          <a:latin typeface="+mj-lt"/>
                        </a:rPr>
                        <a:t>2014</a:t>
                      </a:r>
                      <a:r>
                        <a:rPr lang="en-US" sz="2000" baseline="0" dirty="0">
                          <a:latin typeface="+mj-lt"/>
                        </a:rPr>
                        <a:t> Rule</a:t>
                      </a:r>
                      <a:endParaRPr lang="en-US" sz="2000" dirty="0">
                        <a:latin typeface="+mj-lt"/>
                      </a:endParaRPr>
                    </a:p>
                  </a:txBody>
                  <a:tcPr anchor="ctr"/>
                </a:tc>
                <a:tc>
                  <a:txBody>
                    <a:bodyPr/>
                    <a:lstStyle/>
                    <a:p>
                      <a:pPr algn="ctr"/>
                      <a:r>
                        <a:rPr lang="en-US" sz="2000" dirty="0">
                          <a:latin typeface="+mj-lt"/>
                        </a:rPr>
                        <a:t>2020 Rule</a:t>
                      </a:r>
                    </a:p>
                  </a:txBody>
                  <a:tcPr anchor="ctr"/>
                </a:tc>
                <a:extLst>
                  <a:ext uri="{0D108BD9-81ED-4DB2-BD59-A6C34878D82A}">
                    <a16:rowId xmlns:a16="http://schemas.microsoft.com/office/drawing/2014/main" val="2646522683"/>
                  </a:ext>
                </a:extLst>
              </a:tr>
              <a:tr h="2611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a:solidFill>
                            <a:srgbClr val="00B0F0"/>
                          </a:solidFill>
                          <a:latin typeface="+mj-lt"/>
                          <a:ea typeface="+mn-ea"/>
                          <a:cs typeface="+mn-cs"/>
                        </a:rPr>
                        <a:t>§200.86 </a:t>
                      </a:r>
                      <a:r>
                        <a:rPr kumimoji="0" lang="en-US" sz="2000" i="1" kern="1200" dirty="0">
                          <a:solidFill>
                            <a:schemeClr val="dk1"/>
                          </a:solidFill>
                          <a:latin typeface="+mj-lt"/>
                          <a:ea typeface="+mn-ea"/>
                          <a:cs typeface="+mn-cs"/>
                        </a:rPr>
                        <a:t>Recipient</a:t>
                      </a:r>
                      <a:r>
                        <a:rPr kumimoji="0" lang="en-US" sz="2000" kern="1200" dirty="0">
                          <a:solidFill>
                            <a:schemeClr val="dk1"/>
                          </a:solidFill>
                          <a:latin typeface="+mj-lt"/>
                          <a:ea typeface="+mn-ea"/>
                          <a:cs typeface="+mn-cs"/>
                        </a:rPr>
                        <a:t> means </a:t>
                      </a:r>
                      <a:r>
                        <a:rPr kumimoji="0" lang="en-US" sz="2000" kern="1200" dirty="0">
                          <a:solidFill>
                            <a:srgbClr val="00B0F0"/>
                          </a:solidFill>
                          <a:latin typeface="+mj-lt"/>
                          <a:ea typeface="+mn-ea"/>
                          <a:cs typeface="+mn-cs"/>
                        </a:rPr>
                        <a:t>a non-Federal entity</a:t>
                      </a:r>
                      <a:r>
                        <a:rPr kumimoji="0" lang="en-US" sz="2000" kern="1200" baseline="0" dirty="0">
                          <a:solidFill>
                            <a:srgbClr val="00B0F0"/>
                          </a:solidFill>
                          <a:latin typeface="+mj-lt"/>
                          <a:ea typeface="+mn-ea"/>
                          <a:cs typeface="+mn-cs"/>
                        </a:rPr>
                        <a:t> </a:t>
                      </a:r>
                      <a:r>
                        <a:rPr kumimoji="0" lang="en-US" sz="2000" kern="1200" dirty="0">
                          <a:solidFill>
                            <a:schemeClr val="dk1"/>
                          </a:solidFill>
                          <a:latin typeface="+mj-lt"/>
                          <a:ea typeface="+mn-ea"/>
                          <a:cs typeface="+mn-cs"/>
                        </a:rPr>
                        <a:t>that receives a Federal award directly from a Federal awarding agency </a:t>
                      </a:r>
                      <a:r>
                        <a:rPr kumimoji="0" lang="en-US" sz="2000" kern="1200" dirty="0">
                          <a:solidFill>
                            <a:srgbClr val="00B0F0"/>
                          </a:solidFill>
                          <a:latin typeface="+mj-lt"/>
                          <a:ea typeface="+mn-ea"/>
                          <a:cs typeface="+mn-cs"/>
                        </a:rPr>
                        <a:t>to carry out an activity under a Federal program</a:t>
                      </a:r>
                      <a:r>
                        <a:rPr kumimoji="0" lang="en-US" sz="2000" kern="1200" dirty="0">
                          <a:solidFill>
                            <a:schemeClr val="dk1"/>
                          </a:solidFill>
                          <a:latin typeface="+mj-lt"/>
                          <a:ea typeface="+mn-ea"/>
                          <a:cs typeface="+mn-cs"/>
                        </a:rPr>
                        <a:t>. The term recipient does not include subrecipients. </a:t>
                      </a:r>
                      <a:r>
                        <a:rPr kumimoji="0" lang="en-US" sz="2000" kern="1200" dirty="0">
                          <a:solidFill>
                            <a:srgbClr val="00B0F0"/>
                          </a:solidFill>
                          <a:latin typeface="+mj-lt"/>
                          <a:ea typeface="+mn-ea"/>
                          <a:cs typeface="+mn-cs"/>
                        </a:rPr>
                        <a:t>See also §200.69 Non-Federal entity.</a:t>
                      </a:r>
                    </a:p>
                  </a:txBody>
                  <a:tcPr/>
                </a:tc>
                <a:tc>
                  <a:txBody>
                    <a:bodyPr/>
                    <a:lstStyle/>
                    <a:p>
                      <a:r>
                        <a:rPr kumimoji="0" lang="en-US" sz="2000" b="0" i="1" u="none" strike="noStrike" kern="1200" baseline="0" dirty="0">
                          <a:solidFill>
                            <a:schemeClr val="dk1"/>
                          </a:solidFill>
                          <a:latin typeface="+mj-lt"/>
                          <a:ea typeface="+mn-ea"/>
                          <a:cs typeface="+mn-cs"/>
                        </a:rPr>
                        <a:t>Recipient </a:t>
                      </a:r>
                      <a:r>
                        <a:rPr kumimoji="0" lang="en-US" sz="2000" b="0" i="0" u="none" strike="noStrike" kern="1200" baseline="0" dirty="0">
                          <a:solidFill>
                            <a:schemeClr val="dk1"/>
                          </a:solidFill>
                          <a:latin typeface="+mj-lt"/>
                          <a:ea typeface="+mn-ea"/>
                          <a:cs typeface="+mn-cs"/>
                        </a:rPr>
                        <a:t>means an entity, </a:t>
                      </a:r>
                      <a:r>
                        <a:rPr kumimoji="0" lang="en-US" sz="2000" b="0" i="0" u="none" strike="noStrike" kern="1200" baseline="0" dirty="0">
                          <a:solidFill>
                            <a:srgbClr val="FF0000"/>
                          </a:solidFill>
                          <a:latin typeface="+mj-lt"/>
                          <a:ea typeface="+mn-ea"/>
                          <a:cs typeface="+mn-cs"/>
                        </a:rPr>
                        <a:t>usually but not limited to non-Federal entities</a:t>
                      </a:r>
                      <a:r>
                        <a:rPr kumimoji="0" lang="en-US" sz="2000" b="0" i="0" u="none" strike="noStrike" kern="1200" baseline="0" dirty="0">
                          <a:solidFill>
                            <a:schemeClr val="dk1"/>
                          </a:solidFill>
                          <a:latin typeface="+mj-lt"/>
                          <a:ea typeface="+mn-ea"/>
                          <a:cs typeface="+mn-cs"/>
                        </a:rPr>
                        <a:t> that receives a Federal award directly from a Federal awarding agency. The term recipient does not include subrecipients </a:t>
                      </a:r>
                      <a:r>
                        <a:rPr kumimoji="0" lang="en-US" sz="2000" b="0" i="0" u="none" strike="noStrike" kern="1200" baseline="0" dirty="0">
                          <a:solidFill>
                            <a:srgbClr val="FF0000"/>
                          </a:solidFill>
                          <a:latin typeface="+mj-lt"/>
                          <a:ea typeface="+mn-ea"/>
                          <a:cs typeface="+mn-cs"/>
                        </a:rPr>
                        <a:t>or individuals that are beneficiaries of the award. </a:t>
                      </a:r>
                      <a:endParaRPr lang="en-US" sz="2000" dirty="0">
                        <a:solidFill>
                          <a:srgbClr val="FF0000"/>
                        </a:solidFill>
                        <a:latin typeface="+mj-lt"/>
                      </a:endParaRPr>
                    </a:p>
                  </a:txBody>
                  <a:tcPr/>
                </a:tc>
                <a:extLst>
                  <a:ext uri="{0D108BD9-81ED-4DB2-BD59-A6C34878D82A}">
                    <a16:rowId xmlns:a16="http://schemas.microsoft.com/office/drawing/2014/main" val="1186068386"/>
                  </a:ext>
                </a:extLst>
              </a:tr>
            </a:tbl>
          </a:graphicData>
        </a:graphic>
      </p:graphicFrame>
      <p:sp>
        <p:nvSpPr>
          <p:cNvPr id="3" name="Rectangle 2">
            <a:extLs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a:extLs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4233981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the Title 2 Revisions</a:t>
            </a:r>
          </a:p>
        </p:txBody>
      </p:sp>
      <p:sp>
        <p:nvSpPr>
          <p:cNvPr id="3" name="Content Placeholder 2"/>
          <p:cNvSpPr>
            <a:spLocks noGrp="1"/>
          </p:cNvSpPr>
          <p:nvPr>
            <p:ph idx="1"/>
          </p:nvPr>
        </p:nvSpPr>
        <p:spPr/>
        <p:txBody>
          <a:bodyPr>
            <a:normAutofit fontScale="92500" lnSpcReduction="10000"/>
          </a:bodyPr>
          <a:lstStyle/>
          <a:p>
            <a:pPr marL="0" indent="0">
              <a:spcAft>
                <a:spcPts val="600"/>
              </a:spcAft>
              <a:buNone/>
            </a:pPr>
            <a:r>
              <a:rPr lang="en-US" sz="2800" dirty="0"/>
              <a:t>OMB has revised 2 CFR parts 25, 170, &amp; 200, and added new part 183:</a:t>
            </a:r>
          </a:p>
          <a:p>
            <a:pPr marL="571500" indent="-571500">
              <a:spcAft>
                <a:spcPts val="600"/>
              </a:spcAft>
              <a:buFont typeface="+mj-lt"/>
              <a:buAutoNum type="arabicPeriod"/>
            </a:pPr>
            <a:r>
              <a:rPr lang="en-US" dirty="0"/>
              <a:t>To support implementation of the President’s Management Agenda, cross-agency “</a:t>
            </a:r>
            <a:r>
              <a:rPr lang="en-US" i="1" dirty="0"/>
              <a:t>Results-Oriented Accountability for Grants</a:t>
            </a:r>
            <a:r>
              <a:rPr lang="en-US" dirty="0"/>
              <a:t>” performance goal and other Administration priorities;</a:t>
            </a:r>
          </a:p>
          <a:p>
            <a:pPr marL="571500" indent="-571500">
              <a:spcAft>
                <a:spcPts val="600"/>
              </a:spcAft>
              <a:buFont typeface="+mj-lt"/>
              <a:buAutoNum type="arabicPeriod"/>
            </a:pPr>
            <a:r>
              <a:rPr lang="en-US" dirty="0"/>
              <a:t>To meet statutory requirements and align 2 CFR with other authoritative source requirements; and</a:t>
            </a:r>
          </a:p>
          <a:p>
            <a:pPr marL="571500" indent="-571500">
              <a:buFont typeface="+mj-lt"/>
              <a:buAutoNum type="arabicPeriod"/>
            </a:pPr>
            <a:r>
              <a:rPr lang="en-US" dirty="0"/>
              <a:t>To clarify existing requirements and reduce certain administrative burdens.</a:t>
            </a:r>
          </a:p>
          <a:p>
            <a:pPr marL="571500" indent="-571500">
              <a:buFont typeface="+mj-lt"/>
              <a:buAutoNum type="arabicPeriod"/>
            </a:pPr>
            <a:endParaRPr lang="en-US" dirty="0"/>
          </a:p>
          <a:p>
            <a:pPr marL="0" indent="0">
              <a:buNone/>
            </a:pPr>
            <a:r>
              <a:rPr lang="en-US" u="sng" dirty="0"/>
              <a:t>Publication Date</a:t>
            </a:r>
            <a:r>
              <a:rPr lang="en-US" dirty="0"/>
              <a:t>: August 13, 2020</a:t>
            </a:r>
          </a:p>
          <a:p>
            <a:pPr marL="0" indent="0">
              <a:buNone/>
            </a:pPr>
            <a:r>
              <a:rPr lang="en-US" u="sng" dirty="0"/>
              <a:t>Effective Date</a:t>
            </a:r>
            <a:r>
              <a:rPr lang="en-US" dirty="0"/>
              <a:t>: November 12, 2020 (except for §§200.216 and 200.340)</a:t>
            </a:r>
          </a:p>
        </p:txBody>
      </p:sp>
    </p:spTree>
    <p:extLst>
      <p:ext uri="{BB962C8B-B14F-4D97-AF65-F5344CB8AC3E}">
        <p14:creationId xmlns:p14="http://schemas.microsoft.com/office/powerpoint/2010/main" val="3470052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§200.202 Program planning and design.</a:t>
            </a:r>
          </a:p>
        </p:txBody>
      </p:sp>
      <p:graphicFrame>
        <p:nvGraphicFramePr>
          <p:cNvPr id="4" name="Content Placeholder 3"/>
          <p:cNvGraphicFramePr>
            <a:graphicFrameLocks noGrp="1"/>
          </p:cNvGraphicFramePr>
          <p:nvPr>
            <p:ph idx="1"/>
          </p:nvPr>
        </p:nvGraphicFramePr>
        <p:xfrm>
          <a:off x="609600" y="1935163"/>
          <a:ext cx="10751820" cy="4332867"/>
        </p:xfrm>
        <a:graphic>
          <a:graphicData uri="http://schemas.openxmlformats.org/drawingml/2006/table">
            <a:tbl>
              <a:tblPr firstRow="1" bandRow="1">
                <a:tableStyleId>{5C22544A-7EE6-4342-B048-85BDC9FD1C3A}</a:tableStyleId>
              </a:tblPr>
              <a:tblGrid>
                <a:gridCol w="2419350">
                  <a:extLst>
                    <a:ext uri="{9D8B030D-6E8A-4147-A177-3AD203B41FA5}">
                      <a16:colId xmlns:a16="http://schemas.microsoft.com/office/drawing/2014/main" val="294273975"/>
                    </a:ext>
                  </a:extLst>
                </a:gridCol>
                <a:gridCol w="8332470">
                  <a:extLst>
                    <a:ext uri="{9D8B030D-6E8A-4147-A177-3AD203B41FA5}">
                      <a16:colId xmlns:a16="http://schemas.microsoft.com/office/drawing/2014/main" val="681678916"/>
                    </a:ext>
                  </a:extLst>
                </a:gridCol>
              </a:tblGrid>
              <a:tr h="477147">
                <a:tc>
                  <a:txBody>
                    <a:bodyPr/>
                    <a:lstStyle/>
                    <a:p>
                      <a:pPr algn="ctr"/>
                      <a:endParaRPr lang="en-US" sz="2000" dirty="0">
                        <a:latin typeface="+mj-lt"/>
                      </a:endParaRPr>
                    </a:p>
                  </a:txBody>
                  <a:tcPr anchor="ctr"/>
                </a:tc>
                <a:tc>
                  <a:txBody>
                    <a:bodyPr/>
                    <a:lstStyle/>
                    <a:p>
                      <a:pPr algn="ctr"/>
                      <a:r>
                        <a:rPr lang="en-US" sz="2000" dirty="0">
                          <a:latin typeface="+mj-lt"/>
                        </a:rPr>
                        <a:t>2020 Rule</a:t>
                      </a:r>
                    </a:p>
                  </a:txBody>
                  <a:tcPr anchor="ctr"/>
                </a:tc>
                <a:extLst>
                  <a:ext uri="{0D108BD9-81ED-4DB2-BD59-A6C34878D82A}">
                    <a16:rowId xmlns:a16="http://schemas.microsoft.com/office/drawing/2014/main" val="2646522683"/>
                  </a:ext>
                </a:extLst>
              </a:tr>
              <a:tr h="2611382">
                <a:tc>
                  <a:txBody>
                    <a:bodyPr/>
                    <a:lstStyle/>
                    <a:p>
                      <a:r>
                        <a:rPr lang="en-US" sz="1900" dirty="0">
                          <a:latin typeface="+mj-lt"/>
                        </a:rPr>
                        <a:t>New</a:t>
                      </a:r>
                      <a:r>
                        <a:rPr lang="en-US" sz="1900" baseline="0" dirty="0">
                          <a:latin typeface="+mj-lt"/>
                        </a:rPr>
                        <a:t> Rule</a:t>
                      </a:r>
                      <a:endParaRPr lang="en-US" sz="1900" dirty="0">
                        <a:latin typeface="+mj-lt"/>
                      </a:endParaRPr>
                    </a:p>
                  </a:txBody>
                  <a:tcPr/>
                </a:tc>
                <a:tc>
                  <a:txBody>
                    <a:bodyPr/>
                    <a:lstStyle/>
                    <a:p>
                      <a:r>
                        <a:rPr kumimoji="0" lang="en-US" sz="1900" b="0" i="0" u="none" strike="noStrike" kern="1200" baseline="0" dirty="0">
                          <a:solidFill>
                            <a:srgbClr val="FF0000"/>
                          </a:solidFill>
                          <a:latin typeface="+mj-lt"/>
                          <a:ea typeface="+mn-ea"/>
                          <a:cs typeface="+mn-cs"/>
                        </a:rPr>
                        <a:t>The Federal awarding agency must design a program and create an Assistance Listing before announcing the Notice of Funding Opportunity. The program must be designed with clear goals and objectives that facilitate the delivery of meaningful results consistent with the Federal authorizing legislation of the program. Program performance shall be measured based on the goals and objectives developed during program planning and design. See §200.301 for more information on performance measurement. Performance measures may differ depending on the type of program. The program must align with the strategic goals and objectives within the Federal awarding agency’s performance plan and should support the Federal awarding agency's performance measurement, management, and reporting as required by Part 6 of OMB Circular A-11 (Preparation, Submission, and Execution of the Budget). The program must also be designed to align with the Program Management Improvement Accountability Act (Pub. L. 114-264).</a:t>
                      </a:r>
                      <a:endParaRPr lang="en-US" sz="1900" dirty="0">
                        <a:solidFill>
                          <a:srgbClr val="FF0000"/>
                        </a:solidFill>
                        <a:latin typeface="+mj-lt"/>
                      </a:endParaRPr>
                    </a:p>
                  </a:txBody>
                  <a:tcPr/>
                </a:tc>
                <a:extLst>
                  <a:ext uri="{0D108BD9-81ED-4DB2-BD59-A6C34878D82A}">
                    <a16:rowId xmlns:a16="http://schemas.microsoft.com/office/drawing/2014/main" val="1186068386"/>
                  </a:ext>
                </a:extLst>
              </a:tr>
            </a:tbl>
          </a:graphicData>
        </a:graphic>
      </p:graphicFrame>
    </p:spTree>
    <p:extLst>
      <p:ext uri="{BB962C8B-B14F-4D97-AF65-F5344CB8AC3E}">
        <p14:creationId xmlns:p14="http://schemas.microsoft.com/office/powerpoint/2010/main" val="3723938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§200.216 </a:t>
            </a:r>
            <a:r>
              <a:rPr lang="en-US" sz="4000" dirty="0"/>
              <a:t>Prohibition on certain telecommunications and video surveillance services or equipment.</a:t>
            </a:r>
          </a:p>
        </p:txBody>
      </p:sp>
      <p:graphicFrame>
        <p:nvGraphicFramePr>
          <p:cNvPr id="4" name="Content Placeholder 3"/>
          <p:cNvGraphicFramePr>
            <a:graphicFrameLocks noGrp="1"/>
          </p:cNvGraphicFramePr>
          <p:nvPr>
            <p:ph idx="1"/>
          </p:nvPr>
        </p:nvGraphicFramePr>
        <p:xfrm>
          <a:off x="609600" y="1935163"/>
          <a:ext cx="10972800" cy="4683387"/>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681678916"/>
                    </a:ext>
                  </a:extLst>
                </a:gridCol>
              </a:tblGrid>
              <a:tr h="477147">
                <a:tc>
                  <a:txBody>
                    <a:bodyPr/>
                    <a:lstStyle/>
                    <a:p>
                      <a:pPr algn="ctr"/>
                      <a:r>
                        <a:rPr lang="en-US" sz="2000" dirty="0">
                          <a:latin typeface="+mj-lt"/>
                        </a:rPr>
                        <a:t>2020 Rule</a:t>
                      </a:r>
                    </a:p>
                  </a:txBody>
                  <a:tcPr anchor="ctr"/>
                </a:tc>
                <a:extLst>
                  <a:ext uri="{0D108BD9-81ED-4DB2-BD59-A6C34878D82A}">
                    <a16:rowId xmlns:a16="http://schemas.microsoft.com/office/drawing/2014/main" val="2646522683"/>
                  </a:ext>
                </a:extLst>
              </a:tr>
              <a:tr h="2611382">
                <a:tc>
                  <a:txBody>
                    <a:bodyPr/>
                    <a:lstStyle/>
                    <a:p>
                      <a:pPr marL="0" indent="0">
                        <a:buNone/>
                      </a:pPr>
                      <a:r>
                        <a:rPr lang="en-US" sz="1800" dirty="0">
                          <a:solidFill>
                            <a:srgbClr val="FF0000"/>
                          </a:solidFill>
                          <a:latin typeface="+mj-lt"/>
                        </a:rPr>
                        <a:t>(a) Recipients and subrecipients are prohibited from obligating or expending loan or grant funds to:</a:t>
                      </a:r>
                    </a:p>
                    <a:p>
                      <a:pPr marL="0" indent="0">
                        <a:buNone/>
                      </a:pPr>
                      <a:r>
                        <a:rPr lang="en-US" sz="1800" dirty="0">
                          <a:solidFill>
                            <a:srgbClr val="FF0000"/>
                          </a:solidFill>
                          <a:latin typeface="+mj-lt"/>
                        </a:rPr>
                        <a:t>(1) Procure or obtain;</a:t>
                      </a:r>
                    </a:p>
                    <a:p>
                      <a:pPr marL="0" indent="0">
                        <a:buNone/>
                      </a:pPr>
                      <a:r>
                        <a:rPr lang="en-US" sz="1800" dirty="0">
                          <a:solidFill>
                            <a:srgbClr val="FF0000"/>
                          </a:solidFill>
                          <a:latin typeface="+mj-lt"/>
                        </a:rPr>
                        <a:t>(2) Extend or renew a contract to procure or obtain; or</a:t>
                      </a:r>
                    </a:p>
                    <a:p>
                      <a:pPr marL="0" indent="0">
                        <a:buNone/>
                      </a:pPr>
                      <a:r>
                        <a:rPr lang="en-US" sz="1800" dirty="0">
                          <a:solidFill>
                            <a:srgbClr val="FF0000"/>
                          </a:solidFill>
                          <a:latin typeface="+mj-lt"/>
                        </a:rPr>
                        <a:t>(3) Enter into a contract (or extend or renew a contract) to procure or obtain equipment, services, or systems that uses covered telecommunications equipment or services as a substantial or essential component of any system, or as critical technology as part of any system. As described in Public Law 115-232, section 889, covered telecommunications equipment is telecommunications equipment produced by Huawei Technologies Company or ZTE Corporation (or any subsidiary or affiliate of such entities). [Excerpt]</a:t>
                      </a:r>
                    </a:p>
                    <a:p>
                      <a:pPr marL="0" indent="0">
                        <a:buNone/>
                      </a:pPr>
                      <a:r>
                        <a:rPr lang="en-US" sz="1800" dirty="0">
                          <a:solidFill>
                            <a:srgbClr val="FF0000"/>
                          </a:solidFill>
                          <a:latin typeface="+mj-lt"/>
                        </a:rPr>
                        <a:t>(b) In implementing the prohibition under Public Law 115-232, section 889, subsection (f), paragraph (1), heads of executive agencies administering loan, grant, or subsidy programs shall prioritize available funding and technical support to assist affected businesses, institutions and organizations as is reasonably necessary for those affected entities to transition from covered communications equipment and services, to procure replacement equipment and services, and to ensure that communications service to users and customers is sustained.</a:t>
                      </a:r>
                    </a:p>
                    <a:p>
                      <a:pPr marL="0" indent="0">
                        <a:buNone/>
                      </a:pPr>
                      <a:r>
                        <a:rPr lang="en-US" sz="1800" dirty="0">
                          <a:solidFill>
                            <a:srgbClr val="FF0000"/>
                          </a:solidFill>
                          <a:latin typeface="+mj-lt"/>
                        </a:rPr>
                        <a:t>(c) See Public Law 115-232, section 889 for additional information.</a:t>
                      </a:r>
                    </a:p>
                    <a:p>
                      <a:pPr marL="0" indent="0">
                        <a:buNone/>
                      </a:pPr>
                      <a:r>
                        <a:rPr lang="en-US" sz="1800" dirty="0">
                          <a:solidFill>
                            <a:srgbClr val="FF0000"/>
                          </a:solidFill>
                          <a:latin typeface="+mj-lt"/>
                        </a:rPr>
                        <a:t>(d) See also §200.471.</a:t>
                      </a:r>
                    </a:p>
                  </a:txBody>
                  <a:tcPr/>
                </a:tc>
                <a:extLst>
                  <a:ext uri="{0D108BD9-81ED-4DB2-BD59-A6C34878D82A}">
                    <a16:rowId xmlns:a16="http://schemas.microsoft.com/office/drawing/2014/main" val="1186068386"/>
                  </a:ext>
                </a:extLst>
              </a:tr>
            </a:tbl>
          </a:graphicData>
        </a:graphic>
      </p:graphicFrame>
      <p:sp>
        <p:nvSpPr>
          <p:cNvPr id="5" name="Rectangle 4">
            <a:extLs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625745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79576"/>
            <a:ext cx="11426190" cy="1143000"/>
          </a:xfrm>
        </p:spPr>
        <p:txBody>
          <a:bodyPr>
            <a:normAutofit fontScale="90000"/>
          </a:bodyPr>
          <a:lstStyle/>
          <a:p>
            <a:r>
              <a:rPr lang="en-US" dirty="0"/>
              <a:t>§200.309 Modifications to period of performance.</a:t>
            </a:r>
          </a:p>
        </p:txBody>
      </p:sp>
      <p:graphicFrame>
        <p:nvGraphicFramePr>
          <p:cNvPr id="4" name="Content Placeholder 3"/>
          <p:cNvGraphicFramePr>
            <a:graphicFrameLocks noGrp="1"/>
          </p:cNvGraphicFramePr>
          <p:nvPr>
            <p:ph idx="1"/>
          </p:nvPr>
        </p:nvGraphicFramePr>
        <p:xfrm>
          <a:off x="609600" y="2392363"/>
          <a:ext cx="10751820" cy="3311787"/>
        </p:xfrm>
        <a:graphic>
          <a:graphicData uri="http://schemas.openxmlformats.org/drawingml/2006/table">
            <a:tbl>
              <a:tblPr firstRow="1" bandRow="1">
                <a:tableStyleId>{5C22544A-7EE6-4342-B048-85BDC9FD1C3A}</a:tableStyleId>
              </a:tblPr>
              <a:tblGrid>
                <a:gridCol w="5395784">
                  <a:extLst>
                    <a:ext uri="{9D8B030D-6E8A-4147-A177-3AD203B41FA5}">
                      <a16:colId xmlns:a16="http://schemas.microsoft.com/office/drawing/2014/main" val="294273975"/>
                    </a:ext>
                  </a:extLst>
                </a:gridCol>
                <a:gridCol w="5356036">
                  <a:extLst>
                    <a:ext uri="{9D8B030D-6E8A-4147-A177-3AD203B41FA5}">
                      <a16:colId xmlns:a16="http://schemas.microsoft.com/office/drawing/2014/main" val="681678916"/>
                    </a:ext>
                  </a:extLst>
                </a:gridCol>
              </a:tblGrid>
              <a:tr h="477147">
                <a:tc>
                  <a:txBody>
                    <a:bodyPr/>
                    <a:lstStyle/>
                    <a:p>
                      <a:pPr algn="ctr"/>
                      <a:endParaRPr lang="en-US" sz="2000" dirty="0">
                        <a:latin typeface="+mj-lt"/>
                      </a:endParaRPr>
                    </a:p>
                  </a:txBody>
                  <a:tcPr anchor="ctr"/>
                </a:tc>
                <a:tc>
                  <a:txBody>
                    <a:bodyPr/>
                    <a:lstStyle/>
                    <a:p>
                      <a:pPr algn="ctr"/>
                      <a:r>
                        <a:rPr lang="en-US" sz="2000" dirty="0">
                          <a:latin typeface="+mj-lt"/>
                        </a:rPr>
                        <a:t>2020 Rule</a:t>
                      </a:r>
                    </a:p>
                  </a:txBody>
                  <a:tcPr anchor="ctr"/>
                </a:tc>
                <a:extLst>
                  <a:ext uri="{0D108BD9-81ED-4DB2-BD59-A6C34878D82A}">
                    <a16:rowId xmlns:a16="http://schemas.microsoft.com/office/drawing/2014/main" val="2646522683"/>
                  </a:ext>
                </a:extLst>
              </a:tr>
              <a:tr h="2611382">
                <a:tc>
                  <a:txBody>
                    <a:bodyPr/>
                    <a:lstStyle/>
                    <a:p>
                      <a:r>
                        <a:rPr lang="en-US" sz="2000" dirty="0">
                          <a:solidFill>
                            <a:schemeClr val="tx1"/>
                          </a:solidFill>
                          <a:latin typeface="+mj-lt"/>
                        </a:rPr>
                        <a:t>§200.309 </a:t>
                      </a:r>
                      <a:r>
                        <a:rPr lang="en-US" sz="2000" dirty="0">
                          <a:solidFill>
                            <a:srgbClr val="00B0F0"/>
                          </a:solidFill>
                          <a:latin typeface="+mj-lt"/>
                        </a:rPr>
                        <a:t>Period of performance.</a:t>
                      </a:r>
                    </a:p>
                    <a:p>
                      <a:r>
                        <a:rPr lang="en-US" sz="2000" dirty="0">
                          <a:solidFill>
                            <a:srgbClr val="00B0F0"/>
                          </a:solidFill>
                          <a:latin typeface="+mj-lt"/>
                        </a:rPr>
                        <a:t>A non-Federal entity may charge to the Federal award only allowable costs incurred during the period of performance (except as described in §200.461 Publication and printing costs) and any costs incurred before the Federal awarding agency or pass-through entity made the Federal award that were authorized by the Federal awarding agency or pass-through entity.</a:t>
                      </a:r>
                    </a:p>
                  </a:txBody>
                  <a:tcPr/>
                </a:tc>
                <a:tc>
                  <a:txBody>
                    <a:bodyPr/>
                    <a:lstStyle/>
                    <a:p>
                      <a:pPr marL="0" indent="0">
                        <a:buNone/>
                      </a:pPr>
                      <a:r>
                        <a:rPr lang="en-US" sz="2000" dirty="0">
                          <a:solidFill>
                            <a:srgbClr val="FF0000"/>
                          </a:solidFill>
                          <a:latin typeface="+mj-lt"/>
                        </a:rPr>
                        <a:t>If a Federal awarding agency or pass-through entity approves an extension, or if a recipient extends under §200.308(e)(2), the Period of Performance will be amended to end at the completion of the extension. If a termination occurs, the Period of Performance will be amended to end upon the effective date of termination. If a renewal award is issued, a distinct Period of Performance will begin.</a:t>
                      </a:r>
                    </a:p>
                  </a:txBody>
                  <a:tcPr/>
                </a:tc>
                <a:extLst>
                  <a:ext uri="{0D108BD9-81ED-4DB2-BD59-A6C34878D82A}">
                    <a16:rowId xmlns:a16="http://schemas.microsoft.com/office/drawing/2014/main" val="1186068386"/>
                  </a:ext>
                </a:extLst>
              </a:tr>
            </a:tbl>
          </a:graphicData>
        </a:graphic>
      </p:graphicFrame>
    </p:spTree>
    <p:extLst>
      <p:ext uri="{BB962C8B-B14F-4D97-AF65-F5344CB8AC3E}">
        <p14:creationId xmlns:p14="http://schemas.microsoft.com/office/powerpoint/2010/main" val="2462915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§200.317 Procurement by states.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8143876"/>
              </p:ext>
            </p:extLst>
          </p:nvPr>
        </p:nvGraphicFramePr>
        <p:xfrm>
          <a:off x="609600" y="1935163"/>
          <a:ext cx="10751820" cy="3921387"/>
        </p:xfrm>
        <a:graphic>
          <a:graphicData uri="http://schemas.openxmlformats.org/drawingml/2006/table">
            <a:tbl>
              <a:tblPr firstRow="1" bandRow="1">
                <a:tableStyleId>{5C22544A-7EE6-4342-B048-85BDC9FD1C3A}</a:tableStyleId>
              </a:tblPr>
              <a:tblGrid>
                <a:gridCol w="5375910">
                  <a:extLst>
                    <a:ext uri="{9D8B030D-6E8A-4147-A177-3AD203B41FA5}">
                      <a16:colId xmlns:a16="http://schemas.microsoft.com/office/drawing/2014/main" val="294273975"/>
                    </a:ext>
                  </a:extLst>
                </a:gridCol>
                <a:gridCol w="5375910">
                  <a:extLst>
                    <a:ext uri="{9D8B030D-6E8A-4147-A177-3AD203B41FA5}">
                      <a16:colId xmlns:a16="http://schemas.microsoft.com/office/drawing/2014/main" val="681678916"/>
                    </a:ext>
                  </a:extLst>
                </a:gridCol>
              </a:tblGrid>
              <a:tr h="477147">
                <a:tc>
                  <a:txBody>
                    <a:bodyPr/>
                    <a:lstStyle/>
                    <a:p>
                      <a:pPr algn="ctr"/>
                      <a:r>
                        <a:rPr lang="en-US" sz="2000" dirty="0">
                          <a:latin typeface="+mj-lt"/>
                        </a:rPr>
                        <a:t>2014</a:t>
                      </a:r>
                      <a:r>
                        <a:rPr lang="en-US" sz="2000" baseline="0" dirty="0">
                          <a:latin typeface="+mj-lt"/>
                        </a:rPr>
                        <a:t> Rule</a:t>
                      </a:r>
                      <a:endParaRPr lang="en-US" sz="2000" dirty="0">
                        <a:latin typeface="+mj-lt"/>
                      </a:endParaRPr>
                    </a:p>
                  </a:txBody>
                  <a:tcPr anchor="ctr"/>
                </a:tc>
                <a:tc>
                  <a:txBody>
                    <a:bodyPr/>
                    <a:lstStyle/>
                    <a:p>
                      <a:pPr algn="ctr"/>
                      <a:r>
                        <a:rPr lang="en-US" sz="2000" dirty="0">
                          <a:latin typeface="+mj-lt"/>
                        </a:rPr>
                        <a:t>2020 Rule</a:t>
                      </a:r>
                    </a:p>
                  </a:txBody>
                  <a:tcPr anchor="ctr"/>
                </a:tc>
                <a:extLst>
                  <a:ext uri="{0D108BD9-81ED-4DB2-BD59-A6C34878D82A}">
                    <a16:rowId xmlns:a16="http://schemas.microsoft.com/office/drawing/2014/main" val="2646522683"/>
                  </a:ext>
                </a:extLst>
              </a:tr>
              <a:tr h="2611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a:solidFill>
                            <a:schemeClr val="dk1"/>
                          </a:solidFill>
                          <a:latin typeface="+mj-lt"/>
                          <a:ea typeface="+mn-ea"/>
                          <a:cs typeface="+mn-cs"/>
                        </a:rPr>
                        <a:t>When procuring property and services under a Federal award, a state must follow the same policies and procedures it uses for procurements from its non-Federal funds.  </a:t>
                      </a:r>
                      <a:r>
                        <a:rPr kumimoji="0" lang="en-US" sz="2000" kern="1200" dirty="0">
                          <a:solidFill>
                            <a:srgbClr val="00B0F0"/>
                          </a:solidFill>
                          <a:latin typeface="+mj-lt"/>
                          <a:ea typeface="+mn-ea"/>
                          <a:cs typeface="+mn-cs"/>
                        </a:rPr>
                        <a:t>The state will comply with §200.322 </a:t>
                      </a:r>
                      <a:r>
                        <a:rPr kumimoji="0" lang="en-US" sz="2000" kern="1200" dirty="0">
                          <a:solidFill>
                            <a:schemeClr val="tx1"/>
                          </a:solidFill>
                          <a:latin typeface="+mj-lt"/>
                          <a:ea typeface="+mn-ea"/>
                          <a:cs typeface="+mn-cs"/>
                        </a:rPr>
                        <a:t>and ensure that every purchase order or other contract includes any clauses required by </a:t>
                      </a:r>
                      <a:r>
                        <a:rPr kumimoji="0" lang="en-US" sz="2000" kern="1200" dirty="0">
                          <a:solidFill>
                            <a:srgbClr val="00B0F0"/>
                          </a:solidFill>
                          <a:latin typeface="+mj-lt"/>
                          <a:ea typeface="+mn-ea"/>
                          <a:cs typeface="+mn-cs"/>
                        </a:rPr>
                        <a:t>§200.326</a:t>
                      </a:r>
                      <a:r>
                        <a:rPr kumimoji="0" lang="en-US" sz="2000" kern="1200" dirty="0">
                          <a:solidFill>
                            <a:schemeClr val="tx1"/>
                          </a:solidFill>
                          <a:latin typeface="+mj-lt"/>
                          <a:ea typeface="+mn-ea"/>
                          <a:cs typeface="+mn-cs"/>
                        </a:rPr>
                        <a:t>.  All other non-Federal entities, including subrecipients of a state, will follow §§200.318 through </a:t>
                      </a:r>
                      <a:r>
                        <a:rPr kumimoji="0" lang="en-US" sz="2000" kern="1200" dirty="0">
                          <a:solidFill>
                            <a:srgbClr val="00B0F0"/>
                          </a:solidFill>
                          <a:latin typeface="+mj-lt"/>
                          <a:ea typeface="+mn-ea"/>
                          <a:cs typeface="+mn-cs"/>
                        </a:rPr>
                        <a:t>200.326</a:t>
                      </a:r>
                      <a:r>
                        <a:rPr kumimoji="0" lang="en-US" sz="2000" kern="1200" dirty="0">
                          <a:solidFill>
                            <a:schemeClr val="tx1"/>
                          </a:solidFill>
                          <a:latin typeface="+mj-lt"/>
                          <a:ea typeface="+mn-ea"/>
                          <a:cs typeface="+mn-cs"/>
                        </a:rPr>
                        <a:t>. </a:t>
                      </a:r>
                      <a:endParaRPr kumimoji="0" lang="en-US" sz="2000" kern="1200" dirty="0">
                        <a:solidFill>
                          <a:schemeClr val="dk1"/>
                        </a:solidFill>
                        <a:latin typeface="+mj-lt"/>
                        <a:ea typeface="+mn-ea"/>
                        <a:cs typeface="+mn-cs"/>
                      </a:endParaRPr>
                    </a:p>
                  </a:txBody>
                  <a:tcPr/>
                </a:tc>
                <a:tc>
                  <a:txBody>
                    <a:bodyPr/>
                    <a:lstStyle/>
                    <a:p>
                      <a:pPr marL="0" indent="0">
                        <a:buNone/>
                      </a:pPr>
                      <a:r>
                        <a:rPr lang="en-US" sz="2000" dirty="0">
                          <a:solidFill>
                            <a:schemeClr val="tx1"/>
                          </a:solidFill>
                          <a:latin typeface="+mj-lt"/>
                        </a:rPr>
                        <a:t>When procuring property and services under a Federal award, a State must follow the same policies and procedures it uses for procurements from its non-Federal funds.  </a:t>
                      </a:r>
                      <a:r>
                        <a:rPr lang="en-US" sz="2000" dirty="0">
                          <a:solidFill>
                            <a:srgbClr val="FF0000"/>
                          </a:solidFill>
                          <a:latin typeface="+mj-lt"/>
                        </a:rPr>
                        <a:t>The State will comply with §§200.321, 200.322, and 200.323 </a:t>
                      </a:r>
                      <a:r>
                        <a:rPr lang="en-US" sz="2000" dirty="0">
                          <a:solidFill>
                            <a:schemeClr val="tx1"/>
                          </a:solidFill>
                          <a:latin typeface="+mj-lt"/>
                        </a:rPr>
                        <a:t>and ensure that every purchase order or other contract includes any clauses required by </a:t>
                      </a:r>
                      <a:r>
                        <a:rPr lang="en-US" sz="2000" dirty="0">
                          <a:solidFill>
                            <a:srgbClr val="FF0000"/>
                          </a:solidFill>
                          <a:latin typeface="+mj-lt"/>
                        </a:rPr>
                        <a:t>§200.327</a:t>
                      </a:r>
                      <a:r>
                        <a:rPr lang="en-US" sz="2000" dirty="0">
                          <a:solidFill>
                            <a:schemeClr val="tx1"/>
                          </a:solidFill>
                          <a:latin typeface="+mj-lt"/>
                        </a:rPr>
                        <a:t>. All other non-Federal entities, including subrecipients of a State, must follow the procurement standards in §§200.318 through </a:t>
                      </a:r>
                      <a:r>
                        <a:rPr lang="en-US" sz="2000" dirty="0">
                          <a:solidFill>
                            <a:srgbClr val="FF0000"/>
                          </a:solidFill>
                          <a:latin typeface="+mj-lt"/>
                        </a:rPr>
                        <a:t>200.327</a:t>
                      </a:r>
                      <a:r>
                        <a:rPr lang="en-US" sz="2000" dirty="0">
                          <a:solidFill>
                            <a:schemeClr val="tx1"/>
                          </a:solidFill>
                          <a:latin typeface="+mj-lt"/>
                        </a:rPr>
                        <a:t>. </a:t>
                      </a:r>
                    </a:p>
                  </a:txBody>
                  <a:tcPr/>
                </a:tc>
                <a:extLst>
                  <a:ext uri="{0D108BD9-81ED-4DB2-BD59-A6C34878D82A}">
                    <a16:rowId xmlns:a16="http://schemas.microsoft.com/office/drawing/2014/main" val="1186068386"/>
                  </a:ext>
                </a:extLst>
              </a:tr>
            </a:tbl>
          </a:graphicData>
        </a:graphic>
      </p:graphicFrame>
      <p:sp>
        <p:nvSpPr>
          <p:cNvPr id="3" name="Rectangle 2">
            <a:extLs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252000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426190" cy="1143000"/>
          </a:xfrm>
        </p:spPr>
        <p:txBody>
          <a:bodyPr>
            <a:normAutofit/>
          </a:bodyPr>
          <a:lstStyle/>
          <a:p>
            <a:r>
              <a:rPr lang="en-US" dirty="0"/>
              <a:t>§200.318 General procurement standards.</a:t>
            </a:r>
          </a:p>
        </p:txBody>
      </p:sp>
      <p:graphicFrame>
        <p:nvGraphicFramePr>
          <p:cNvPr id="4" name="Content Placeholder 3"/>
          <p:cNvGraphicFramePr>
            <a:graphicFrameLocks noGrp="1"/>
          </p:cNvGraphicFramePr>
          <p:nvPr>
            <p:ph idx="1"/>
          </p:nvPr>
        </p:nvGraphicFramePr>
        <p:xfrm>
          <a:off x="609600" y="1935163"/>
          <a:ext cx="10751820" cy="3616587"/>
        </p:xfrm>
        <a:graphic>
          <a:graphicData uri="http://schemas.openxmlformats.org/drawingml/2006/table">
            <a:tbl>
              <a:tblPr firstRow="1" bandRow="1">
                <a:tableStyleId>{5C22544A-7EE6-4342-B048-85BDC9FD1C3A}</a:tableStyleId>
              </a:tblPr>
              <a:tblGrid>
                <a:gridCol w="5375910">
                  <a:extLst>
                    <a:ext uri="{9D8B030D-6E8A-4147-A177-3AD203B41FA5}">
                      <a16:colId xmlns:a16="http://schemas.microsoft.com/office/drawing/2014/main" val="294273975"/>
                    </a:ext>
                  </a:extLst>
                </a:gridCol>
                <a:gridCol w="5375910">
                  <a:extLst>
                    <a:ext uri="{9D8B030D-6E8A-4147-A177-3AD203B41FA5}">
                      <a16:colId xmlns:a16="http://schemas.microsoft.com/office/drawing/2014/main" val="681678916"/>
                    </a:ext>
                  </a:extLst>
                </a:gridCol>
              </a:tblGrid>
              <a:tr h="477147">
                <a:tc>
                  <a:txBody>
                    <a:bodyPr/>
                    <a:lstStyle/>
                    <a:p>
                      <a:pPr algn="ctr"/>
                      <a:r>
                        <a:rPr lang="en-US" sz="2000" dirty="0">
                          <a:latin typeface="+mj-lt"/>
                        </a:rPr>
                        <a:t>2014</a:t>
                      </a:r>
                      <a:r>
                        <a:rPr lang="en-US" sz="2000" baseline="0" dirty="0">
                          <a:latin typeface="+mj-lt"/>
                        </a:rPr>
                        <a:t> Rule</a:t>
                      </a:r>
                      <a:endParaRPr lang="en-US" sz="2000" dirty="0">
                        <a:latin typeface="+mj-lt"/>
                      </a:endParaRPr>
                    </a:p>
                  </a:txBody>
                  <a:tcPr anchor="ctr"/>
                </a:tc>
                <a:tc>
                  <a:txBody>
                    <a:bodyPr/>
                    <a:lstStyle/>
                    <a:p>
                      <a:pPr algn="ctr"/>
                      <a:r>
                        <a:rPr lang="en-US" sz="2000" dirty="0">
                          <a:latin typeface="+mj-lt"/>
                        </a:rPr>
                        <a:t>2020 Rule</a:t>
                      </a:r>
                    </a:p>
                  </a:txBody>
                  <a:tcPr anchor="ctr"/>
                </a:tc>
                <a:extLst>
                  <a:ext uri="{0D108BD9-81ED-4DB2-BD59-A6C34878D82A}">
                    <a16:rowId xmlns:a16="http://schemas.microsoft.com/office/drawing/2014/main" val="2646522683"/>
                  </a:ext>
                </a:extLst>
              </a:tr>
              <a:tr h="2611382">
                <a:tc>
                  <a:txBody>
                    <a:bodyPr/>
                    <a:lstStyle/>
                    <a:p>
                      <a:r>
                        <a:rPr kumimoji="0" lang="en-US" sz="2000" b="0" i="0" u="none" strike="noStrike" kern="1200" baseline="0" dirty="0">
                          <a:solidFill>
                            <a:schemeClr val="dk1"/>
                          </a:solidFill>
                          <a:latin typeface="+mj-lt"/>
                          <a:ea typeface="+mn-ea"/>
                          <a:cs typeface="+mn-cs"/>
                        </a:rPr>
                        <a:t>(a) The non-Federal entity </a:t>
                      </a:r>
                      <a:r>
                        <a:rPr kumimoji="0" lang="en-US" sz="2000" b="0" i="0" u="none" strike="noStrike" kern="1200" baseline="0" dirty="0">
                          <a:solidFill>
                            <a:srgbClr val="00B0F0"/>
                          </a:solidFill>
                          <a:latin typeface="+mj-lt"/>
                          <a:ea typeface="+mn-ea"/>
                          <a:cs typeface="+mn-cs"/>
                        </a:rPr>
                        <a:t>must use its own </a:t>
                      </a:r>
                      <a:r>
                        <a:rPr kumimoji="0" lang="en-US" sz="2000" b="0" i="0" u="none" strike="noStrike" kern="1200" baseline="0" dirty="0">
                          <a:solidFill>
                            <a:schemeClr val="dk1"/>
                          </a:solidFill>
                          <a:latin typeface="+mj-lt"/>
                          <a:ea typeface="+mn-ea"/>
                          <a:cs typeface="+mn-cs"/>
                        </a:rPr>
                        <a:t>documented procurement procedures </a:t>
                      </a:r>
                      <a:r>
                        <a:rPr kumimoji="0" lang="en-US" sz="2000" b="0" i="0" u="none" strike="noStrike" kern="1200" baseline="0" dirty="0">
                          <a:solidFill>
                            <a:srgbClr val="00B0F0"/>
                          </a:solidFill>
                          <a:latin typeface="+mj-lt"/>
                          <a:ea typeface="+mn-ea"/>
                          <a:cs typeface="+mn-cs"/>
                        </a:rPr>
                        <a:t>which reflect applicable State, local, and tribal laws and regulations, provided that the procurements </a:t>
                      </a:r>
                      <a:r>
                        <a:rPr kumimoji="0" lang="en-US" sz="2000" b="0" i="0" u="none" strike="noStrike" kern="1200" baseline="0" dirty="0">
                          <a:solidFill>
                            <a:schemeClr val="dk1"/>
                          </a:solidFill>
                          <a:latin typeface="+mj-lt"/>
                          <a:ea typeface="+mn-ea"/>
                          <a:cs typeface="+mn-cs"/>
                        </a:rPr>
                        <a:t>conform to </a:t>
                      </a:r>
                      <a:r>
                        <a:rPr kumimoji="0" lang="en-US" sz="2000" b="0" i="0" u="none" strike="noStrike" kern="1200" baseline="0" dirty="0">
                          <a:solidFill>
                            <a:srgbClr val="00B0F0"/>
                          </a:solidFill>
                          <a:latin typeface="+mj-lt"/>
                          <a:ea typeface="+mn-ea"/>
                          <a:cs typeface="+mn-cs"/>
                        </a:rPr>
                        <a:t>applicable Federal law and </a:t>
                      </a:r>
                      <a:r>
                        <a:rPr kumimoji="0" lang="en-US" sz="2000" b="0" i="0" u="none" strike="noStrike" kern="1200" baseline="0" dirty="0">
                          <a:solidFill>
                            <a:schemeClr val="dk1"/>
                          </a:solidFill>
                          <a:latin typeface="+mj-lt"/>
                          <a:ea typeface="+mn-ea"/>
                          <a:cs typeface="+mn-cs"/>
                        </a:rPr>
                        <a:t>the standards identified in this part.</a:t>
                      </a:r>
                      <a:endParaRPr lang="en-US" sz="2000" dirty="0">
                        <a:latin typeface="+mj-lt"/>
                      </a:endParaRPr>
                    </a:p>
                  </a:txBody>
                  <a:tcPr/>
                </a:tc>
                <a:tc>
                  <a:txBody>
                    <a:bodyPr/>
                    <a:lstStyle/>
                    <a:p>
                      <a:r>
                        <a:rPr kumimoji="0" lang="en-US" sz="2000" b="0" i="0" u="none" strike="noStrike" kern="1200" baseline="0" dirty="0">
                          <a:solidFill>
                            <a:schemeClr val="dk1"/>
                          </a:solidFill>
                          <a:latin typeface="+mj-lt"/>
                          <a:ea typeface="+mn-ea"/>
                          <a:cs typeface="+mn-cs"/>
                        </a:rPr>
                        <a:t>(a) </a:t>
                      </a:r>
                      <a:r>
                        <a:rPr kumimoji="0" lang="en-US" sz="2000" b="0" i="0" u="none" strike="noStrike" kern="1200" baseline="0" dirty="0">
                          <a:solidFill>
                            <a:srgbClr val="FF0000"/>
                          </a:solidFill>
                          <a:latin typeface="+mj-lt"/>
                          <a:ea typeface="+mn-ea"/>
                          <a:cs typeface="+mn-cs"/>
                        </a:rPr>
                        <a:t>The non-Federal entity must have and use documented procurement procedures, consistent</a:t>
                      </a:r>
                    </a:p>
                    <a:p>
                      <a:r>
                        <a:rPr kumimoji="0" lang="en-US" sz="2000" b="0" i="0" u="none" strike="noStrike" kern="1200" baseline="0" dirty="0">
                          <a:solidFill>
                            <a:srgbClr val="FF0000"/>
                          </a:solidFill>
                          <a:latin typeface="+mj-lt"/>
                          <a:ea typeface="+mn-ea"/>
                          <a:cs typeface="+mn-cs"/>
                        </a:rPr>
                        <a:t>with State, local, and tribal laws and regulations and the standards of this section, for the acquisition of property or services required under a Federal award or subaward.</a:t>
                      </a:r>
                      <a:r>
                        <a:rPr kumimoji="0" lang="en-US" sz="2000" b="0" i="0" u="none" strike="noStrike" kern="1200" baseline="0" dirty="0">
                          <a:solidFill>
                            <a:schemeClr val="dk1"/>
                          </a:solidFill>
                          <a:latin typeface="+mj-lt"/>
                          <a:ea typeface="+mn-ea"/>
                          <a:cs typeface="+mn-cs"/>
                        </a:rPr>
                        <a:t> The non-Federal entity’s documented procurement procedures must conform to the procurement standards identified in </a:t>
                      </a:r>
                      <a:r>
                        <a:rPr kumimoji="0" lang="en-US" sz="2000" b="0" i="0" u="none" strike="noStrike" kern="1200" baseline="0" dirty="0">
                          <a:solidFill>
                            <a:srgbClr val="FF0000"/>
                          </a:solidFill>
                          <a:latin typeface="+mj-lt"/>
                          <a:ea typeface="+mn-ea"/>
                          <a:cs typeface="+mn-cs"/>
                        </a:rPr>
                        <a:t>§§200.317 through 200.327 of this subpart.</a:t>
                      </a:r>
                      <a:endParaRPr lang="en-US" sz="2000" dirty="0">
                        <a:solidFill>
                          <a:srgbClr val="FF0000"/>
                        </a:solidFill>
                        <a:latin typeface="+mj-lt"/>
                      </a:endParaRPr>
                    </a:p>
                  </a:txBody>
                  <a:tcPr/>
                </a:tc>
                <a:extLst>
                  <a:ext uri="{0D108BD9-81ED-4DB2-BD59-A6C34878D82A}">
                    <a16:rowId xmlns:a16="http://schemas.microsoft.com/office/drawing/2014/main" val="1186068386"/>
                  </a:ext>
                </a:extLst>
              </a:tr>
            </a:tbl>
          </a:graphicData>
        </a:graphic>
      </p:graphicFrame>
    </p:spTree>
    <p:extLst>
      <p:ext uri="{BB962C8B-B14F-4D97-AF65-F5344CB8AC3E}">
        <p14:creationId xmlns:p14="http://schemas.microsoft.com/office/powerpoint/2010/main" val="1118631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426190" cy="1143000"/>
          </a:xfrm>
        </p:spPr>
        <p:txBody>
          <a:bodyPr>
            <a:normAutofit/>
          </a:bodyPr>
          <a:lstStyle/>
          <a:p>
            <a:r>
              <a:rPr lang="en-US" dirty="0"/>
              <a:t>§200.320 </a:t>
            </a:r>
            <a:r>
              <a:rPr lang="en-US" sz="4000" dirty="0"/>
              <a:t>Methods of procurements to be followed.</a:t>
            </a:r>
          </a:p>
        </p:txBody>
      </p:sp>
      <p:sp>
        <p:nvSpPr>
          <p:cNvPr id="3" name="Content Placeholder 2"/>
          <p:cNvSpPr>
            <a:spLocks noGrp="1"/>
          </p:cNvSpPr>
          <p:nvPr>
            <p:ph idx="1"/>
          </p:nvPr>
        </p:nvSpPr>
        <p:spPr>
          <a:xfrm>
            <a:off x="609600" y="1935480"/>
            <a:ext cx="10972800" cy="4648200"/>
          </a:xfrm>
        </p:spPr>
        <p:txBody>
          <a:bodyPr>
            <a:normAutofit/>
          </a:bodyPr>
          <a:lstStyle/>
          <a:p>
            <a:pPr marL="0" lvl="0" indent="0">
              <a:spcBef>
                <a:spcPts val="0"/>
              </a:spcBef>
              <a:buClrTx/>
              <a:buSzTx/>
              <a:buNone/>
              <a:defRPr/>
            </a:pPr>
            <a:r>
              <a:rPr lang="en-US" sz="2800" dirty="0"/>
              <a:t>Significant revisions include:</a:t>
            </a:r>
          </a:p>
          <a:p>
            <a:pPr>
              <a:spcAft>
                <a:spcPts val="600"/>
              </a:spcAft>
            </a:pPr>
            <a:r>
              <a:rPr lang="en-US" dirty="0"/>
              <a:t>Raising the micro-purchase threshold from </a:t>
            </a:r>
            <a:r>
              <a:rPr lang="en-US" dirty="0">
                <a:solidFill>
                  <a:srgbClr val="00B0F0"/>
                </a:solidFill>
              </a:rPr>
              <a:t>$3,500 </a:t>
            </a:r>
            <a:r>
              <a:rPr lang="en-US" dirty="0"/>
              <a:t>to </a:t>
            </a:r>
            <a:r>
              <a:rPr lang="en-US" dirty="0">
                <a:solidFill>
                  <a:srgbClr val="FF0000"/>
                </a:solidFill>
              </a:rPr>
              <a:t>$10,000</a:t>
            </a:r>
          </a:p>
          <a:p>
            <a:pPr>
              <a:spcAft>
                <a:spcPts val="600"/>
              </a:spcAft>
            </a:pPr>
            <a:r>
              <a:rPr lang="en-US" dirty="0"/>
              <a:t>Raising the simplified acquisition threshold from </a:t>
            </a:r>
            <a:r>
              <a:rPr lang="en-US" dirty="0">
                <a:solidFill>
                  <a:srgbClr val="00B0F0"/>
                </a:solidFill>
              </a:rPr>
              <a:t>$150,000 </a:t>
            </a:r>
            <a:r>
              <a:rPr lang="en-US" dirty="0"/>
              <a:t>to </a:t>
            </a:r>
            <a:r>
              <a:rPr lang="en-US" dirty="0">
                <a:solidFill>
                  <a:srgbClr val="FF0000"/>
                </a:solidFill>
              </a:rPr>
              <a:t>$250,000</a:t>
            </a:r>
          </a:p>
          <a:p>
            <a:pPr>
              <a:spcAft>
                <a:spcPts val="600"/>
              </a:spcAft>
            </a:pPr>
            <a:r>
              <a:rPr lang="en-US" dirty="0"/>
              <a:t>Presenting guidance in three procurement type categories: </a:t>
            </a:r>
          </a:p>
          <a:p>
            <a:pPr lvl="1">
              <a:spcAft>
                <a:spcPts val="600"/>
              </a:spcAft>
            </a:pPr>
            <a:r>
              <a:rPr lang="en-US" dirty="0"/>
              <a:t>(1) Informal (micro-purchase &lt;$10,000 &amp; small purchase $10,000 - $250,000)</a:t>
            </a:r>
          </a:p>
          <a:p>
            <a:pPr lvl="1">
              <a:spcAft>
                <a:spcPts val="600"/>
              </a:spcAft>
            </a:pPr>
            <a:r>
              <a:rPr lang="en-US" dirty="0"/>
              <a:t>(2) Formal (sealed bids &amp; proposals &gt;$250,000)</a:t>
            </a:r>
          </a:p>
          <a:p>
            <a:pPr lvl="1">
              <a:spcAft>
                <a:spcPts val="600"/>
              </a:spcAft>
            </a:pPr>
            <a:r>
              <a:rPr lang="en-US" dirty="0"/>
              <a:t>(3) Noncompetitive</a:t>
            </a:r>
          </a:p>
          <a:p>
            <a:pPr>
              <a:spcAft>
                <a:spcPts val="600"/>
              </a:spcAft>
            </a:pPr>
            <a:r>
              <a:rPr lang="en-US" dirty="0"/>
              <a:t>Allowing non-Federal entities to request a micro-purchase threshold higher than $10,000 based on certain conditions</a:t>
            </a:r>
          </a:p>
        </p:txBody>
      </p:sp>
    </p:spTree>
    <p:extLst>
      <p:ext uri="{BB962C8B-B14F-4D97-AF65-F5344CB8AC3E}">
        <p14:creationId xmlns:p14="http://schemas.microsoft.com/office/powerpoint/2010/main" val="3923690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174730" cy="1143000"/>
          </a:xfrm>
        </p:spPr>
        <p:txBody>
          <a:bodyPr>
            <a:normAutofit/>
          </a:bodyPr>
          <a:lstStyle/>
          <a:p>
            <a:r>
              <a:rPr lang="en-US" dirty="0"/>
              <a:t>§200.332 </a:t>
            </a:r>
            <a:r>
              <a:rPr lang="en-US" sz="4000" dirty="0"/>
              <a:t>Requirements for pass-through entities.</a:t>
            </a:r>
          </a:p>
        </p:txBody>
      </p:sp>
      <p:graphicFrame>
        <p:nvGraphicFramePr>
          <p:cNvPr id="4" name="Content Placeholder 3"/>
          <p:cNvGraphicFramePr>
            <a:graphicFrameLocks noGrp="1"/>
          </p:cNvGraphicFramePr>
          <p:nvPr>
            <p:ph idx="1"/>
          </p:nvPr>
        </p:nvGraphicFramePr>
        <p:xfrm>
          <a:off x="609600" y="1935163"/>
          <a:ext cx="10911840" cy="4409067"/>
        </p:xfrm>
        <a:graphic>
          <a:graphicData uri="http://schemas.openxmlformats.org/drawingml/2006/table">
            <a:tbl>
              <a:tblPr firstRow="1" bandRow="1">
                <a:tableStyleId>{5C22544A-7EE6-4342-B048-85BDC9FD1C3A}</a:tableStyleId>
              </a:tblPr>
              <a:tblGrid>
                <a:gridCol w="4126992">
                  <a:extLst>
                    <a:ext uri="{9D8B030D-6E8A-4147-A177-3AD203B41FA5}">
                      <a16:colId xmlns:a16="http://schemas.microsoft.com/office/drawing/2014/main" val="294273975"/>
                    </a:ext>
                  </a:extLst>
                </a:gridCol>
                <a:gridCol w="6784848">
                  <a:extLst>
                    <a:ext uri="{9D8B030D-6E8A-4147-A177-3AD203B41FA5}">
                      <a16:colId xmlns:a16="http://schemas.microsoft.com/office/drawing/2014/main" val="681678916"/>
                    </a:ext>
                  </a:extLst>
                </a:gridCol>
              </a:tblGrid>
              <a:tr h="477147">
                <a:tc>
                  <a:txBody>
                    <a:bodyPr/>
                    <a:lstStyle/>
                    <a:p>
                      <a:pPr algn="ctr"/>
                      <a:r>
                        <a:rPr lang="en-US" sz="2000" dirty="0">
                          <a:latin typeface="+mj-lt"/>
                        </a:rPr>
                        <a:t>2014</a:t>
                      </a:r>
                      <a:r>
                        <a:rPr lang="en-US" sz="2000" baseline="0" dirty="0">
                          <a:latin typeface="+mj-lt"/>
                        </a:rPr>
                        <a:t> Rule</a:t>
                      </a:r>
                      <a:endParaRPr lang="en-US" sz="2000" dirty="0">
                        <a:latin typeface="+mj-lt"/>
                      </a:endParaRPr>
                    </a:p>
                  </a:txBody>
                  <a:tcPr anchor="ctr"/>
                </a:tc>
                <a:tc>
                  <a:txBody>
                    <a:bodyPr/>
                    <a:lstStyle/>
                    <a:p>
                      <a:pPr algn="ctr"/>
                      <a:r>
                        <a:rPr lang="en-US" sz="2000" dirty="0">
                          <a:latin typeface="+mj-lt"/>
                        </a:rPr>
                        <a:t>2020 Rule</a:t>
                      </a:r>
                    </a:p>
                  </a:txBody>
                  <a:tcPr anchor="ctr"/>
                </a:tc>
                <a:extLst>
                  <a:ext uri="{0D108BD9-81ED-4DB2-BD59-A6C34878D82A}">
                    <a16:rowId xmlns:a16="http://schemas.microsoft.com/office/drawing/2014/main" val="2646522683"/>
                  </a:ext>
                </a:extLst>
              </a:tr>
              <a:tr h="2611382">
                <a:tc>
                  <a:txBody>
                    <a:bodyPr/>
                    <a:lstStyle/>
                    <a:p>
                      <a:r>
                        <a:rPr kumimoji="0" lang="en-US" sz="1800" b="0" i="0" u="none" strike="noStrike" kern="1200" baseline="0" dirty="0">
                          <a:solidFill>
                            <a:schemeClr val="dk1"/>
                          </a:solidFill>
                          <a:latin typeface="+mj-lt"/>
                          <a:ea typeface="+mn-ea"/>
                          <a:cs typeface="+mn-cs"/>
                        </a:rPr>
                        <a:t>(a)(4) An approved federally recognized indirect cost rate negotiated between the subrecipient and the Federal Government </a:t>
                      </a:r>
                      <a:r>
                        <a:rPr kumimoji="0" lang="en-US" sz="1800" b="0" i="0" u="none" strike="noStrike" kern="1200" baseline="0" dirty="0">
                          <a:solidFill>
                            <a:srgbClr val="00B0F0"/>
                          </a:solidFill>
                          <a:latin typeface="+mj-lt"/>
                          <a:ea typeface="+mn-ea"/>
                          <a:cs typeface="+mn-cs"/>
                        </a:rPr>
                        <a:t>or, if no such rate exists, either a rate negotiated between the pass-through entity and the subrecipient (in compliance with this part), or a de </a:t>
                      </a:r>
                      <a:r>
                        <a:rPr kumimoji="0" lang="en-US" sz="1800" b="0" i="0" u="none" strike="noStrike" kern="1200" baseline="0" dirty="0" err="1">
                          <a:solidFill>
                            <a:srgbClr val="00B0F0"/>
                          </a:solidFill>
                          <a:latin typeface="+mj-lt"/>
                          <a:ea typeface="+mn-ea"/>
                          <a:cs typeface="+mn-cs"/>
                        </a:rPr>
                        <a:t>minimis</a:t>
                      </a:r>
                      <a:r>
                        <a:rPr kumimoji="0" lang="en-US" sz="1800" b="0" i="0" u="none" strike="noStrike" kern="1200" baseline="0" dirty="0">
                          <a:solidFill>
                            <a:srgbClr val="00B0F0"/>
                          </a:solidFill>
                          <a:latin typeface="+mj-lt"/>
                          <a:ea typeface="+mn-ea"/>
                          <a:cs typeface="+mn-cs"/>
                        </a:rPr>
                        <a:t> indirect cost rate as defined in §200.414 Indirect (F&amp;A) costs, paragraph (f).</a:t>
                      </a:r>
                    </a:p>
                  </a:txBody>
                  <a:tcPr/>
                </a:tc>
                <a:tc>
                  <a:txBody>
                    <a:bodyPr/>
                    <a:lstStyle/>
                    <a:p>
                      <a:r>
                        <a:rPr kumimoji="0" lang="en-US" sz="1800" b="0" i="0" u="none" strike="noStrike" kern="1200" baseline="0" dirty="0">
                          <a:solidFill>
                            <a:schemeClr val="dk1"/>
                          </a:solidFill>
                          <a:latin typeface="+mj-lt"/>
                          <a:ea typeface="+mn-ea"/>
                          <a:cs typeface="+mn-cs"/>
                        </a:rPr>
                        <a:t>(a)(4)</a:t>
                      </a:r>
                      <a:r>
                        <a:rPr kumimoji="0" lang="en-US" sz="1800" b="0" i="0" u="none" strike="noStrike" kern="1200" baseline="0" dirty="0">
                          <a:solidFill>
                            <a:srgbClr val="FF0000"/>
                          </a:solidFill>
                          <a:latin typeface="+mj-lt"/>
                          <a:ea typeface="+mn-ea"/>
                          <a:cs typeface="+mn-cs"/>
                        </a:rPr>
                        <a:t>(</a:t>
                      </a:r>
                      <a:r>
                        <a:rPr kumimoji="0" lang="en-US" sz="1800" b="0" i="0" u="none" strike="noStrike" kern="1200" baseline="0" dirty="0" err="1">
                          <a:solidFill>
                            <a:srgbClr val="FF0000"/>
                          </a:solidFill>
                          <a:latin typeface="+mj-lt"/>
                          <a:ea typeface="+mn-ea"/>
                          <a:cs typeface="+mn-cs"/>
                        </a:rPr>
                        <a:t>i</a:t>
                      </a:r>
                      <a:r>
                        <a:rPr kumimoji="0" lang="en-US" sz="1800" b="0" i="0" u="none" strike="noStrike" kern="1200" baseline="0" dirty="0">
                          <a:solidFill>
                            <a:srgbClr val="FF0000"/>
                          </a:solidFill>
                          <a:latin typeface="+mj-lt"/>
                          <a:ea typeface="+mn-ea"/>
                          <a:cs typeface="+mn-cs"/>
                        </a:rPr>
                        <a:t>) </a:t>
                      </a:r>
                      <a:r>
                        <a:rPr kumimoji="0" lang="en-US" sz="1800" b="0" i="0" u="none" strike="noStrike" kern="1200" baseline="0" dirty="0">
                          <a:solidFill>
                            <a:schemeClr val="dk1"/>
                          </a:solidFill>
                          <a:latin typeface="+mj-lt"/>
                          <a:ea typeface="+mn-ea"/>
                          <a:cs typeface="+mn-cs"/>
                        </a:rPr>
                        <a:t>An approved federally recognized indirect cost rate negotiated between the subrecipient and the Federal Government. </a:t>
                      </a:r>
                      <a:r>
                        <a:rPr kumimoji="0" lang="en-US" sz="1800" b="0" i="0" u="none" strike="noStrike" kern="1200" baseline="0" dirty="0">
                          <a:solidFill>
                            <a:srgbClr val="FF0000"/>
                          </a:solidFill>
                          <a:latin typeface="+mj-lt"/>
                          <a:ea typeface="+mn-ea"/>
                          <a:cs typeface="+mn-cs"/>
                        </a:rPr>
                        <a:t>If no approved rate exists, the pass-through entity must determine the appropriate rate in collaboration with the subrecipient, which is either: </a:t>
                      </a:r>
                    </a:p>
                    <a:p>
                      <a:r>
                        <a:rPr kumimoji="0" lang="en-US" sz="1800" b="0" i="0" u="none" strike="noStrike" kern="1200" baseline="0" dirty="0">
                          <a:solidFill>
                            <a:srgbClr val="FF0000"/>
                          </a:solidFill>
                          <a:latin typeface="+mj-lt"/>
                          <a:ea typeface="+mn-ea"/>
                          <a:cs typeface="+mn-cs"/>
                        </a:rPr>
                        <a:t>(A) The negotiated indirect cost rate between the pass-through entity and the subrecipient; which can be based on a prior negotiated rate between a different PTE and the same subrecipient. If basing the rate on a previously negotiated rate, the pass-through entity is not required to collect information justifying this rate, but may elect to do so;</a:t>
                      </a:r>
                    </a:p>
                    <a:p>
                      <a:r>
                        <a:rPr kumimoji="0" lang="en-US" sz="1800" b="0" i="0" u="none" strike="noStrike" kern="1200" baseline="0" dirty="0">
                          <a:solidFill>
                            <a:srgbClr val="FF0000"/>
                          </a:solidFill>
                          <a:latin typeface="+mj-lt"/>
                          <a:ea typeface="+mn-ea"/>
                          <a:cs typeface="+mn-cs"/>
                        </a:rPr>
                        <a:t>(B) The de </a:t>
                      </a:r>
                      <a:r>
                        <a:rPr kumimoji="0" lang="en-US" sz="1800" b="0" i="0" u="none" strike="noStrike" kern="1200" baseline="0" dirty="0" err="1">
                          <a:solidFill>
                            <a:srgbClr val="FF0000"/>
                          </a:solidFill>
                          <a:latin typeface="+mj-lt"/>
                          <a:ea typeface="+mn-ea"/>
                          <a:cs typeface="+mn-cs"/>
                        </a:rPr>
                        <a:t>minimis</a:t>
                      </a:r>
                      <a:r>
                        <a:rPr kumimoji="0" lang="en-US" sz="1800" b="0" i="0" u="none" strike="noStrike" kern="1200" baseline="0" dirty="0">
                          <a:solidFill>
                            <a:srgbClr val="FF0000"/>
                          </a:solidFill>
                          <a:latin typeface="+mj-lt"/>
                          <a:ea typeface="+mn-ea"/>
                          <a:cs typeface="+mn-cs"/>
                        </a:rPr>
                        <a:t> indirect cost rate.</a:t>
                      </a:r>
                    </a:p>
                    <a:p>
                      <a:r>
                        <a:rPr kumimoji="0" lang="en-US" sz="1800" b="0" i="0" u="none" strike="noStrike" kern="1200" baseline="0" dirty="0">
                          <a:solidFill>
                            <a:srgbClr val="FF0000"/>
                          </a:solidFill>
                          <a:latin typeface="+mj-lt"/>
                          <a:ea typeface="+mn-ea"/>
                          <a:cs typeface="+mn-cs"/>
                        </a:rPr>
                        <a:t>(ii) The pass-through entity must not require use of a de </a:t>
                      </a:r>
                      <a:r>
                        <a:rPr kumimoji="0" lang="en-US" sz="1800" b="0" i="0" u="none" strike="noStrike" kern="1200" baseline="0" dirty="0" err="1">
                          <a:solidFill>
                            <a:srgbClr val="FF0000"/>
                          </a:solidFill>
                          <a:latin typeface="+mj-lt"/>
                          <a:ea typeface="+mn-ea"/>
                          <a:cs typeface="+mn-cs"/>
                        </a:rPr>
                        <a:t>minimis</a:t>
                      </a:r>
                      <a:r>
                        <a:rPr kumimoji="0" lang="en-US" sz="1800" b="0" i="0" u="none" strike="noStrike" kern="1200" baseline="0" dirty="0">
                          <a:solidFill>
                            <a:srgbClr val="FF0000"/>
                          </a:solidFill>
                          <a:latin typeface="+mj-lt"/>
                          <a:ea typeface="+mn-ea"/>
                          <a:cs typeface="+mn-cs"/>
                        </a:rPr>
                        <a:t> indirect cost rate if the subrecipient has a Federally approved rate. Subrecipients can elect to use the cost allocation method to account for indirect costs in accordance with §200.405(d).</a:t>
                      </a:r>
                      <a:endParaRPr lang="en-US" sz="1800" dirty="0">
                        <a:solidFill>
                          <a:srgbClr val="FF0000"/>
                        </a:solidFill>
                        <a:latin typeface="+mj-lt"/>
                      </a:endParaRPr>
                    </a:p>
                  </a:txBody>
                  <a:tcPr/>
                </a:tc>
                <a:extLst>
                  <a:ext uri="{0D108BD9-81ED-4DB2-BD59-A6C34878D82A}">
                    <a16:rowId xmlns:a16="http://schemas.microsoft.com/office/drawing/2014/main" val="1186068386"/>
                  </a:ext>
                </a:extLst>
              </a:tr>
            </a:tbl>
          </a:graphicData>
        </a:graphic>
      </p:graphicFrame>
    </p:spTree>
    <p:extLst>
      <p:ext uri="{BB962C8B-B14F-4D97-AF65-F5344CB8AC3E}">
        <p14:creationId xmlns:p14="http://schemas.microsoft.com/office/powerpoint/2010/main" val="3962472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§200.344 Closeout.</a:t>
            </a:r>
          </a:p>
        </p:txBody>
      </p:sp>
      <p:graphicFrame>
        <p:nvGraphicFramePr>
          <p:cNvPr id="4" name="Content Placeholder 3"/>
          <p:cNvGraphicFramePr>
            <a:graphicFrameLocks noGrp="1"/>
          </p:cNvGraphicFramePr>
          <p:nvPr>
            <p:ph idx="1"/>
          </p:nvPr>
        </p:nvGraphicFramePr>
        <p:xfrm>
          <a:off x="609600" y="1935163"/>
          <a:ext cx="10751820" cy="4530987"/>
        </p:xfrm>
        <a:graphic>
          <a:graphicData uri="http://schemas.openxmlformats.org/drawingml/2006/table">
            <a:tbl>
              <a:tblPr firstRow="1" bandRow="1">
                <a:tableStyleId>{5C22544A-7EE6-4342-B048-85BDC9FD1C3A}</a:tableStyleId>
              </a:tblPr>
              <a:tblGrid>
                <a:gridCol w="4602480">
                  <a:extLst>
                    <a:ext uri="{9D8B030D-6E8A-4147-A177-3AD203B41FA5}">
                      <a16:colId xmlns:a16="http://schemas.microsoft.com/office/drawing/2014/main" val="294273975"/>
                    </a:ext>
                  </a:extLst>
                </a:gridCol>
                <a:gridCol w="6149340">
                  <a:extLst>
                    <a:ext uri="{9D8B030D-6E8A-4147-A177-3AD203B41FA5}">
                      <a16:colId xmlns:a16="http://schemas.microsoft.com/office/drawing/2014/main" val="681678916"/>
                    </a:ext>
                  </a:extLst>
                </a:gridCol>
              </a:tblGrid>
              <a:tr h="477147">
                <a:tc>
                  <a:txBody>
                    <a:bodyPr/>
                    <a:lstStyle/>
                    <a:p>
                      <a:pPr algn="ctr"/>
                      <a:r>
                        <a:rPr lang="en-US" sz="2000" dirty="0">
                          <a:latin typeface="+mj-lt"/>
                        </a:rPr>
                        <a:t>2014</a:t>
                      </a:r>
                      <a:r>
                        <a:rPr lang="en-US" sz="2000" baseline="0" dirty="0">
                          <a:latin typeface="+mj-lt"/>
                        </a:rPr>
                        <a:t> Rule</a:t>
                      </a:r>
                      <a:endParaRPr lang="en-US" sz="2000" dirty="0">
                        <a:latin typeface="+mj-lt"/>
                      </a:endParaRPr>
                    </a:p>
                  </a:txBody>
                  <a:tcPr anchor="ctr"/>
                </a:tc>
                <a:tc>
                  <a:txBody>
                    <a:bodyPr/>
                    <a:lstStyle/>
                    <a:p>
                      <a:pPr algn="ctr"/>
                      <a:r>
                        <a:rPr lang="en-US" sz="2000" dirty="0">
                          <a:latin typeface="+mj-lt"/>
                        </a:rPr>
                        <a:t>2020 Rule</a:t>
                      </a:r>
                    </a:p>
                  </a:txBody>
                  <a:tcPr anchor="ctr"/>
                </a:tc>
                <a:extLst>
                  <a:ext uri="{0D108BD9-81ED-4DB2-BD59-A6C34878D82A}">
                    <a16:rowId xmlns:a16="http://schemas.microsoft.com/office/drawing/2014/main" val="2646522683"/>
                  </a:ext>
                </a:extLst>
              </a:tr>
              <a:tr h="2611382">
                <a:tc>
                  <a:txBody>
                    <a:bodyPr/>
                    <a:lstStyle/>
                    <a:p>
                      <a:r>
                        <a:rPr lang="en-US" sz="2000">
                          <a:latin typeface="+mj-lt"/>
                        </a:rPr>
                        <a:t>(a) The </a:t>
                      </a:r>
                      <a:r>
                        <a:rPr lang="en-US" sz="2000">
                          <a:solidFill>
                            <a:srgbClr val="00B0F0"/>
                          </a:solidFill>
                          <a:latin typeface="+mj-lt"/>
                        </a:rPr>
                        <a:t>non-Federal entity </a:t>
                      </a:r>
                      <a:r>
                        <a:rPr lang="en-US" sz="2000">
                          <a:latin typeface="+mj-lt"/>
                        </a:rPr>
                        <a:t>must submit, no later than </a:t>
                      </a:r>
                      <a:r>
                        <a:rPr lang="en-US" sz="2000">
                          <a:solidFill>
                            <a:srgbClr val="00B0F0"/>
                          </a:solidFill>
                          <a:latin typeface="+mj-lt"/>
                        </a:rPr>
                        <a:t>90</a:t>
                      </a:r>
                      <a:r>
                        <a:rPr lang="en-US" sz="2000">
                          <a:latin typeface="+mj-lt"/>
                        </a:rPr>
                        <a:t> calendar days after the end date of the period of performance, all financial, performance, and other reports as required by the terms and conditions of the Federal award. The Federal awarding agency or pass-through entity may approve extensions when requested by the non-Federal entity.</a:t>
                      </a:r>
                      <a:endParaRPr lang="en-US" sz="2000" dirty="0">
                        <a:latin typeface="+mj-lt"/>
                      </a:endParaRPr>
                    </a:p>
                  </a:txBody>
                  <a:tcPr/>
                </a:tc>
                <a:tc>
                  <a:txBody>
                    <a:bodyPr/>
                    <a:lstStyle/>
                    <a:p>
                      <a:pPr marL="0" indent="0">
                        <a:buNone/>
                      </a:pPr>
                      <a:r>
                        <a:rPr lang="en-US" sz="2000" dirty="0">
                          <a:solidFill>
                            <a:schemeClr val="tx1"/>
                          </a:solidFill>
                          <a:latin typeface="+mj-lt"/>
                        </a:rPr>
                        <a:t>(a) The </a:t>
                      </a:r>
                      <a:r>
                        <a:rPr lang="en-US" sz="2000" dirty="0">
                          <a:solidFill>
                            <a:srgbClr val="FF0000"/>
                          </a:solidFill>
                          <a:latin typeface="+mj-lt"/>
                        </a:rPr>
                        <a:t>recipient</a:t>
                      </a:r>
                      <a:r>
                        <a:rPr lang="en-US" sz="2000" dirty="0">
                          <a:solidFill>
                            <a:schemeClr val="tx1"/>
                          </a:solidFill>
                          <a:latin typeface="+mj-lt"/>
                        </a:rPr>
                        <a:t> must submit, no later than</a:t>
                      </a:r>
                      <a:r>
                        <a:rPr lang="en-US" sz="2000" baseline="0" dirty="0">
                          <a:solidFill>
                            <a:schemeClr val="tx1"/>
                          </a:solidFill>
                          <a:latin typeface="+mj-lt"/>
                        </a:rPr>
                        <a:t> </a:t>
                      </a:r>
                      <a:r>
                        <a:rPr lang="en-US" sz="2000" dirty="0">
                          <a:solidFill>
                            <a:srgbClr val="FF0000"/>
                          </a:solidFill>
                          <a:latin typeface="+mj-lt"/>
                        </a:rPr>
                        <a:t>120 </a:t>
                      </a:r>
                      <a:r>
                        <a:rPr lang="en-US" sz="2000" dirty="0">
                          <a:solidFill>
                            <a:schemeClr val="tx1"/>
                          </a:solidFill>
                          <a:latin typeface="+mj-lt"/>
                        </a:rPr>
                        <a:t>calendar days after the end date of the period of performance, all financial, performance, and other reports as required by the terms and conditions of the Federal award</a:t>
                      </a:r>
                      <a:r>
                        <a:rPr lang="en-US" sz="2000" dirty="0">
                          <a:solidFill>
                            <a:srgbClr val="FF0000"/>
                          </a:solidFill>
                          <a:latin typeface="+mj-lt"/>
                        </a:rPr>
                        <a:t>. A subrecipient must submit to the pass-through entity, no later than 90 calendar days (or an earlier date as agreed upon by the pass-through entity and subrecipient) after the end date of the period of performance, all financial, performance, and other reports as required by the terms and conditions of the Federal award. </a:t>
                      </a:r>
                      <a:r>
                        <a:rPr lang="en-US" sz="2000" dirty="0">
                          <a:solidFill>
                            <a:schemeClr val="tx1"/>
                          </a:solidFill>
                          <a:latin typeface="+mj-lt"/>
                        </a:rPr>
                        <a:t>The Federal awarding agency or pass-through entity may approve extensions when requested </a:t>
                      </a:r>
                      <a:r>
                        <a:rPr lang="en-US" sz="2000" dirty="0">
                          <a:solidFill>
                            <a:srgbClr val="FF0000"/>
                          </a:solidFill>
                          <a:latin typeface="+mj-lt"/>
                        </a:rPr>
                        <a:t>and justified </a:t>
                      </a:r>
                      <a:r>
                        <a:rPr lang="en-US" sz="2000" dirty="0">
                          <a:solidFill>
                            <a:schemeClr val="tx1"/>
                          </a:solidFill>
                          <a:latin typeface="+mj-lt"/>
                        </a:rPr>
                        <a:t>by the non-Federal entity</a:t>
                      </a:r>
                      <a:r>
                        <a:rPr lang="en-US" sz="2000" dirty="0">
                          <a:solidFill>
                            <a:srgbClr val="FF0000"/>
                          </a:solidFill>
                          <a:latin typeface="+mj-lt"/>
                        </a:rPr>
                        <a:t>, as applicable</a:t>
                      </a:r>
                      <a:r>
                        <a:rPr lang="en-US" sz="2000" dirty="0">
                          <a:solidFill>
                            <a:schemeClr val="tx1"/>
                          </a:solidFill>
                          <a:latin typeface="+mj-lt"/>
                        </a:rPr>
                        <a:t>.</a:t>
                      </a:r>
                    </a:p>
                  </a:txBody>
                  <a:tcPr/>
                </a:tc>
                <a:extLst>
                  <a:ext uri="{0D108BD9-81ED-4DB2-BD59-A6C34878D82A}">
                    <a16:rowId xmlns:a16="http://schemas.microsoft.com/office/drawing/2014/main" val="1186068386"/>
                  </a:ext>
                </a:extLst>
              </a:tr>
            </a:tbl>
          </a:graphicData>
        </a:graphic>
      </p:graphicFrame>
    </p:spTree>
    <p:extLst>
      <p:ext uri="{BB962C8B-B14F-4D97-AF65-F5344CB8AC3E}">
        <p14:creationId xmlns:p14="http://schemas.microsoft.com/office/powerpoint/2010/main" val="2275861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§200.344 Closeout</a:t>
            </a:r>
          </a:p>
        </p:txBody>
      </p:sp>
      <p:graphicFrame>
        <p:nvGraphicFramePr>
          <p:cNvPr id="4" name="Content Placeholder 3"/>
          <p:cNvGraphicFramePr>
            <a:graphicFrameLocks noGrp="1"/>
          </p:cNvGraphicFramePr>
          <p:nvPr>
            <p:ph idx="1"/>
          </p:nvPr>
        </p:nvGraphicFramePr>
        <p:xfrm>
          <a:off x="609600" y="1935163"/>
          <a:ext cx="10751820" cy="3616587"/>
        </p:xfrm>
        <a:graphic>
          <a:graphicData uri="http://schemas.openxmlformats.org/drawingml/2006/table">
            <a:tbl>
              <a:tblPr firstRow="1" bandRow="1">
                <a:tableStyleId>{5C22544A-7EE6-4342-B048-85BDC9FD1C3A}</a:tableStyleId>
              </a:tblPr>
              <a:tblGrid>
                <a:gridCol w="4584192">
                  <a:extLst>
                    <a:ext uri="{9D8B030D-6E8A-4147-A177-3AD203B41FA5}">
                      <a16:colId xmlns:a16="http://schemas.microsoft.com/office/drawing/2014/main" val="294273975"/>
                    </a:ext>
                  </a:extLst>
                </a:gridCol>
                <a:gridCol w="6167628">
                  <a:extLst>
                    <a:ext uri="{9D8B030D-6E8A-4147-A177-3AD203B41FA5}">
                      <a16:colId xmlns:a16="http://schemas.microsoft.com/office/drawing/2014/main" val="681678916"/>
                    </a:ext>
                  </a:extLst>
                </a:gridCol>
              </a:tblGrid>
              <a:tr h="477147">
                <a:tc>
                  <a:txBody>
                    <a:bodyPr/>
                    <a:lstStyle/>
                    <a:p>
                      <a:pPr algn="ctr"/>
                      <a:r>
                        <a:rPr lang="en-US" sz="2000" dirty="0">
                          <a:latin typeface="+mj-lt"/>
                        </a:rPr>
                        <a:t>2014</a:t>
                      </a:r>
                      <a:r>
                        <a:rPr lang="en-US" sz="2000" baseline="0" dirty="0">
                          <a:latin typeface="+mj-lt"/>
                        </a:rPr>
                        <a:t> Rule</a:t>
                      </a:r>
                      <a:endParaRPr lang="en-US" sz="2000" dirty="0">
                        <a:latin typeface="+mj-lt"/>
                      </a:endParaRPr>
                    </a:p>
                  </a:txBody>
                  <a:tcPr anchor="ctr"/>
                </a:tc>
                <a:tc>
                  <a:txBody>
                    <a:bodyPr/>
                    <a:lstStyle/>
                    <a:p>
                      <a:pPr algn="ctr"/>
                      <a:r>
                        <a:rPr lang="en-US" sz="2000" dirty="0">
                          <a:latin typeface="+mj-lt"/>
                        </a:rPr>
                        <a:t>2020 Rule</a:t>
                      </a:r>
                    </a:p>
                  </a:txBody>
                  <a:tcPr anchor="ctr"/>
                </a:tc>
                <a:extLst>
                  <a:ext uri="{0D108BD9-81ED-4DB2-BD59-A6C34878D82A}">
                    <a16:rowId xmlns:a16="http://schemas.microsoft.com/office/drawing/2014/main" val="2646522683"/>
                  </a:ext>
                </a:extLst>
              </a:tr>
              <a:tr h="2611382">
                <a:tc>
                  <a:txBody>
                    <a:bodyPr/>
                    <a:lstStyle/>
                    <a:p>
                      <a:r>
                        <a:rPr lang="en-US" sz="2000">
                          <a:latin typeface="+mj-lt"/>
                        </a:rPr>
                        <a:t>(g) The Federal awarding agency or pass-through entity </a:t>
                      </a:r>
                      <a:r>
                        <a:rPr lang="en-US" sz="2000">
                          <a:solidFill>
                            <a:srgbClr val="00B0F0"/>
                          </a:solidFill>
                          <a:latin typeface="+mj-lt"/>
                        </a:rPr>
                        <a:t>should</a:t>
                      </a:r>
                      <a:r>
                        <a:rPr lang="en-US" sz="2000">
                          <a:latin typeface="+mj-lt"/>
                        </a:rPr>
                        <a:t> complete all closeout actions for Federal</a:t>
                      </a:r>
                      <a:r>
                        <a:rPr lang="en-US" sz="2000" baseline="0">
                          <a:latin typeface="+mj-lt"/>
                        </a:rPr>
                        <a:t> a</a:t>
                      </a:r>
                      <a:r>
                        <a:rPr lang="en-US" sz="2000">
                          <a:latin typeface="+mj-lt"/>
                        </a:rPr>
                        <a:t>wards, no later than one year after receipt and acceptance of all required final reports. </a:t>
                      </a:r>
                      <a:endParaRPr lang="en-US" sz="2000" dirty="0">
                        <a:latin typeface="+mj-lt"/>
                      </a:endParaRPr>
                    </a:p>
                  </a:txBody>
                  <a:tcPr/>
                </a:tc>
                <a:tc>
                  <a:txBody>
                    <a:bodyPr/>
                    <a:lstStyle/>
                    <a:p>
                      <a:pPr marL="0" indent="0">
                        <a:buNone/>
                      </a:pPr>
                      <a:r>
                        <a:rPr lang="en-US" sz="2000" dirty="0">
                          <a:solidFill>
                            <a:schemeClr val="tx1"/>
                          </a:solidFill>
                          <a:latin typeface="+mj-lt"/>
                        </a:rPr>
                        <a:t>(g) </a:t>
                      </a:r>
                      <a:r>
                        <a:rPr lang="en-US" sz="2000" dirty="0">
                          <a:solidFill>
                            <a:srgbClr val="FF0000"/>
                          </a:solidFill>
                          <a:latin typeface="+mj-lt"/>
                        </a:rPr>
                        <a:t>When a recipient or subrecipient completes all closeout requirements,</a:t>
                      </a:r>
                      <a:r>
                        <a:rPr lang="en-US" sz="2000" dirty="0">
                          <a:solidFill>
                            <a:schemeClr val="tx1"/>
                          </a:solidFill>
                          <a:latin typeface="+mj-lt"/>
                        </a:rPr>
                        <a:t> the Federal awarding agency or pass-through entity </a:t>
                      </a:r>
                      <a:r>
                        <a:rPr lang="en-US" sz="2000" dirty="0">
                          <a:solidFill>
                            <a:srgbClr val="FF0000"/>
                          </a:solidFill>
                          <a:latin typeface="+mj-lt"/>
                        </a:rPr>
                        <a:t>must promptly </a:t>
                      </a:r>
                      <a:r>
                        <a:rPr lang="en-US" sz="2000" dirty="0">
                          <a:solidFill>
                            <a:schemeClr val="tx1"/>
                          </a:solidFill>
                          <a:latin typeface="+mj-lt"/>
                        </a:rPr>
                        <a:t>complete all closeout actions for Federal awards. </a:t>
                      </a:r>
                      <a:r>
                        <a:rPr lang="en-US" sz="2000" dirty="0">
                          <a:solidFill>
                            <a:srgbClr val="FF0000"/>
                          </a:solidFill>
                          <a:latin typeface="+mj-lt"/>
                        </a:rPr>
                        <a:t>The Federal awarding agency must make every effort to complete closeout actions</a:t>
                      </a:r>
                      <a:r>
                        <a:rPr lang="en-US" sz="2000" dirty="0">
                          <a:solidFill>
                            <a:schemeClr val="tx1"/>
                          </a:solidFill>
                          <a:latin typeface="+mj-lt"/>
                        </a:rPr>
                        <a:t> no later than one year after </a:t>
                      </a:r>
                      <a:r>
                        <a:rPr lang="en-US" sz="2000" dirty="0">
                          <a:solidFill>
                            <a:srgbClr val="FF0000"/>
                          </a:solidFill>
                          <a:latin typeface="+mj-lt"/>
                        </a:rPr>
                        <a:t>the end of the period of performance unless otherwise directed by authorizing statutes. Closeout actions include Federal awarding agency actions in the grants management and payment systems.</a:t>
                      </a:r>
                    </a:p>
                  </a:txBody>
                  <a:tcPr/>
                </a:tc>
                <a:extLst>
                  <a:ext uri="{0D108BD9-81ED-4DB2-BD59-A6C34878D82A}">
                    <a16:rowId xmlns:a16="http://schemas.microsoft.com/office/drawing/2014/main" val="1186068386"/>
                  </a:ext>
                </a:extLst>
              </a:tr>
            </a:tbl>
          </a:graphicData>
        </a:graphic>
      </p:graphicFrame>
    </p:spTree>
    <p:extLst>
      <p:ext uri="{BB962C8B-B14F-4D97-AF65-F5344CB8AC3E}">
        <p14:creationId xmlns:p14="http://schemas.microsoft.com/office/powerpoint/2010/main" val="17259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§200.414 Indirect (F&amp;A) costs.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8721933"/>
              </p:ext>
            </p:extLst>
          </p:nvPr>
        </p:nvGraphicFramePr>
        <p:xfrm>
          <a:off x="609600" y="1935163"/>
          <a:ext cx="10751820" cy="3088529"/>
        </p:xfrm>
        <a:graphic>
          <a:graphicData uri="http://schemas.openxmlformats.org/drawingml/2006/table">
            <a:tbl>
              <a:tblPr firstRow="1" bandRow="1">
                <a:tableStyleId>{5C22544A-7EE6-4342-B048-85BDC9FD1C3A}</a:tableStyleId>
              </a:tblPr>
              <a:tblGrid>
                <a:gridCol w="4584192">
                  <a:extLst>
                    <a:ext uri="{9D8B030D-6E8A-4147-A177-3AD203B41FA5}">
                      <a16:colId xmlns:a16="http://schemas.microsoft.com/office/drawing/2014/main" val="294273975"/>
                    </a:ext>
                  </a:extLst>
                </a:gridCol>
                <a:gridCol w="6167628">
                  <a:extLst>
                    <a:ext uri="{9D8B030D-6E8A-4147-A177-3AD203B41FA5}">
                      <a16:colId xmlns:a16="http://schemas.microsoft.com/office/drawing/2014/main" val="681678916"/>
                    </a:ext>
                  </a:extLst>
                </a:gridCol>
              </a:tblGrid>
              <a:tr h="477147">
                <a:tc>
                  <a:txBody>
                    <a:bodyPr/>
                    <a:lstStyle/>
                    <a:p>
                      <a:pPr algn="ctr"/>
                      <a:r>
                        <a:rPr lang="en-US" sz="2000" dirty="0">
                          <a:latin typeface="+mj-lt"/>
                        </a:rPr>
                        <a:t>2014</a:t>
                      </a:r>
                      <a:r>
                        <a:rPr lang="en-US" sz="2000" baseline="0" dirty="0">
                          <a:latin typeface="+mj-lt"/>
                        </a:rPr>
                        <a:t> Rule</a:t>
                      </a:r>
                      <a:endParaRPr lang="en-US" sz="2000" dirty="0">
                        <a:latin typeface="+mj-lt"/>
                      </a:endParaRPr>
                    </a:p>
                  </a:txBody>
                  <a:tcPr anchor="ctr"/>
                </a:tc>
                <a:tc>
                  <a:txBody>
                    <a:bodyPr/>
                    <a:lstStyle/>
                    <a:p>
                      <a:pPr algn="ctr"/>
                      <a:r>
                        <a:rPr lang="en-US" sz="2000" dirty="0">
                          <a:latin typeface="+mj-lt"/>
                        </a:rPr>
                        <a:t>2020 Rule</a:t>
                      </a:r>
                    </a:p>
                  </a:txBody>
                  <a:tcPr anchor="ctr"/>
                </a:tc>
                <a:extLst>
                  <a:ext uri="{0D108BD9-81ED-4DB2-BD59-A6C34878D82A}">
                    <a16:rowId xmlns:a16="http://schemas.microsoft.com/office/drawing/2014/main" val="2646522683"/>
                  </a:ext>
                </a:extLst>
              </a:tr>
              <a:tr h="2611382">
                <a:tc>
                  <a:txBody>
                    <a:bodyPr/>
                    <a:lstStyle/>
                    <a:p>
                      <a:r>
                        <a:rPr lang="en-US" sz="2000" dirty="0">
                          <a:latin typeface="+mj-lt"/>
                        </a:rPr>
                        <a:t>(f) …any non-Federal entity that </a:t>
                      </a:r>
                      <a:r>
                        <a:rPr lang="en-US" sz="2000" dirty="0">
                          <a:solidFill>
                            <a:srgbClr val="00B0F0"/>
                          </a:solidFill>
                          <a:latin typeface="+mj-lt"/>
                        </a:rPr>
                        <a:t>has never received a negotiated indirect cost rate</a:t>
                      </a:r>
                      <a:r>
                        <a:rPr lang="en-US" sz="2000" dirty="0">
                          <a:latin typeface="+mj-lt"/>
                        </a:rPr>
                        <a:t>, except for those non-Federal entities described in Appendix VII, paragraph D.1.b, may elect to charge a de minimis rate of 10% of modified total direct costs (MTDC) which may be used indefinitely.  </a:t>
                      </a:r>
                    </a:p>
                  </a:txBody>
                  <a:tcPr/>
                </a:tc>
                <a:tc>
                  <a:txBody>
                    <a:bodyPr/>
                    <a:lstStyle/>
                    <a:p>
                      <a:pPr marL="0" indent="0">
                        <a:buNone/>
                      </a:pPr>
                      <a:r>
                        <a:rPr lang="en-US" sz="2000" dirty="0">
                          <a:solidFill>
                            <a:schemeClr val="tx1"/>
                          </a:solidFill>
                          <a:latin typeface="+mj-lt"/>
                        </a:rPr>
                        <a:t>(f) …any non-Federal entity that </a:t>
                      </a:r>
                      <a:r>
                        <a:rPr lang="en-US" sz="2000" dirty="0">
                          <a:solidFill>
                            <a:srgbClr val="FF0000"/>
                          </a:solidFill>
                          <a:latin typeface="+mj-lt"/>
                        </a:rPr>
                        <a:t>does not have a current negotiated rate</a:t>
                      </a:r>
                      <a:r>
                        <a:rPr lang="en-US" sz="2000" dirty="0">
                          <a:solidFill>
                            <a:schemeClr val="tx1"/>
                          </a:solidFill>
                          <a:latin typeface="+mj-lt"/>
                        </a:rPr>
                        <a:t>, except for those non-Federal entities described in Appendix VII, paragraph D.1.b, may elect to charge a de minimis rate of 10% of modified total direct costs (MTDC) which may be used indefinitely.</a:t>
                      </a:r>
                      <a:endParaRPr lang="en-US" sz="2000" dirty="0">
                        <a:solidFill>
                          <a:srgbClr val="FF0000"/>
                        </a:solidFill>
                        <a:latin typeface="+mj-lt"/>
                      </a:endParaRPr>
                    </a:p>
                  </a:txBody>
                  <a:tcPr/>
                </a:tc>
                <a:extLst>
                  <a:ext uri="{0D108BD9-81ED-4DB2-BD59-A6C34878D82A}">
                    <a16:rowId xmlns:a16="http://schemas.microsoft.com/office/drawing/2014/main" val="1186068386"/>
                  </a:ext>
                </a:extLst>
              </a:tr>
            </a:tbl>
          </a:graphicData>
        </a:graphic>
      </p:graphicFrame>
    </p:spTree>
    <p:extLst>
      <p:ext uri="{BB962C8B-B14F-4D97-AF65-F5344CB8AC3E}">
        <p14:creationId xmlns:p14="http://schemas.microsoft.com/office/powerpoint/2010/main" val="1349258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AC744-4D8B-4AA9-9240-760DA28BF035}"/>
              </a:ext>
            </a:extLst>
          </p:cNvPr>
          <p:cNvSpPr>
            <a:spLocks noGrp="1"/>
          </p:cNvSpPr>
          <p:nvPr>
            <p:ph idx="1"/>
          </p:nvPr>
        </p:nvSpPr>
        <p:spPr/>
        <p:txBody>
          <a:bodyPr/>
          <a:lstStyle/>
          <a:p>
            <a:pPr marL="0" marR="0" lvl="0" indent="0" algn="l" defTabSz="914400" rtl="0" eaLnBrk="0" fontAlgn="base" latinLnBrk="0" hangingPunct="0">
              <a:lnSpc>
                <a:spcPct val="100000"/>
              </a:lnSpc>
              <a:spcBef>
                <a:spcPct val="20000"/>
              </a:spcBef>
              <a:spcAft>
                <a:spcPct val="0"/>
              </a:spcAft>
              <a:buClr>
                <a:srgbClr val="6BB1C9"/>
              </a:buClr>
              <a:buSzPct val="95000"/>
              <a:buFont typeface="Wingdings 2" pitchFamily="18" charset="2"/>
              <a:buNone/>
              <a:tabLst/>
              <a:defRPr/>
            </a:pPr>
            <a:r>
              <a:rPr kumimoji="0" lang="en-US" sz="2600" b="0" i="0" u="none" strike="noStrike" kern="1200" cap="none" spc="0" normalizeH="0" baseline="0" noProof="0">
                <a:ln>
                  <a:noFill/>
                </a:ln>
                <a:solidFill>
                  <a:schemeClr val="tx1"/>
                </a:solidFill>
                <a:effectLst/>
                <a:uLnTx/>
                <a:uFillTx/>
                <a:latin typeface="+mn-lt"/>
                <a:ea typeface="+mn-ea"/>
                <a:cs typeface="+mn-cs"/>
              </a:rPr>
              <a:t>2 CFR 25 Universal Identifier and System for Award Management</a:t>
            </a:r>
          </a:p>
          <a:p>
            <a:pPr marL="0" marR="0" lvl="0" indent="0" algn="l" defTabSz="914400" rtl="0" eaLnBrk="0" fontAlgn="base" latinLnBrk="0" hangingPunct="0">
              <a:lnSpc>
                <a:spcPct val="100000"/>
              </a:lnSpc>
              <a:spcBef>
                <a:spcPct val="20000"/>
              </a:spcBef>
              <a:spcAft>
                <a:spcPct val="0"/>
              </a:spcAft>
              <a:buClr>
                <a:srgbClr val="6BB1C9"/>
              </a:buClr>
              <a:buSzPct val="95000"/>
              <a:buFont typeface="Wingdings 2" pitchFamily="18" charset="2"/>
              <a:buNone/>
              <a:tabLst/>
              <a:defRPr/>
            </a:pPr>
            <a:endParaRPr kumimoji="0" lang="en-US" sz="26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rgbClr val="6BB1C9"/>
              </a:buClr>
              <a:buSzPct val="95000"/>
              <a:buFont typeface="Wingdings 2" pitchFamily="18" charset="2"/>
              <a:buNone/>
              <a:tabLst/>
              <a:defRPr/>
            </a:pPr>
            <a:r>
              <a:rPr kumimoji="0" lang="en-US" sz="2600" b="0" i="0" u="none" strike="noStrike" kern="1200" cap="none" spc="0" normalizeH="0" baseline="0" noProof="0">
                <a:ln>
                  <a:noFill/>
                </a:ln>
                <a:solidFill>
                  <a:schemeClr val="bg1">
                    <a:lumMod val="75000"/>
                  </a:schemeClr>
                </a:solidFill>
                <a:effectLst/>
                <a:uLnTx/>
                <a:uFillTx/>
                <a:latin typeface="+mn-lt"/>
                <a:ea typeface="+mn-ea"/>
                <a:cs typeface="+mn-cs"/>
              </a:rPr>
              <a:t>2 CFR 170 Reporting Subaward &amp; Executive Compensation Information</a:t>
            </a:r>
          </a:p>
          <a:p>
            <a:pPr marL="0" marR="0" lvl="0" indent="0" algn="l" defTabSz="914400" rtl="0" eaLnBrk="0" fontAlgn="base" latinLnBrk="0" hangingPunct="0">
              <a:lnSpc>
                <a:spcPct val="100000"/>
              </a:lnSpc>
              <a:spcBef>
                <a:spcPct val="20000"/>
              </a:spcBef>
              <a:spcAft>
                <a:spcPct val="0"/>
              </a:spcAft>
              <a:buClr>
                <a:srgbClr val="6BB1C9"/>
              </a:buClr>
              <a:buSzPct val="95000"/>
              <a:buFont typeface="Wingdings 2" pitchFamily="18" charset="2"/>
              <a:buNone/>
              <a:tabLst/>
              <a:defRPr/>
            </a:pPr>
            <a:endParaRPr kumimoji="0" lang="en-US" sz="2600" b="0" i="0" u="none" strike="noStrike" kern="1200" cap="none" spc="0" normalizeH="0" baseline="0" noProof="0">
              <a:ln>
                <a:noFill/>
              </a:ln>
              <a:solidFill>
                <a:schemeClr val="bg1">
                  <a:lumMod val="75000"/>
                </a:schemeClr>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rgbClr val="6BB1C9"/>
              </a:buClr>
              <a:buSzPct val="95000"/>
              <a:buFont typeface="Wingdings 2" pitchFamily="18" charset="2"/>
              <a:buNone/>
              <a:tabLst/>
              <a:defRPr/>
            </a:pPr>
            <a:r>
              <a:rPr kumimoji="0" lang="en-US" sz="2600" b="0" i="0" u="none" strike="noStrike" kern="1200" cap="none" spc="0" normalizeH="0" baseline="0" noProof="0">
                <a:ln>
                  <a:noFill/>
                </a:ln>
                <a:solidFill>
                  <a:schemeClr val="bg1">
                    <a:lumMod val="75000"/>
                  </a:schemeClr>
                </a:solidFill>
                <a:effectLst/>
                <a:uLnTx/>
                <a:uFillTx/>
                <a:latin typeface="+mn-lt"/>
                <a:ea typeface="+mn-ea"/>
                <a:cs typeface="+mn-cs"/>
              </a:rPr>
              <a:t>2 CFR 200 Uniform Administrative Requirements, Cost Principles, and Audit Requirements for Federal Awards</a:t>
            </a:r>
            <a:endParaRPr kumimoji="0" lang="en-US" sz="2600" b="0" i="0" u="none" strike="noStrike" kern="1200" cap="none" spc="0" normalizeH="0" baseline="0" noProof="0" dirty="0">
              <a:ln>
                <a:noFill/>
              </a:ln>
              <a:solidFill>
                <a:schemeClr val="bg1">
                  <a:lumMod val="75000"/>
                </a:schemeClr>
              </a:solidFill>
              <a:effectLst/>
              <a:uLnTx/>
              <a:uFillTx/>
              <a:latin typeface="+mn-lt"/>
              <a:ea typeface="+mn-ea"/>
              <a:cs typeface="+mn-cs"/>
            </a:endParaRPr>
          </a:p>
        </p:txBody>
      </p:sp>
      <p:sp>
        <p:nvSpPr>
          <p:cNvPr id="2" name="Title 1">
            <a:extLst>
              <a:ext uri="{FF2B5EF4-FFF2-40B4-BE49-F238E27FC236}">
                <a16:creationId xmlns:a16="http://schemas.microsoft.com/office/drawing/2014/main" id="{A6A071F8-8FAE-4F57-AA37-82E2AB42F74E}"/>
              </a:ext>
            </a:extLst>
          </p:cNvPr>
          <p:cNvSpPr>
            <a:spLocks noGrp="1"/>
          </p:cNvSpPr>
          <p:nvPr>
            <p:ph type="title"/>
          </p:nvPr>
        </p:nvSpPr>
        <p:spPr>
          <a:xfrm>
            <a:off x="609600" y="-1143000"/>
            <a:ext cx="10972800" cy="1143000"/>
          </a:xfrm>
        </p:spPr>
        <p:txBody>
          <a:bodyPr vert="horz" wrap="square" lIns="0" tIns="45720" rIns="0" bIns="0" numCol="1" anchor="b" anchorCtr="0" compatLnSpc="1">
            <a:prstTxWarp prst="textNoShape">
              <a:avLst/>
            </a:prstTxWarp>
          </a:bodyPr>
          <a:lstStyle/>
          <a:p>
            <a:r>
              <a:rPr lang="en-US" dirty="0"/>
              <a:t>2 CFR 25</a:t>
            </a:r>
          </a:p>
        </p:txBody>
      </p:sp>
    </p:spTree>
    <p:extLst>
      <p:ext uri="{BB962C8B-B14F-4D97-AF65-F5344CB8AC3E}">
        <p14:creationId xmlns:p14="http://schemas.microsoft.com/office/powerpoint/2010/main" val="3007073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§200.414 Indirect (F&amp;A) costs </a:t>
            </a:r>
          </a:p>
        </p:txBody>
      </p:sp>
      <p:graphicFrame>
        <p:nvGraphicFramePr>
          <p:cNvPr id="4" name="Content Placeholder 3"/>
          <p:cNvGraphicFramePr>
            <a:graphicFrameLocks noGrp="1"/>
          </p:cNvGraphicFramePr>
          <p:nvPr>
            <p:ph idx="1"/>
          </p:nvPr>
        </p:nvGraphicFramePr>
        <p:xfrm>
          <a:off x="609600" y="1935163"/>
          <a:ext cx="10751820" cy="3088529"/>
        </p:xfrm>
        <a:graphic>
          <a:graphicData uri="http://schemas.openxmlformats.org/drawingml/2006/table">
            <a:tbl>
              <a:tblPr firstRow="1" bandRow="1">
                <a:tableStyleId>{5C22544A-7EE6-4342-B048-85BDC9FD1C3A}</a:tableStyleId>
              </a:tblPr>
              <a:tblGrid>
                <a:gridCol w="2453640">
                  <a:extLst>
                    <a:ext uri="{9D8B030D-6E8A-4147-A177-3AD203B41FA5}">
                      <a16:colId xmlns:a16="http://schemas.microsoft.com/office/drawing/2014/main" val="294273975"/>
                    </a:ext>
                  </a:extLst>
                </a:gridCol>
                <a:gridCol w="8298180">
                  <a:extLst>
                    <a:ext uri="{9D8B030D-6E8A-4147-A177-3AD203B41FA5}">
                      <a16:colId xmlns:a16="http://schemas.microsoft.com/office/drawing/2014/main" val="681678916"/>
                    </a:ext>
                  </a:extLst>
                </a:gridCol>
              </a:tblGrid>
              <a:tr h="477147">
                <a:tc>
                  <a:txBody>
                    <a:bodyPr/>
                    <a:lstStyle/>
                    <a:p>
                      <a:pPr algn="ctr"/>
                      <a:endParaRPr lang="en-US" sz="2000" dirty="0">
                        <a:latin typeface="+mj-lt"/>
                      </a:endParaRPr>
                    </a:p>
                  </a:txBody>
                  <a:tcPr anchor="ctr"/>
                </a:tc>
                <a:tc>
                  <a:txBody>
                    <a:bodyPr/>
                    <a:lstStyle/>
                    <a:p>
                      <a:pPr algn="ctr"/>
                      <a:r>
                        <a:rPr lang="en-US" sz="2000" dirty="0">
                          <a:latin typeface="+mj-lt"/>
                        </a:rPr>
                        <a:t>2020 Rule</a:t>
                      </a:r>
                    </a:p>
                  </a:txBody>
                  <a:tcPr anchor="ctr"/>
                </a:tc>
                <a:extLst>
                  <a:ext uri="{0D108BD9-81ED-4DB2-BD59-A6C34878D82A}">
                    <a16:rowId xmlns:a16="http://schemas.microsoft.com/office/drawing/2014/main" val="2646522683"/>
                  </a:ext>
                </a:extLst>
              </a:tr>
              <a:tr h="2611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kern="1200" dirty="0">
                          <a:solidFill>
                            <a:schemeClr val="dk1"/>
                          </a:solidFill>
                          <a:latin typeface="+mj-lt"/>
                          <a:ea typeface="+mn-ea"/>
                          <a:cs typeface="+mn-cs"/>
                        </a:rPr>
                        <a:t>New</a:t>
                      </a:r>
                      <a:r>
                        <a:rPr kumimoji="0" lang="en-US" sz="2000" kern="1200" baseline="0" dirty="0">
                          <a:solidFill>
                            <a:schemeClr val="dk1"/>
                          </a:solidFill>
                          <a:latin typeface="+mj-lt"/>
                          <a:ea typeface="+mn-ea"/>
                          <a:cs typeface="+mn-cs"/>
                        </a:rPr>
                        <a:t> Rule</a:t>
                      </a:r>
                      <a:endParaRPr kumimoji="0" lang="en-US" sz="2000" kern="1200" dirty="0">
                        <a:solidFill>
                          <a:schemeClr val="dk1"/>
                        </a:solidFill>
                        <a:latin typeface="+mj-lt"/>
                        <a:ea typeface="+mn-ea"/>
                        <a:cs typeface="+mn-cs"/>
                      </a:endParaRPr>
                    </a:p>
                  </a:txBody>
                  <a:tcPr/>
                </a:tc>
                <a:tc>
                  <a:txBody>
                    <a:bodyPr/>
                    <a:lstStyle/>
                    <a:p>
                      <a:pPr marL="0" indent="0">
                        <a:buNone/>
                      </a:pPr>
                      <a:r>
                        <a:rPr lang="en-US" sz="2000" dirty="0">
                          <a:solidFill>
                            <a:srgbClr val="FF0000"/>
                          </a:solidFill>
                          <a:latin typeface="+mj-lt"/>
                        </a:rPr>
                        <a:t>(h) The federally negotiated indirect rate, distribution base, and rate type for a non-Federal entity (except for the Indian tribes or tribal organizations, as defined in the Indian Self Determination, Education and Assistance Act, 25 U.S.C. 450b(1)) must be available publicly on an OMB-designated Federal Web site.</a:t>
                      </a:r>
                    </a:p>
                    <a:p>
                      <a:pPr marL="0" indent="0">
                        <a:buNone/>
                      </a:pPr>
                      <a:endParaRPr lang="en-US" sz="2000" dirty="0">
                        <a:solidFill>
                          <a:schemeClr val="tx1"/>
                        </a:solidFill>
                        <a:latin typeface="+mj-lt"/>
                      </a:endParaRPr>
                    </a:p>
                  </a:txBody>
                  <a:tcPr/>
                </a:tc>
                <a:extLst>
                  <a:ext uri="{0D108BD9-81ED-4DB2-BD59-A6C34878D82A}">
                    <a16:rowId xmlns:a16="http://schemas.microsoft.com/office/drawing/2014/main" val="1186068386"/>
                  </a:ext>
                </a:extLst>
              </a:tr>
            </a:tbl>
          </a:graphicData>
        </a:graphic>
      </p:graphicFrame>
      <p:sp>
        <p:nvSpPr>
          <p:cNvPr id="3" name="Rectangle 2">
            <a:extLs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4242036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28FDB-2075-46AD-9C34-D5A73F02C056}"/>
              </a:ext>
            </a:extLst>
          </p:cNvPr>
          <p:cNvSpPr>
            <a:spLocks noGrp="1"/>
          </p:cNvSpPr>
          <p:nvPr>
            <p:ph type="title"/>
          </p:nvPr>
        </p:nvSpPr>
        <p:spPr/>
        <p:txBody>
          <a:bodyPr/>
          <a:lstStyle/>
          <a:p>
            <a:r>
              <a:rPr lang="en-US" dirty="0"/>
              <a:t>Any Questions</a:t>
            </a:r>
          </a:p>
        </p:txBody>
      </p:sp>
      <p:pic>
        <p:nvPicPr>
          <p:cNvPr id="4" name="Picture 3">
            <a:extLst>
              <a:ext uri="{FF2B5EF4-FFF2-40B4-BE49-F238E27FC236}">
                <a16:creationId xmlns:a16="http://schemas.microsoft.com/office/drawing/2014/main" id="{46B41AE5-5328-4A55-9692-EB1A5306FF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0630" y="1847850"/>
            <a:ext cx="4914900" cy="4542187"/>
          </a:xfrm>
          <a:prstGeom prst="rect">
            <a:avLst/>
          </a:prstGeom>
        </p:spPr>
      </p:pic>
      <p:pic>
        <p:nvPicPr>
          <p:cNvPr id="5" name="Picture 2" descr="Image result for WSFR logo">
            <a:extLst>
              <a:ext uri="{FF2B5EF4-FFF2-40B4-BE49-F238E27FC236}">
                <a16:creationId xmlns:a16="http://schemas.microsoft.com/office/drawing/2014/main" id="{B812E82D-E9BD-42FF-BC3F-993269865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64" y="78731"/>
            <a:ext cx="957672" cy="92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433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0" anchor="b">
            <a:normAutofit/>
          </a:bodyPr>
          <a:lstStyle/>
          <a:p>
            <a:r>
              <a:rPr lang="en-US" dirty="0"/>
              <a:t>§25.110 Exception to this part.</a:t>
            </a:r>
          </a:p>
        </p:txBody>
      </p:sp>
      <p:graphicFrame>
        <p:nvGraphicFramePr>
          <p:cNvPr id="4" name="Content Placeholder 3"/>
          <p:cNvGraphicFramePr>
            <a:graphicFrameLocks noGrp="1"/>
          </p:cNvGraphicFramePr>
          <p:nvPr>
            <p:ph idx="1"/>
          </p:nvPr>
        </p:nvGraphicFramePr>
        <p:xfrm>
          <a:off x="609600" y="1935163"/>
          <a:ext cx="10972800" cy="3088529"/>
        </p:xfrm>
        <a:graphic>
          <a:graphicData uri="http://schemas.openxmlformats.org/drawingml/2006/table">
            <a:tbl>
              <a:tblPr firstRow="1" bandRow="1">
                <a:tableStyleId>{5C22544A-7EE6-4342-B048-85BDC9FD1C3A}</a:tableStyleId>
              </a:tblPr>
              <a:tblGrid>
                <a:gridCol w="8754737">
                  <a:extLst>
                    <a:ext uri="{9D8B030D-6E8A-4147-A177-3AD203B41FA5}">
                      <a16:colId xmlns:a16="http://schemas.microsoft.com/office/drawing/2014/main" val="4056447282"/>
                    </a:ext>
                  </a:extLst>
                </a:gridCol>
                <a:gridCol w="2218063">
                  <a:extLst>
                    <a:ext uri="{9D8B030D-6E8A-4147-A177-3AD203B41FA5}">
                      <a16:colId xmlns:a16="http://schemas.microsoft.com/office/drawing/2014/main" val="681678916"/>
                    </a:ext>
                  </a:extLst>
                </a:gridCol>
              </a:tblGrid>
              <a:tr h="477147">
                <a:tc>
                  <a:txBody>
                    <a:bodyPr/>
                    <a:lstStyle/>
                    <a:p>
                      <a:pPr algn="ctr">
                        <a:lnSpc>
                          <a:spcPct val="100000"/>
                        </a:lnSpc>
                      </a:pPr>
                      <a:r>
                        <a:rPr lang="en-US" dirty="0">
                          <a:latin typeface="Calibri"/>
                        </a:rPr>
                        <a:t>2014</a:t>
                      </a:r>
                      <a:r>
                        <a:rPr lang="en-US" baseline="0" dirty="0">
                          <a:latin typeface="Calibri"/>
                        </a:rPr>
                        <a:t> Rule</a:t>
                      </a:r>
                      <a:endParaRPr lang="en-US" dirty="0">
                        <a:latin typeface="Calibri"/>
                      </a:endParaRPr>
                    </a:p>
                  </a:txBody>
                  <a:tcPr anchor="ctr"/>
                </a:tc>
                <a:tc>
                  <a:txBody>
                    <a:bodyPr/>
                    <a:lstStyle/>
                    <a:p>
                      <a:pPr algn="ctr">
                        <a:lnSpc>
                          <a:spcPct val="100000"/>
                        </a:lnSpc>
                      </a:pPr>
                      <a:r>
                        <a:rPr lang="en-US" dirty="0">
                          <a:latin typeface="Calibri"/>
                        </a:rPr>
                        <a:t>2020 Rule</a:t>
                      </a:r>
                    </a:p>
                  </a:txBody>
                  <a:tcPr anchor="ctr"/>
                </a:tc>
                <a:extLst>
                  <a:ext uri="{0D108BD9-81ED-4DB2-BD59-A6C34878D82A}">
                    <a16:rowId xmlns:a16="http://schemas.microsoft.com/office/drawing/2014/main" val="2646522683"/>
                  </a:ext>
                </a:extLst>
              </a:tr>
              <a:tr h="2611382">
                <a:tc>
                  <a:txBody>
                    <a:bodyPr/>
                    <a:lstStyle/>
                    <a:p>
                      <a:r>
                        <a:rPr lang="en-US" sz="2000" dirty="0">
                          <a:latin typeface="Calibri"/>
                        </a:rPr>
                        <a:t>(c) Exemptions for Federal agencies. The requirement in this part to maintain a current registration in the SAM does not apply to an agency of the Federal Government that receives an award from another agency.</a:t>
                      </a:r>
                    </a:p>
                  </a:txBody>
                  <a:tcPr/>
                </a:tc>
                <a:tc>
                  <a:txBody>
                    <a:bodyPr/>
                    <a:lstStyle/>
                    <a:p>
                      <a:r>
                        <a:rPr lang="en-US" sz="2000" baseline="0" dirty="0">
                          <a:latin typeface="Calibri"/>
                        </a:rPr>
                        <a:t>Removed </a:t>
                      </a:r>
                      <a:endParaRPr lang="en-US" sz="2000" dirty="0">
                        <a:latin typeface="Calibri"/>
                      </a:endParaRPr>
                    </a:p>
                  </a:txBody>
                  <a:tcPr/>
                </a:tc>
                <a:extLst>
                  <a:ext uri="{0D108BD9-81ED-4DB2-BD59-A6C34878D82A}">
                    <a16:rowId xmlns:a16="http://schemas.microsoft.com/office/drawing/2014/main" val="1186068386"/>
                  </a:ext>
                </a:extLst>
              </a:tr>
            </a:tbl>
          </a:graphicData>
        </a:graphic>
      </p:graphicFrame>
    </p:spTree>
    <p:extLst>
      <p:ext uri="{BB962C8B-B14F-4D97-AF65-F5344CB8AC3E}">
        <p14:creationId xmlns:p14="http://schemas.microsoft.com/office/powerpoint/2010/main" val="800157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84902"/>
            <a:ext cx="10972800" cy="1143000"/>
          </a:xfrm>
        </p:spPr>
        <p:txBody>
          <a:bodyPr vert="horz" lIns="0" tIns="45720" rIns="0" bIns="0" anchor="b">
            <a:normAutofit fontScale="90000"/>
          </a:bodyPr>
          <a:lstStyle/>
          <a:p>
            <a:r>
              <a:rPr lang="en-US" dirty="0"/>
              <a:t>§25.205 </a:t>
            </a:r>
            <a:r>
              <a:rPr lang="en-US" sz="4000" dirty="0"/>
              <a:t>Effect of noncompliance with a requirement to obtain a unique entity identifier or register in the SAM.</a:t>
            </a:r>
            <a:endParaRPr lang="en-US" sz="4000" dirty="0">
              <a:cs typeface="Calibri"/>
            </a:endParaRPr>
          </a:p>
        </p:txBody>
      </p:sp>
      <p:graphicFrame>
        <p:nvGraphicFramePr>
          <p:cNvPr id="4" name="Content Placeholder 3"/>
          <p:cNvGraphicFramePr>
            <a:graphicFrameLocks noGrp="1"/>
          </p:cNvGraphicFramePr>
          <p:nvPr>
            <p:ph idx="1"/>
          </p:nvPr>
        </p:nvGraphicFramePr>
        <p:xfrm>
          <a:off x="609600" y="2115977"/>
          <a:ext cx="10972800" cy="3311787"/>
        </p:xfrm>
        <a:graphic>
          <a:graphicData uri="http://schemas.openxmlformats.org/drawingml/2006/table">
            <a:tbl>
              <a:tblPr firstRow="1" bandRow="1">
                <a:tableStyleId>{5C22544A-7EE6-4342-B048-85BDC9FD1C3A}</a:tableStyleId>
              </a:tblPr>
              <a:tblGrid>
                <a:gridCol w="5493745">
                  <a:extLst>
                    <a:ext uri="{9D8B030D-6E8A-4147-A177-3AD203B41FA5}">
                      <a16:colId xmlns:a16="http://schemas.microsoft.com/office/drawing/2014/main" val="4056447282"/>
                    </a:ext>
                  </a:extLst>
                </a:gridCol>
                <a:gridCol w="5479055">
                  <a:extLst>
                    <a:ext uri="{9D8B030D-6E8A-4147-A177-3AD203B41FA5}">
                      <a16:colId xmlns:a16="http://schemas.microsoft.com/office/drawing/2014/main" val="681678916"/>
                    </a:ext>
                  </a:extLst>
                </a:gridCol>
              </a:tblGrid>
              <a:tr h="477147">
                <a:tc>
                  <a:txBody>
                    <a:bodyPr/>
                    <a:lstStyle/>
                    <a:p>
                      <a:pPr algn="ctr"/>
                      <a:r>
                        <a:rPr lang="en-US" dirty="0">
                          <a:latin typeface="Calibri"/>
                        </a:rPr>
                        <a:t>2014</a:t>
                      </a:r>
                      <a:r>
                        <a:rPr lang="en-US" baseline="0" dirty="0">
                          <a:latin typeface="Calibri"/>
                        </a:rPr>
                        <a:t> Rule</a:t>
                      </a:r>
                      <a:endParaRPr lang="en-US" dirty="0">
                        <a:latin typeface="Calibri"/>
                      </a:endParaRPr>
                    </a:p>
                  </a:txBody>
                  <a:tcPr anchor="ctr"/>
                </a:tc>
                <a:tc>
                  <a:txBody>
                    <a:bodyPr/>
                    <a:lstStyle/>
                    <a:p>
                      <a:pPr algn="ctr"/>
                      <a:r>
                        <a:rPr lang="en-US" dirty="0">
                          <a:latin typeface="Calibri"/>
                        </a:rPr>
                        <a:t>2020 Rule</a:t>
                      </a:r>
                    </a:p>
                  </a:txBody>
                  <a:tcPr anchor="ctr"/>
                </a:tc>
                <a:extLst>
                  <a:ext uri="{0D108BD9-81ED-4DB2-BD59-A6C34878D82A}">
                    <a16:rowId xmlns:a16="http://schemas.microsoft.com/office/drawing/2014/main" val="2646522683"/>
                  </a:ext>
                </a:extLst>
              </a:tr>
              <a:tr h="2611382">
                <a:tc>
                  <a:txBody>
                    <a:bodyPr/>
                    <a:lstStyle/>
                    <a:p>
                      <a:pPr algn="l"/>
                      <a:r>
                        <a:rPr lang="en-US" sz="2000" dirty="0">
                          <a:latin typeface="+mj-lt"/>
                        </a:rPr>
                        <a:t>(a) </a:t>
                      </a:r>
                      <a:r>
                        <a:rPr lang="en-US" sz="2000" b="0" i="0" u="none" strike="noStrike" baseline="0" dirty="0">
                          <a:solidFill>
                            <a:srgbClr val="000000"/>
                          </a:solidFill>
                          <a:latin typeface="+mj-lt"/>
                        </a:rPr>
                        <a:t>An</a:t>
                      </a:r>
                      <a:r>
                        <a:rPr lang="en-US" sz="2000" b="0" i="0" u="none" strike="noStrike" baseline="0" dirty="0">
                          <a:solidFill>
                            <a:srgbClr val="3EB0C3"/>
                          </a:solidFill>
                          <a:latin typeface="+mj-lt"/>
                        </a:rPr>
                        <a:t> </a:t>
                      </a:r>
                      <a:r>
                        <a:rPr lang="en-US" sz="2000" b="0" i="0" u="none" strike="noStrike" baseline="0" dirty="0">
                          <a:solidFill>
                            <a:srgbClr val="000000"/>
                          </a:solidFill>
                          <a:latin typeface="+mj-lt"/>
                        </a:rPr>
                        <a:t>agency may not make an</a:t>
                      </a:r>
                      <a:r>
                        <a:rPr lang="en-US" sz="2000" b="0" i="0" u="none" strike="noStrike" baseline="0" dirty="0">
                          <a:solidFill>
                            <a:srgbClr val="3EB0C3"/>
                          </a:solidFill>
                          <a:latin typeface="+mj-lt"/>
                        </a:rPr>
                        <a:t> </a:t>
                      </a:r>
                      <a:r>
                        <a:rPr lang="en-US" sz="2000" b="0" i="0" u="none" strike="noStrike" baseline="0" dirty="0">
                          <a:solidFill>
                            <a:srgbClr val="00B0F0"/>
                          </a:solidFill>
                          <a:latin typeface="+mj-lt"/>
                        </a:rPr>
                        <a:t>award to an entity</a:t>
                      </a:r>
                      <a:r>
                        <a:rPr lang="en-US" sz="2000" b="0" i="0" u="none" strike="noStrike" baseline="0" dirty="0">
                          <a:solidFill>
                            <a:srgbClr val="3EB0C3"/>
                          </a:solidFill>
                          <a:latin typeface="+mj-lt"/>
                        </a:rPr>
                        <a:t> </a:t>
                      </a:r>
                      <a:r>
                        <a:rPr lang="en-US" sz="2000" b="0" i="0" u="none" strike="noStrike" baseline="0" dirty="0">
                          <a:solidFill>
                            <a:srgbClr val="000000"/>
                          </a:solidFill>
                          <a:latin typeface="+mj-lt"/>
                        </a:rPr>
                        <a:t>until the entity has complied with the requirements described in §25.200 to provide a valid unique entity identifier and maintain an active SAM registration with current information (other than any requirement that is not applicable because the entity is exempted under §25.110).</a:t>
                      </a:r>
                      <a:endParaRPr lang="en-US" sz="2000" dirty="0">
                        <a:latin typeface="+mj-lt"/>
                      </a:endParaRPr>
                    </a:p>
                  </a:txBody>
                  <a:tcPr/>
                </a:tc>
                <a:tc>
                  <a:txBody>
                    <a:bodyPr/>
                    <a:lstStyle/>
                    <a:p>
                      <a:pPr algn="l"/>
                      <a:r>
                        <a:rPr lang="en-US" sz="2000" b="0" i="0" u="none" strike="noStrike" baseline="0" dirty="0">
                          <a:solidFill>
                            <a:srgbClr val="000000"/>
                          </a:solidFill>
                          <a:latin typeface="+mj-lt"/>
                        </a:rPr>
                        <a:t>(a) A</a:t>
                      </a:r>
                      <a:r>
                        <a:rPr lang="en-US" sz="2000" b="0" i="0" u="none" strike="noStrike" baseline="0" dirty="0">
                          <a:solidFill>
                            <a:srgbClr val="3EB0C3"/>
                          </a:solidFill>
                          <a:latin typeface="+mj-lt"/>
                        </a:rPr>
                        <a:t> </a:t>
                      </a:r>
                      <a:r>
                        <a:rPr lang="en-US" sz="2000" b="0" i="0" u="none" strike="noStrike" baseline="0" dirty="0">
                          <a:solidFill>
                            <a:srgbClr val="FF0000"/>
                          </a:solidFill>
                          <a:latin typeface="+mj-lt"/>
                        </a:rPr>
                        <a:t>Federal awarding </a:t>
                      </a:r>
                      <a:r>
                        <a:rPr lang="en-US" sz="2000" b="0" i="0" u="none" strike="noStrike" baseline="0" dirty="0">
                          <a:solidFill>
                            <a:srgbClr val="000000"/>
                          </a:solidFill>
                          <a:latin typeface="+mj-lt"/>
                        </a:rPr>
                        <a:t>agency may not make a</a:t>
                      </a:r>
                      <a:r>
                        <a:rPr lang="en-US" sz="2000" b="0" i="0" u="none" strike="noStrike" baseline="0" dirty="0">
                          <a:solidFill>
                            <a:srgbClr val="3EB0C3"/>
                          </a:solidFill>
                          <a:latin typeface="+mj-lt"/>
                        </a:rPr>
                        <a:t> </a:t>
                      </a:r>
                      <a:r>
                        <a:rPr lang="en-US" sz="2000" b="0" i="0" u="none" strike="noStrike" baseline="0" dirty="0">
                          <a:solidFill>
                            <a:srgbClr val="FF0000"/>
                          </a:solidFill>
                          <a:latin typeface="+mj-lt"/>
                        </a:rPr>
                        <a:t>Federal</a:t>
                      </a:r>
                      <a:r>
                        <a:rPr lang="en-US" sz="2000" b="0" i="0" u="none" strike="noStrike" baseline="0" dirty="0">
                          <a:solidFill>
                            <a:srgbClr val="3EB0C3"/>
                          </a:solidFill>
                          <a:latin typeface="+mj-lt"/>
                        </a:rPr>
                        <a:t> </a:t>
                      </a:r>
                      <a:r>
                        <a:rPr lang="en-US" sz="2000" b="0" i="0" u="none" strike="noStrike" baseline="0" dirty="0">
                          <a:solidFill>
                            <a:srgbClr val="000000"/>
                          </a:solidFill>
                          <a:latin typeface="+mj-lt"/>
                        </a:rPr>
                        <a:t>award </a:t>
                      </a:r>
                      <a:r>
                        <a:rPr lang="en-US" sz="2000" b="0" i="0" u="none" strike="noStrike" baseline="0" dirty="0">
                          <a:solidFill>
                            <a:srgbClr val="FF0000"/>
                          </a:solidFill>
                          <a:latin typeface="+mj-lt"/>
                        </a:rPr>
                        <a:t>or financial modification to an existing Federal award </a:t>
                      </a:r>
                      <a:r>
                        <a:rPr lang="en-US" sz="2000" b="0" i="0" u="none" strike="noStrike" baseline="0" dirty="0">
                          <a:solidFill>
                            <a:srgbClr val="000000"/>
                          </a:solidFill>
                          <a:latin typeface="+mj-lt"/>
                        </a:rPr>
                        <a:t>to an </a:t>
                      </a:r>
                      <a:r>
                        <a:rPr lang="en-US" sz="2000" b="0" i="0" u="none" strike="noStrike" baseline="0" dirty="0">
                          <a:solidFill>
                            <a:srgbClr val="FF0000"/>
                          </a:solidFill>
                          <a:latin typeface="+mj-lt"/>
                        </a:rPr>
                        <a:t>applicant or recipient </a:t>
                      </a:r>
                      <a:r>
                        <a:rPr lang="en-US" sz="2000" b="0" i="0" u="none" strike="noStrike" baseline="0" dirty="0">
                          <a:solidFill>
                            <a:srgbClr val="000000"/>
                          </a:solidFill>
                          <a:latin typeface="+mj-lt"/>
                        </a:rPr>
                        <a:t>until the entity has complied with the requirements described in §25.200 to provide a valid unique entity identifier and maintain an</a:t>
                      </a:r>
                    </a:p>
                    <a:p>
                      <a:pPr algn="l"/>
                      <a:r>
                        <a:rPr lang="en-US" sz="2000" b="0" i="0" u="none" strike="noStrike" baseline="0" dirty="0">
                          <a:solidFill>
                            <a:srgbClr val="000000"/>
                          </a:solidFill>
                          <a:latin typeface="+mj-lt"/>
                        </a:rPr>
                        <a:t>active SAM registration with current information (other than any requirement that is not applicable because the entity is exempted under §25.110).</a:t>
                      </a:r>
                      <a:endParaRPr lang="en-US" sz="2000" b="0" dirty="0">
                        <a:solidFill>
                          <a:srgbClr val="FF0000"/>
                        </a:solidFill>
                        <a:latin typeface="+mj-lt"/>
                      </a:endParaRPr>
                    </a:p>
                  </a:txBody>
                  <a:tcPr/>
                </a:tc>
                <a:extLst>
                  <a:ext uri="{0D108BD9-81ED-4DB2-BD59-A6C34878D82A}">
                    <a16:rowId xmlns:a16="http://schemas.microsoft.com/office/drawing/2014/main" val="1186068386"/>
                  </a:ext>
                </a:extLst>
              </a:tr>
            </a:tbl>
          </a:graphicData>
        </a:graphic>
      </p:graphicFrame>
    </p:spTree>
    <p:extLst>
      <p:ext uri="{BB962C8B-B14F-4D97-AF65-F5344CB8AC3E}">
        <p14:creationId xmlns:p14="http://schemas.microsoft.com/office/powerpoint/2010/main" val="3262845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46156"/>
            <a:ext cx="10972800" cy="1143000"/>
          </a:xfrm>
        </p:spPr>
        <p:txBody>
          <a:bodyPr>
            <a:normAutofit fontScale="90000"/>
          </a:bodyPr>
          <a:lstStyle/>
          <a:p>
            <a:r>
              <a:rPr lang="en-US" dirty="0"/>
              <a:t>§25.300 </a:t>
            </a:r>
            <a:r>
              <a:rPr lang="en-US" sz="3600" dirty="0"/>
              <a:t>Requirement for recipients to ensure </a:t>
            </a:r>
            <a:r>
              <a:rPr lang="en-US" sz="3600" dirty="0" err="1"/>
              <a:t>subrecipients</a:t>
            </a:r>
            <a:r>
              <a:rPr lang="en-US" sz="3600" dirty="0"/>
              <a:t> have a unique entity identifier.</a:t>
            </a:r>
          </a:p>
        </p:txBody>
      </p:sp>
      <p:graphicFrame>
        <p:nvGraphicFramePr>
          <p:cNvPr id="4" name="Content Placeholder 3"/>
          <p:cNvGraphicFramePr>
            <a:graphicFrameLocks noGrp="1"/>
          </p:cNvGraphicFramePr>
          <p:nvPr>
            <p:ph idx="1"/>
          </p:nvPr>
        </p:nvGraphicFramePr>
        <p:xfrm>
          <a:off x="609600" y="2077231"/>
          <a:ext cx="10972800" cy="3088529"/>
        </p:xfrm>
        <a:graphic>
          <a:graphicData uri="http://schemas.openxmlformats.org/drawingml/2006/table">
            <a:tbl>
              <a:tblPr firstRow="1" bandRow="1">
                <a:tableStyleId>{5C22544A-7EE6-4342-B048-85BDC9FD1C3A}</a:tableStyleId>
              </a:tblPr>
              <a:tblGrid>
                <a:gridCol w="1820779">
                  <a:extLst>
                    <a:ext uri="{9D8B030D-6E8A-4147-A177-3AD203B41FA5}">
                      <a16:colId xmlns:a16="http://schemas.microsoft.com/office/drawing/2014/main" val="4056447282"/>
                    </a:ext>
                  </a:extLst>
                </a:gridCol>
                <a:gridCol w="9152021">
                  <a:extLst>
                    <a:ext uri="{9D8B030D-6E8A-4147-A177-3AD203B41FA5}">
                      <a16:colId xmlns:a16="http://schemas.microsoft.com/office/drawing/2014/main" val="681678916"/>
                    </a:ext>
                  </a:extLst>
                </a:gridCol>
              </a:tblGrid>
              <a:tr h="477147">
                <a:tc>
                  <a:txBody>
                    <a:bodyPr/>
                    <a:lstStyle/>
                    <a:p>
                      <a:endParaRPr lang="en-US" dirty="0">
                        <a:latin typeface="Calibri"/>
                      </a:endParaRPr>
                    </a:p>
                  </a:txBody>
                  <a:tcPr anchor="ctr"/>
                </a:tc>
                <a:tc>
                  <a:txBody>
                    <a:bodyPr/>
                    <a:lstStyle/>
                    <a:p>
                      <a:pPr algn="ctr"/>
                      <a:r>
                        <a:rPr lang="en-US" dirty="0">
                          <a:latin typeface="Calibri"/>
                        </a:rPr>
                        <a:t>2020 Rule</a:t>
                      </a:r>
                    </a:p>
                  </a:txBody>
                  <a:tcPr anchor="ctr"/>
                </a:tc>
                <a:extLst>
                  <a:ext uri="{0D108BD9-81ED-4DB2-BD59-A6C34878D82A}">
                    <a16:rowId xmlns:a16="http://schemas.microsoft.com/office/drawing/2014/main" val="2646522683"/>
                  </a:ext>
                </a:extLst>
              </a:tr>
              <a:tr h="2611382">
                <a:tc>
                  <a:txBody>
                    <a:bodyPr/>
                    <a:lstStyle/>
                    <a:p>
                      <a:r>
                        <a:rPr lang="en-US" sz="2000" dirty="0">
                          <a:latin typeface="+mj-lt"/>
                        </a:rPr>
                        <a:t>New Rule</a:t>
                      </a:r>
                    </a:p>
                  </a:txBody>
                  <a:tcPr/>
                </a:tc>
                <a:tc>
                  <a:txBody>
                    <a:bodyPr/>
                    <a:lstStyle/>
                    <a:p>
                      <a:pPr marL="0" indent="0" algn="l">
                        <a:buNone/>
                      </a:pPr>
                      <a:r>
                        <a:rPr kumimoji="0" lang="en-US" sz="2000" b="0" i="0" u="none" strike="noStrike" kern="1200" baseline="0" dirty="0">
                          <a:solidFill>
                            <a:srgbClr val="FF0000"/>
                          </a:solidFill>
                          <a:latin typeface="+mj-lt"/>
                          <a:ea typeface="+mn-ea"/>
                          <a:cs typeface="+mn-cs"/>
                        </a:rPr>
                        <a:t>(a) A recipient may not make a subaward to a subrecipient unless that subrecipient has obtained and provided to the recipient a unique entity identifier. Subrecipients are not required to complete full SAM registration to obtain a unique entity identifier.</a:t>
                      </a:r>
                    </a:p>
                    <a:p>
                      <a:pPr marL="0" indent="0" algn="l">
                        <a:buNone/>
                      </a:pPr>
                      <a:endParaRPr kumimoji="0" lang="en-US" sz="2000" b="0" i="0" u="none" strike="noStrike" kern="1200" baseline="0" dirty="0">
                        <a:solidFill>
                          <a:srgbClr val="FF0000"/>
                        </a:solidFill>
                        <a:latin typeface="+mj-lt"/>
                        <a:ea typeface="+mn-ea"/>
                        <a:cs typeface="+mn-cs"/>
                      </a:endParaRPr>
                    </a:p>
                    <a:p>
                      <a:pPr algn="l"/>
                      <a:r>
                        <a:rPr kumimoji="0" lang="en-US" sz="2000" b="0" i="0" u="none" strike="noStrike" kern="1200" baseline="0" dirty="0">
                          <a:solidFill>
                            <a:srgbClr val="FF0000"/>
                          </a:solidFill>
                          <a:latin typeface="+mj-lt"/>
                          <a:ea typeface="+mn-ea"/>
                          <a:cs typeface="+mn-cs"/>
                        </a:rPr>
                        <a:t>(b) A recipient must notify any potential subrecipients that the recipient cannot make a subaward unless the subrecipient has obtained a unique entity identifier as described in 25.300(a).</a:t>
                      </a:r>
                      <a:r>
                        <a:rPr lang="en-US" sz="2000" b="0" baseline="0" dirty="0">
                          <a:solidFill>
                            <a:srgbClr val="FF0000"/>
                          </a:solidFill>
                          <a:latin typeface="+mj-lt"/>
                        </a:rPr>
                        <a:t> </a:t>
                      </a:r>
                      <a:endParaRPr lang="en-US" sz="2000" b="0" dirty="0">
                        <a:solidFill>
                          <a:srgbClr val="FF0000"/>
                        </a:solidFill>
                        <a:latin typeface="+mj-lt"/>
                      </a:endParaRPr>
                    </a:p>
                  </a:txBody>
                  <a:tcPr/>
                </a:tc>
                <a:extLst>
                  <a:ext uri="{0D108BD9-81ED-4DB2-BD59-A6C34878D82A}">
                    <a16:rowId xmlns:a16="http://schemas.microsoft.com/office/drawing/2014/main" val="1186068386"/>
                  </a:ext>
                </a:extLst>
              </a:tr>
            </a:tbl>
          </a:graphicData>
        </a:graphic>
      </p:graphicFrame>
    </p:spTree>
    <p:extLst>
      <p:ext uri="{BB962C8B-B14F-4D97-AF65-F5344CB8AC3E}">
        <p14:creationId xmlns:p14="http://schemas.microsoft.com/office/powerpoint/2010/main" val="1784545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6481"/>
            <a:ext cx="10972800" cy="1143000"/>
          </a:xfrm>
        </p:spPr>
        <p:txBody>
          <a:bodyPr>
            <a:normAutofit fontScale="90000"/>
          </a:bodyPr>
          <a:lstStyle/>
          <a:p>
            <a:r>
              <a:rPr lang="en-US" dirty="0"/>
              <a:t>Appendix A to Part 25 – Award Term</a:t>
            </a:r>
            <a:br>
              <a:rPr lang="en-US" dirty="0"/>
            </a:br>
            <a:r>
              <a:rPr lang="en-US" sz="2000" dirty="0"/>
              <a:t>I. SYSTEM FOR AWARD MANAGEMENT AND UNIVERSAL IDENTIFIER REQUIREMENTS</a:t>
            </a:r>
            <a:br>
              <a:rPr lang="en-US" sz="2000" dirty="0"/>
            </a:br>
            <a:r>
              <a:rPr lang="en-US" sz="2000" dirty="0"/>
              <a:t>B. Requirement for Unique Entity Identifier</a:t>
            </a:r>
          </a:p>
        </p:txBody>
      </p:sp>
      <p:graphicFrame>
        <p:nvGraphicFramePr>
          <p:cNvPr id="4" name="Content Placeholder 3"/>
          <p:cNvGraphicFramePr>
            <a:graphicFrameLocks noGrp="1"/>
          </p:cNvGraphicFramePr>
          <p:nvPr>
            <p:ph idx="1"/>
          </p:nvPr>
        </p:nvGraphicFramePr>
        <p:xfrm>
          <a:off x="609600" y="2097556"/>
          <a:ext cx="10972800" cy="4530987"/>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4056447282"/>
                    </a:ext>
                  </a:extLst>
                </a:gridCol>
                <a:gridCol w="5486400">
                  <a:extLst>
                    <a:ext uri="{9D8B030D-6E8A-4147-A177-3AD203B41FA5}">
                      <a16:colId xmlns:a16="http://schemas.microsoft.com/office/drawing/2014/main" val="681678916"/>
                    </a:ext>
                  </a:extLst>
                </a:gridCol>
              </a:tblGrid>
              <a:tr h="477147">
                <a:tc>
                  <a:txBody>
                    <a:bodyPr/>
                    <a:lstStyle/>
                    <a:p>
                      <a:pPr algn="ctr"/>
                      <a:r>
                        <a:rPr lang="en-US">
                          <a:latin typeface="Calibri"/>
                        </a:rPr>
                        <a:t>2014</a:t>
                      </a:r>
                      <a:r>
                        <a:rPr lang="en-US" baseline="0" dirty="0">
                          <a:latin typeface="Calibri"/>
                        </a:rPr>
                        <a:t> Rule</a:t>
                      </a:r>
                      <a:endParaRPr lang="en-US" dirty="0">
                        <a:latin typeface="Calibri"/>
                      </a:endParaRPr>
                    </a:p>
                  </a:txBody>
                  <a:tcPr anchor="ctr"/>
                </a:tc>
                <a:tc>
                  <a:txBody>
                    <a:bodyPr/>
                    <a:lstStyle/>
                    <a:p>
                      <a:pPr algn="ctr"/>
                      <a:r>
                        <a:rPr lang="en-US" dirty="0">
                          <a:latin typeface="Calibri"/>
                        </a:rPr>
                        <a:t>2020 Rule</a:t>
                      </a:r>
                    </a:p>
                  </a:txBody>
                  <a:tcPr anchor="ctr"/>
                </a:tc>
                <a:extLst>
                  <a:ext uri="{0D108BD9-81ED-4DB2-BD59-A6C34878D82A}">
                    <a16:rowId xmlns:a16="http://schemas.microsoft.com/office/drawing/2014/main" val="2646522683"/>
                  </a:ext>
                </a:extLst>
              </a:tr>
              <a:tr h="2611382">
                <a:tc>
                  <a:txBody>
                    <a:bodyPr/>
                    <a:lstStyle/>
                    <a:p>
                      <a:pPr algn="l"/>
                      <a:r>
                        <a:rPr kumimoji="0" lang="en-US" sz="2000" b="0" i="0" u="none" strike="noStrike" kern="1200" baseline="0" dirty="0">
                          <a:solidFill>
                            <a:srgbClr val="000000"/>
                          </a:solidFill>
                          <a:latin typeface="+mj-lt"/>
                          <a:ea typeface="+mn-ea"/>
                          <a:cs typeface="+mn-cs"/>
                        </a:rPr>
                        <a:t>If you are authorized to make subawards under this award, you:</a:t>
                      </a:r>
                    </a:p>
                    <a:p>
                      <a:pPr algn="l"/>
                      <a:endParaRPr kumimoji="0" lang="en-US" sz="1000" b="0" i="0" u="none" strike="noStrike" kern="1200" baseline="0" dirty="0">
                        <a:solidFill>
                          <a:srgbClr val="000000"/>
                        </a:solidFill>
                        <a:latin typeface="+mj-lt"/>
                        <a:ea typeface="+mn-ea"/>
                        <a:cs typeface="+mn-cs"/>
                      </a:endParaRPr>
                    </a:p>
                    <a:p>
                      <a:pPr marL="0" indent="0" algn="l">
                        <a:buNone/>
                      </a:pPr>
                      <a:r>
                        <a:rPr kumimoji="0" lang="en-US" sz="2000" b="0" i="0" u="none" strike="noStrike" kern="1200" baseline="0" dirty="0">
                          <a:solidFill>
                            <a:srgbClr val="000000"/>
                          </a:solidFill>
                          <a:latin typeface="+mj-lt"/>
                          <a:ea typeface="+mn-ea"/>
                          <a:cs typeface="+mn-cs"/>
                        </a:rPr>
                        <a:t>1. Must notify potential subrecipients that no entity (see definition in paragraph C of this award term) may receive a subaward from you </a:t>
                      </a:r>
                      <a:r>
                        <a:rPr kumimoji="0" lang="en-US" sz="2000" b="0" i="0" u="none" strike="noStrike" kern="1200" baseline="0" dirty="0">
                          <a:solidFill>
                            <a:srgbClr val="00B0F0"/>
                          </a:solidFill>
                          <a:latin typeface="+mj-lt"/>
                          <a:ea typeface="+mn-ea"/>
                          <a:cs typeface="+mn-cs"/>
                        </a:rPr>
                        <a:t>unless</a:t>
                      </a:r>
                      <a:r>
                        <a:rPr kumimoji="0" lang="en-US" sz="2000" b="0" i="0" u="none" strike="noStrike" kern="1200" baseline="0" dirty="0">
                          <a:solidFill>
                            <a:srgbClr val="000000"/>
                          </a:solidFill>
                          <a:latin typeface="+mj-lt"/>
                          <a:ea typeface="+mn-ea"/>
                          <a:cs typeface="+mn-cs"/>
                        </a:rPr>
                        <a:t> the entity has provided its unique entity identifier to you.</a:t>
                      </a:r>
                    </a:p>
                    <a:p>
                      <a:pPr marL="0" indent="0" algn="l">
                        <a:buNone/>
                      </a:pPr>
                      <a:endParaRPr kumimoji="0" lang="en-US" sz="1000" b="0" i="0" u="none" strike="noStrike" kern="1200" baseline="0" dirty="0">
                        <a:solidFill>
                          <a:srgbClr val="000000"/>
                        </a:solidFill>
                        <a:latin typeface="+mj-lt"/>
                        <a:ea typeface="+mn-ea"/>
                        <a:cs typeface="+mn-cs"/>
                      </a:endParaRPr>
                    </a:p>
                    <a:p>
                      <a:pPr algn="l"/>
                      <a:r>
                        <a:rPr kumimoji="0" lang="en-US" sz="2000" b="0" i="0" u="none" strike="noStrike" kern="1200" baseline="0" dirty="0">
                          <a:solidFill>
                            <a:srgbClr val="000000"/>
                          </a:solidFill>
                          <a:latin typeface="+mj-lt"/>
                          <a:ea typeface="+mn-ea"/>
                          <a:cs typeface="+mn-cs"/>
                        </a:rPr>
                        <a:t>2. May not make a subaward to an entity unless the entity has provided its unique entity identifier to you.</a:t>
                      </a:r>
                      <a:r>
                        <a:rPr lang="en-US" sz="2000" b="0" i="0" u="none" strike="noStrike" kern="1200" baseline="0" dirty="0">
                          <a:solidFill>
                            <a:srgbClr val="000000"/>
                          </a:solidFill>
                          <a:latin typeface="+mj-lt"/>
                          <a:ea typeface="+mn-ea"/>
                          <a:cs typeface="+mn-cs"/>
                        </a:rPr>
                        <a:t> </a:t>
                      </a:r>
                      <a:endParaRPr kumimoji="0" lang="en-US" sz="2000" b="0" i="0" u="none" strike="noStrike" kern="1200" baseline="0" dirty="0">
                        <a:solidFill>
                          <a:srgbClr val="000000"/>
                        </a:solidFill>
                        <a:latin typeface="+mj-lt"/>
                        <a:ea typeface="+mn-ea"/>
                        <a:cs typeface="+mn-cs"/>
                      </a:endParaRPr>
                    </a:p>
                  </a:txBody>
                  <a:tcPr/>
                </a:tc>
                <a:tc>
                  <a:txBody>
                    <a:bodyPr/>
                    <a:lstStyle/>
                    <a:p>
                      <a:pPr algn="l"/>
                      <a:r>
                        <a:rPr lang="en-US" sz="2000" b="0" i="0" u="none" strike="noStrike" baseline="0" dirty="0">
                          <a:solidFill>
                            <a:srgbClr val="000000"/>
                          </a:solidFill>
                          <a:latin typeface="+mj-lt"/>
                        </a:rPr>
                        <a:t>If you are authorized to make subawards under this Federal award, you:</a:t>
                      </a:r>
                    </a:p>
                    <a:p>
                      <a:pPr algn="l"/>
                      <a:endParaRPr lang="en-US" sz="1000" b="0" i="0" u="none" strike="noStrike" baseline="0" dirty="0">
                        <a:solidFill>
                          <a:srgbClr val="000000"/>
                        </a:solidFill>
                        <a:latin typeface="+mj-lt"/>
                      </a:endParaRPr>
                    </a:p>
                    <a:p>
                      <a:pPr algn="l"/>
                      <a:r>
                        <a:rPr lang="en-US" sz="2000" b="0" i="0" u="none" strike="noStrike" baseline="0" dirty="0">
                          <a:solidFill>
                            <a:srgbClr val="000000"/>
                          </a:solidFill>
                          <a:latin typeface="+mj-lt"/>
                        </a:rPr>
                        <a:t>1. Must notify potential subrecipients that no entity (see definition in paragraph C of this award term) may receive a subaward from you </a:t>
                      </a:r>
                      <a:r>
                        <a:rPr lang="en-US" sz="2000" b="0" i="0" u="none" strike="noStrike" baseline="0" dirty="0">
                          <a:solidFill>
                            <a:srgbClr val="FF0000"/>
                          </a:solidFill>
                          <a:latin typeface="+mj-lt"/>
                        </a:rPr>
                        <a:t>until</a:t>
                      </a:r>
                      <a:r>
                        <a:rPr lang="en-US" sz="2000" b="0" i="0" u="none" strike="noStrike" baseline="0" dirty="0">
                          <a:solidFill>
                            <a:srgbClr val="000000"/>
                          </a:solidFill>
                          <a:latin typeface="+mj-lt"/>
                        </a:rPr>
                        <a:t> the entity has provided its Unique Entity Identifier to you.</a:t>
                      </a:r>
                    </a:p>
                    <a:p>
                      <a:pPr algn="l"/>
                      <a:endParaRPr lang="en-US" sz="1000" b="0" i="0" u="none" strike="noStrike" baseline="0" dirty="0">
                        <a:solidFill>
                          <a:srgbClr val="000000"/>
                        </a:solidFill>
                        <a:latin typeface="+mj-lt"/>
                      </a:endParaRPr>
                    </a:p>
                    <a:p>
                      <a:pPr algn="l"/>
                      <a:r>
                        <a:rPr lang="en-US" sz="2000" b="0" i="0" u="none" strike="noStrike" baseline="0" dirty="0">
                          <a:solidFill>
                            <a:srgbClr val="000000"/>
                          </a:solidFill>
                          <a:latin typeface="+mj-lt"/>
                        </a:rPr>
                        <a:t>2. May not make a subaward to an entity unless the entity has provided its </a:t>
                      </a:r>
                      <a:r>
                        <a:rPr lang="en-US" sz="2000" b="0" i="0" u="none" strike="noStrike" baseline="0" dirty="0">
                          <a:solidFill>
                            <a:schemeClr val="tx1"/>
                          </a:solidFill>
                          <a:latin typeface="+mj-lt"/>
                        </a:rPr>
                        <a:t>Unique Entity Identifier </a:t>
                      </a:r>
                      <a:r>
                        <a:rPr lang="en-US" sz="2000" b="0" i="0" u="none" strike="noStrike" baseline="0" dirty="0">
                          <a:solidFill>
                            <a:srgbClr val="000000"/>
                          </a:solidFill>
                          <a:latin typeface="+mj-lt"/>
                        </a:rPr>
                        <a:t>to you. </a:t>
                      </a:r>
                      <a:r>
                        <a:rPr lang="en-US" sz="2000" b="0" i="0" u="none" strike="noStrike" baseline="0" dirty="0">
                          <a:solidFill>
                            <a:srgbClr val="FF0000"/>
                          </a:solidFill>
                          <a:latin typeface="+mj-lt"/>
                        </a:rPr>
                        <a:t>Subrecipients are not required to obtain an active SAM registration, but must obtain a Unique Entity Identifier.</a:t>
                      </a:r>
                      <a:endParaRPr lang="en-US" sz="2000" b="0" dirty="0">
                        <a:solidFill>
                          <a:srgbClr val="FF0000"/>
                        </a:solidFill>
                        <a:latin typeface="+mj-lt"/>
                      </a:endParaRPr>
                    </a:p>
                  </a:txBody>
                  <a:tcPr/>
                </a:tc>
                <a:extLst>
                  <a:ext uri="{0D108BD9-81ED-4DB2-BD59-A6C34878D82A}">
                    <a16:rowId xmlns:a16="http://schemas.microsoft.com/office/drawing/2014/main" val="1186068386"/>
                  </a:ext>
                </a:extLst>
              </a:tr>
            </a:tbl>
          </a:graphicData>
        </a:graphic>
      </p:graphicFrame>
    </p:spTree>
    <p:extLst>
      <p:ext uri="{BB962C8B-B14F-4D97-AF65-F5344CB8AC3E}">
        <p14:creationId xmlns:p14="http://schemas.microsoft.com/office/powerpoint/2010/main" val="3220992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AC744-4D8B-4AA9-9240-760DA28BF035}"/>
              </a:ext>
            </a:extLst>
          </p:cNvPr>
          <p:cNvSpPr>
            <a:spLocks noGrp="1"/>
          </p:cNvSpPr>
          <p:nvPr>
            <p:ph idx="1"/>
          </p:nvPr>
        </p:nvSpPr>
        <p:spPr/>
        <p:txBody>
          <a:bodyPr/>
          <a:lstStyle/>
          <a:p>
            <a:pPr marL="0" marR="0" lvl="0" indent="0" algn="l" defTabSz="914400" rtl="0" eaLnBrk="0" fontAlgn="base" latinLnBrk="0" hangingPunct="0">
              <a:lnSpc>
                <a:spcPct val="100000"/>
              </a:lnSpc>
              <a:spcBef>
                <a:spcPct val="20000"/>
              </a:spcBef>
              <a:spcAft>
                <a:spcPct val="0"/>
              </a:spcAft>
              <a:buClr>
                <a:srgbClr val="6BB1C9"/>
              </a:buClr>
              <a:buSzPct val="95000"/>
              <a:buFont typeface="Wingdings 2" pitchFamily="18" charset="2"/>
              <a:buNone/>
              <a:tabLst/>
              <a:defRPr/>
            </a:pPr>
            <a:r>
              <a:rPr kumimoji="0" lang="en-US" sz="2600" b="0" i="0" u="none" strike="noStrike" kern="1200" cap="none" spc="0" normalizeH="0" baseline="0" noProof="0">
                <a:ln>
                  <a:noFill/>
                </a:ln>
                <a:solidFill>
                  <a:schemeClr val="bg1">
                    <a:lumMod val="75000"/>
                  </a:schemeClr>
                </a:solidFill>
                <a:effectLst/>
                <a:uLnTx/>
                <a:uFillTx/>
                <a:latin typeface="+mn-lt"/>
                <a:ea typeface="+mn-ea"/>
                <a:cs typeface="+mn-cs"/>
              </a:rPr>
              <a:t>2 CFR 25 Universal Identifier and System for Award Management</a:t>
            </a:r>
          </a:p>
          <a:p>
            <a:pPr marL="0" marR="0" lvl="0" indent="0" algn="l" defTabSz="914400" rtl="0" eaLnBrk="0" fontAlgn="base" latinLnBrk="0" hangingPunct="0">
              <a:lnSpc>
                <a:spcPct val="100000"/>
              </a:lnSpc>
              <a:spcBef>
                <a:spcPct val="20000"/>
              </a:spcBef>
              <a:spcAft>
                <a:spcPct val="0"/>
              </a:spcAft>
              <a:buClr>
                <a:srgbClr val="6BB1C9"/>
              </a:buClr>
              <a:buSzPct val="95000"/>
              <a:buFont typeface="Wingdings 2" pitchFamily="18" charset="2"/>
              <a:buNone/>
              <a:tabLst/>
              <a:defRPr/>
            </a:pPr>
            <a:endParaRPr kumimoji="0" lang="en-US" sz="26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rgbClr val="6BB1C9"/>
              </a:buClr>
              <a:buSzPct val="95000"/>
              <a:buFont typeface="Wingdings 2" pitchFamily="18" charset="2"/>
              <a:buNone/>
              <a:tabLst/>
              <a:defRPr/>
            </a:pPr>
            <a:r>
              <a:rPr kumimoji="0" lang="en-US" sz="2600" b="0" i="0" u="none" strike="noStrike" kern="1200" cap="none" spc="0" normalizeH="0" baseline="0" noProof="0">
                <a:ln>
                  <a:noFill/>
                </a:ln>
                <a:solidFill>
                  <a:schemeClr val="tx1"/>
                </a:solidFill>
                <a:effectLst/>
                <a:uLnTx/>
                <a:uFillTx/>
                <a:latin typeface="+mn-lt"/>
                <a:ea typeface="+mn-ea"/>
                <a:cs typeface="+mn-cs"/>
              </a:rPr>
              <a:t>2 CFR 170 Reporting Subaward &amp; Executive Compensation Information</a:t>
            </a:r>
          </a:p>
          <a:p>
            <a:pPr marL="0" marR="0" lvl="0" indent="0" algn="l" defTabSz="914400" rtl="0" eaLnBrk="0" fontAlgn="base" latinLnBrk="0" hangingPunct="0">
              <a:lnSpc>
                <a:spcPct val="100000"/>
              </a:lnSpc>
              <a:spcBef>
                <a:spcPct val="20000"/>
              </a:spcBef>
              <a:spcAft>
                <a:spcPct val="0"/>
              </a:spcAft>
              <a:buClr>
                <a:srgbClr val="6BB1C9"/>
              </a:buClr>
              <a:buSzPct val="95000"/>
              <a:buFont typeface="Wingdings 2" pitchFamily="18" charset="2"/>
              <a:buNone/>
              <a:tabLst/>
              <a:defRPr/>
            </a:pPr>
            <a:endParaRPr kumimoji="0" lang="en-US" sz="2600" b="0" i="0" u="none" strike="noStrike" kern="1200" cap="none" spc="0" normalizeH="0" baseline="0" noProof="0">
              <a:ln>
                <a:noFill/>
              </a:ln>
              <a:solidFill>
                <a:schemeClr val="bg1">
                  <a:lumMod val="75000"/>
                </a:schemeClr>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rgbClr val="6BB1C9"/>
              </a:buClr>
              <a:buSzPct val="95000"/>
              <a:buFont typeface="Wingdings 2" pitchFamily="18" charset="2"/>
              <a:buNone/>
              <a:tabLst/>
              <a:defRPr/>
            </a:pPr>
            <a:r>
              <a:rPr kumimoji="0" lang="en-US" sz="2600" b="0" i="0" u="none" strike="noStrike" kern="1200" cap="none" spc="0" normalizeH="0" baseline="0" noProof="0">
                <a:ln>
                  <a:noFill/>
                </a:ln>
                <a:solidFill>
                  <a:schemeClr val="bg1">
                    <a:lumMod val="75000"/>
                  </a:schemeClr>
                </a:solidFill>
                <a:effectLst/>
                <a:uLnTx/>
                <a:uFillTx/>
                <a:latin typeface="+mn-lt"/>
                <a:ea typeface="+mn-ea"/>
                <a:cs typeface="+mn-cs"/>
              </a:rPr>
              <a:t>2 CFR 200 Uniform Administrative Requirements, Cost Principles, and Audit Requirements for Federal Awards</a:t>
            </a:r>
            <a:endParaRPr kumimoji="0" lang="en-US" sz="2600" b="0" i="0" u="none" strike="noStrike" kern="1200" cap="none" spc="0" normalizeH="0" baseline="0" noProof="0" dirty="0">
              <a:ln>
                <a:noFill/>
              </a:ln>
              <a:solidFill>
                <a:schemeClr val="bg1">
                  <a:lumMod val="75000"/>
                </a:schemeClr>
              </a:solidFill>
              <a:effectLst/>
              <a:uLnTx/>
              <a:uFillTx/>
              <a:latin typeface="+mn-lt"/>
              <a:ea typeface="+mn-ea"/>
              <a:cs typeface="+mn-cs"/>
            </a:endParaRPr>
          </a:p>
        </p:txBody>
      </p:sp>
      <p:sp>
        <p:nvSpPr>
          <p:cNvPr id="2" name="Title 1">
            <a:extLst>
              <a:ext uri="{FF2B5EF4-FFF2-40B4-BE49-F238E27FC236}">
                <a16:creationId xmlns:a16="http://schemas.microsoft.com/office/drawing/2014/main" id="{8375ADE9-0010-4220-A301-BA65F2D248F3}"/>
              </a:ext>
            </a:extLst>
          </p:cNvPr>
          <p:cNvSpPr>
            <a:spLocks noGrp="1"/>
          </p:cNvSpPr>
          <p:nvPr>
            <p:ph type="title"/>
          </p:nvPr>
        </p:nvSpPr>
        <p:spPr>
          <a:xfrm>
            <a:off x="609600" y="-1143000"/>
            <a:ext cx="10972800" cy="1143000"/>
          </a:xfrm>
        </p:spPr>
        <p:txBody>
          <a:bodyPr vert="horz" wrap="square" lIns="0" tIns="45720" rIns="0" bIns="0" numCol="1" anchor="b" anchorCtr="0" compatLnSpc="1">
            <a:prstTxWarp prst="textNoShape">
              <a:avLst/>
            </a:prstTxWarp>
          </a:bodyPr>
          <a:lstStyle/>
          <a:p>
            <a:r>
              <a:rPr lang="en-US" dirty="0"/>
              <a:t>2 CFR 170</a:t>
            </a:r>
          </a:p>
        </p:txBody>
      </p:sp>
    </p:spTree>
    <p:extLst>
      <p:ext uri="{BB962C8B-B14F-4D97-AF65-F5344CB8AC3E}">
        <p14:creationId xmlns:p14="http://schemas.microsoft.com/office/powerpoint/2010/main" val="16397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§170.200 </a:t>
            </a:r>
            <a:r>
              <a:rPr lang="en-US" sz="3300" dirty="0"/>
              <a:t>Federal awarding agency reporting requirements.</a:t>
            </a:r>
          </a:p>
        </p:txBody>
      </p:sp>
      <p:graphicFrame>
        <p:nvGraphicFramePr>
          <p:cNvPr id="4" name="Content Placeholder 3"/>
          <p:cNvGraphicFramePr>
            <a:graphicFrameLocks noGrp="1"/>
          </p:cNvGraphicFramePr>
          <p:nvPr>
            <p:ph idx="1"/>
          </p:nvPr>
        </p:nvGraphicFramePr>
        <p:xfrm>
          <a:off x="609600" y="1935163"/>
          <a:ext cx="10972800" cy="4683387"/>
        </p:xfrm>
        <a:graphic>
          <a:graphicData uri="http://schemas.openxmlformats.org/drawingml/2006/table">
            <a:tbl>
              <a:tblPr firstRow="1" bandRow="1">
                <a:tableStyleId>{5C22544A-7EE6-4342-B048-85BDC9FD1C3A}</a:tableStyleId>
              </a:tblPr>
              <a:tblGrid>
                <a:gridCol w="6815769">
                  <a:extLst>
                    <a:ext uri="{9D8B030D-6E8A-4147-A177-3AD203B41FA5}">
                      <a16:colId xmlns:a16="http://schemas.microsoft.com/office/drawing/2014/main" val="4056447282"/>
                    </a:ext>
                  </a:extLst>
                </a:gridCol>
                <a:gridCol w="4157031">
                  <a:extLst>
                    <a:ext uri="{9D8B030D-6E8A-4147-A177-3AD203B41FA5}">
                      <a16:colId xmlns:a16="http://schemas.microsoft.com/office/drawing/2014/main" val="681678916"/>
                    </a:ext>
                  </a:extLst>
                </a:gridCol>
              </a:tblGrid>
              <a:tr h="477147">
                <a:tc>
                  <a:txBody>
                    <a:bodyPr/>
                    <a:lstStyle/>
                    <a:p>
                      <a:pPr algn="ctr"/>
                      <a:r>
                        <a:rPr lang="en-US" dirty="0">
                          <a:latin typeface="Calibri"/>
                        </a:rPr>
                        <a:t>2010</a:t>
                      </a:r>
                      <a:r>
                        <a:rPr lang="en-US" baseline="0" dirty="0">
                          <a:latin typeface="Calibri"/>
                        </a:rPr>
                        <a:t> Rule</a:t>
                      </a:r>
                      <a:endParaRPr lang="en-US" dirty="0">
                        <a:latin typeface="Calibri"/>
                      </a:endParaRPr>
                    </a:p>
                  </a:txBody>
                  <a:tcPr/>
                </a:tc>
                <a:tc>
                  <a:txBody>
                    <a:bodyPr/>
                    <a:lstStyle/>
                    <a:p>
                      <a:pPr algn="ctr"/>
                      <a:r>
                        <a:rPr lang="en-US" dirty="0">
                          <a:latin typeface="Calibri"/>
                        </a:rPr>
                        <a:t>2020 Rule</a:t>
                      </a:r>
                    </a:p>
                  </a:txBody>
                  <a:tcPr/>
                </a:tc>
                <a:extLst>
                  <a:ext uri="{0D108BD9-81ED-4DB2-BD59-A6C34878D82A}">
                    <a16:rowId xmlns:a16="http://schemas.microsoft.com/office/drawing/2014/main" val="2646522683"/>
                  </a:ext>
                </a:extLst>
              </a:tr>
              <a:tr h="2611382">
                <a:tc>
                  <a:txBody>
                    <a:bodyPr/>
                    <a:lstStyle/>
                    <a:p>
                      <a:pPr algn="l"/>
                      <a:r>
                        <a:rPr lang="en-US" sz="1800" b="0" i="0" u="none" strike="noStrike" baseline="0" dirty="0">
                          <a:solidFill>
                            <a:srgbClr val="00B0F0"/>
                          </a:solidFill>
                          <a:latin typeface="Calibri"/>
                        </a:rPr>
                        <a:t>(a) Each agency that makes awards of Federal financial assistance subject to the Transparency Act must include the requirements described in paragraph (b) of this section in each program announcement, regulation, or other issuance containing instructions for applicants:</a:t>
                      </a:r>
                    </a:p>
                    <a:p>
                      <a:pPr algn="l"/>
                      <a:r>
                        <a:rPr lang="en-US" sz="1800" b="0" i="0" u="none" strike="noStrike" baseline="0" dirty="0">
                          <a:solidFill>
                            <a:srgbClr val="00B0F0"/>
                          </a:solidFill>
                          <a:latin typeface="Calibri"/>
                        </a:rPr>
                        <a:t>(1) Under which awards may be made that are subject to Transparency Act reporting requirements; and</a:t>
                      </a:r>
                    </a:p>
                    <a:p>
                      <a:pPr algn="l"/>
                      <a:r>
                        <a:rPr lang="en-US" sz="1800" b="0" i="0" u="none" strike="noStrike" baseline="0" dirty="0">
                          <a:solidFill>
                            <a:srgbClr val="00B0F0"/>
                          </a:solidFill>
                          <a:latin typeface="Calibri"/>
                        </a:rPr>
                        <a:t>(2) That either:</a:t>
                      </a:r>
                    </a:p>
                    <a:p>
                      <a:pPr algn="l"/>
                      <a:r>
                        <a:rPr lang="en-US" sz="1800" b="0" i="0" u="none" strike="noStrike" baseline="0" dirty="0">
                          <a:solidFill>
                            <a:srgbClr val="00B0F0"/>
                          </a:solidFill>
                          <a:latin typeface="Calibri"/>
                        </a:rPr>
                        <a:t>(</a:t>
                      </a:r>
                      <a:r>
                        <a:rPr lang="en-US" sz="1800" b="0" i="0" u="none" strike="noStrike" baseline="0" dirty="0" err="1">
                          <a:solidFill>
                            <a:srgbClr val="00B0F0"/>
                          </a:solidFill>
                          <a:latin typeface="Calibri"/>
                        </a:rPr>
                        <a:t>i</a:t>
                      </a:r>
                      <a:r>
                        <a:rPr lang="en-US" sz="1800" b="0" i="0" u="none" strike="noStrike" baseline="0" dirty="0">
                          <a:solidFill>
                            <a:srgbClr val="00B0F0"/>
                          </a:solidFill>
                          <a:latin typeface="Calibri"/>
                        </a:rPr>
                        <a:t>) Is issued on or after the effective date of this part; or</a:t>
                      </a:r>
                    </a:p>
                    <a:p>
                      <a:pPr algn="l"/>
                      <a:r>
                        <a:rPr lang="en-US" sz="1800" b="0" i="0" u="none" strike="noStrike" baseline="0" dirty="0">
                          <a:solidFill>
                            <a:srgbClr val="00B0F0"/>
                          </a:solidFill>
                          <a:latin typeface="Calibri"/>
                        </a:rPr>
                        <a:t>(ii) Has application or plan due dates after October 1, 2010.</a:t>
                      </a:r>
                    </a:p>
                    <a:p>
                      <a:pPr algn="l"/>
                      <a:r>
                        <a:rPr lang="en-US" sz="1800" b="0" i="0" u="none" strike="noStrike" baseline="0" dirty="0">
                          <a:solidFill>
                            <a:srgbClr val="00B0F0"/>
                          </a:solidFill>
                          <a:latin typeface="Calibri"/>
                        </a:rPr>
                        <a:t>(b) The program announcement, regulation, or other issuance must require each entity that applies and does not have an exception under §170.110(b) to ensure they have the necessary processes and systems in place to comply with the reporting requirements should they receive funding.</a:t>
                      </a:r>
                      <a:endParaRPr lang="en-US" sz="1800" b="0" dirty="0">
                        <a:solidFill>
                          <a:srgbClr val="00B0F0"/>
                        </a:solidFill>
                        <a:latin typeface="Calibri"/>
                      </a:endParaRPr>
                    </a:p>
                  </a:txBody>
                  <a:tcPr/>
                </a:tc>
                <a:tc>
                  <a:txBody>
                    <a:bodyPr/>
                    <a:lstStyle/>
                    <a:p>
                      <a:r>
                        <a:rPr kumimoji="0" lang="en-US" sz="1800" b="0" i="0" u="none" strike="noStrike" kern="1200" baseline="0" dirty="0">
                          <a:solidFill>
                            <a:srgbClr val="FF0000"/>
                          </a:solidFill>
                          <a:latin typeface="Calibri"/>
                          <a:ea typeface="+mn-ea"/>
                          <a:cs typeface="+mn-cs"/>
                        </a:rPr>
                        <a:t>(a) Federal awarding agencies are required to publicly report Federal awards that equal or exceed the micro-purchase threshold and publish the required information on a public-facing, OMB-designated, governmentwide website and follow OMB guidance to support Transparency Act implementation.</a:t>
                      </a:r>
                      <a:endParaRPr lang="en-US" sz="1600" b="0" dirty="0">
                        <a:solidFill>
                          <a:srgbClr val="FF0000"/>
                        </a:solidFill>
                        <a:latin typeface="Calibri"/>
                      </a:endParaRPr>
                    </a:p>
                  </a:txBody>
                  <a:tcPr/>
                </a:tc>
                <a:extLst>
                  <a:ext uri="{0D108BD9-81ED-4DB2-BD59-A6C34878D82A}">
                    <a16:rowId xmlns:a16="http://schemas.microsoft.com/office/drawing/2014/main" val="1186068386"/>
                  </a:ext>
                </a:extLst>
              </a:tr>
            </a:tbl>
          </a:graphicData>
        </a:graphic>
      </p:graphicFrame>
    </p:spTree>
    <p:extLst>
      <p:ext uri="{BB962C8B-B14F-4D97-AF65-F5344CB8AC3E}">
        <p14:creationId xmlns:p14="http://schemas.microsoft.com/office/powerpoint/2010/main" val="12454812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7607</Words>
  <Application>Microsoft Office PowerPoint</Application>
  <PresentationFormat>Widescreen</PresentationFormat>
  <Paragraphs>327</Paragraphs>
  <Slides>31</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Constantia</vt:lpstr>
      <vt:lpstr>Times New Roman</vt:lpstr>
      <vt:lpstr>Wingdings 2</vt:lpstr>
      <vt:lpstr>Flow</vt:lpstr>
      <vt:lpstr>Wildlife &amp; Sport Fish Restoration Program Federal Assistance Coordinators National Conference March 29, 2021</vt:lpstr>
      <vt:lpstr>Summary of the Title 2 Revisions</vt:lpstr>
      <vt:lpstr>2 CFR 25</vt:lpstr>
      <vt:lpstr>§25.110 Exception to this part.</vt:lpstr>
      <vt:lpstr>§25.205 Effect of noncompliance with a requirement to obtain a unique entity identifier or register in the SAM.</vt:lpstr>
      <vt:lpstr>§25.300 Requirement for recipients to ensure subrecipients have a unique entity identifier.</vt:lpstr>
      <vt:lpstr>Appendix A to Part 25 – Award Term I. SYSTEM FOR AWARD MANAGEMENT AND UNIVERSAL IDENTIFIER REQUIREMENTS B. Requirement for Unique Entity Identifier</vt:lpstr>
      <vt:lpstr>2 CFR 170</vt:lpstr>
      <vt:lpstr>§170.200 Federal awarding agency reporting requirements.</vt:lpstr>
      <vt:lpstr>§170.220 Award term.</vt:lpstr>
      <vt:lpstr>Appendix A to Part 170—Award term  I. Reporting Subawards and Executive Compensation. a. Reporting of first-tier subawards.</vt:lpstr>
      <vt:lpstr>2 CFR 200</vt:lpstr>
      <vt:lpstr> Subpart A - Acronyms and Definitions</vt:lpstr>
      <vt:lpstr>§200.1 – Budget period</vt:lpstr>
      <vt:lpstr>§200.1 – Period of performance</vt:lpstr>
      <vt:lpstr>§200.1 – Discretionary</vt:lpstr>
      <vt:lpstr>§200.1 – Non-discretionary</vt:lpstr>
      <vt:lpstr>§200.1 – Federal interest</vt:lpstr>
      <vt:lpstr>§200.1 – Recipient</vt:lpstr>
      <vt:lpstr>§200.202 Program planning and design.</vt:lpstr>
      <vt:lpstr>§200.216 Prohibition on certain telecommunications and video surveillance services or equipment.</vt:lpstr>
      <vt:lpstr>§200.309 Modifications to period of performance.</vt:lpstr>
      <vt:lpstr>§200.317 Procurement by states. </vt:lpstr>
      <vt:lpstr>§200.318 General procurement standards.</vt:lpstr>
      <vt:lpstr>§200.320 Methods of procurements to be followed.</vt:lpstr>
      <vt:lpstr>§200.332 Requirements for pass-through entities.</vt:lpstr>
      <vt:lpstr>§200.344 Closeout.</vt:lpstr>
      <vt:lpstr>§200.344 Closeout</vt:lpstr>
      <vt:lpstr>§200.414 Indirect (F&amp;A) costs. </vt:lpstr>
      <vt:lpstr>§200.414 Indirect (F&amp;A) costs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Wildlife &amp; Sport Fish Restoration Program JTF Meeting December 8, 2020</dc:title>
  <dc:creator>Oster, Ryan A</dc:creator>
  <cp:lastModifiedBy>Cohen, Yonah R</cp:lastModifiedBy>
  <cp:revision>110</cp:revision>
  <dcterms:created xsi:type="dcterms:W3CDTF">2020-12-03T21:46:08Z</dcterms:created>
  <dcterms:modified xsi:type="dcterms:W3CDTF">2021-05-12T15:32:09Z</dcterms:modified>
</cp:coreProperties>
</file>