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31"/>
  </p:notesMasterIdLst>
  <p:sldIdLst>
    <p:sldId id="281" r:id="rId4"/>
    <p:sldId id="285" r:id="rId5"/>
    <p:sldId id="305" r:id="rId6"/>
    <p:sldId id="257" r:id="rId7"/>
    <p:sldId id="308" r:id="rId8"/>
    <p:sldId id="309" r:id="rId9"/>
    <p:sldId id="310" r:id="rId10"/>
    <p:sldId id="842" r:id="rId11"/>
    <p:sldId id="843" r:id="rId12"/>
    <p:sldId id="844" r:id="rId13"/>
    <p:sldId id="845" r:id="rId14"/>
    <p:sldId id="848" r:id="rId15"/>
    <p:sldId id="846" r:id="rId16"/>
    <p:sldId id="847" r:id="rId17"/>
    <p:sldId id="849" r:id="rId18"/>
    <p:sldId id="850" r:id="rId19"/>
    <p:sldId id="851" r:id="rId20"/>
    <p:sldId id="853" r:id="rId21"/>
    <p:sldId id="856" r:id="rId22"/>
    <p:sldId id="857" r:id="rId23"/>
    <p:sldId id="852" r:id="rId24"/>
    <p:sldId id="858" r:id="rId25"/>
    <p:sldId id="859" r:id="rId26"/>
    <p:sldId id="860" r:id="rId27"/>
    <p:sldId id="861" r:id="rId28"/>
    <p:sldId id="854" r:id="rId29"/>
    <p:sldId id="8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er, Ryan A" initials="ORA" lastIdx="1" clrIdx="0">
    <p:extLst>
      <p:ext uri="{19B8F6BF-5375-455C-9EA6-DF929625EA0E}">
        <p15:presenceInfo xmlns:p15="http://schemas.microsoft.com/office/powerpoint/2012/main" userId="S::ryan_oster@fws.gov::13380b19-8167-4c7c-b08a-c71c3c833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>
      <p:cViewPr varScale="1">
        <p:scale>
          <a:sx n="56" d="100"/>
          <a:sy n="56" d="100"/>
        </p:scale>
        <p:origin x="84" y="101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9E30-EB0B-4BCE-AA54-762E306D05C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1B0E-B758-4062-9CD0-B28FC903A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AE04F-10FB-4DA3-81AC-1BE1932398A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C3B2E-A684-4FBF-A303-CB3DF44ECECE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C3EF-EC16-4CE3-83CF-41C24B75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13667B-D525-46E3-BEB0-CF1818A42929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D5562-1A94-4002-B026-DD0FFD396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217366-1479-48BE-94EA-8321E02318A5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8914A-9894-4716-B840-89C8FECB8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3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20EE40-C77F-4087-9219-3833EF9A00E6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7DF71-F782-4CA9-91F8-6461771F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D83A3F-0FB1-47A1-AA89-2B885D59EE31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AF14B4-A80B-4A39-BB15-CCC45FDF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905000"/>
            <a:ext cx="11176000" cy="2443746"/>
          </a:xfrm>
        </p:spPr>
        <p:txBody>
          <a:bodyPr/>
          <a:lstStyle>
            <a:lvl1pPr>
              <a:lnSpc>
                <a:spcPct val="90000"/>
              </a:lnSpc>
              <a:spcAft>
                <a:spcPts val="1200"/>
              </a:spcAft>
              <a:defRPr/>
            </a:lvl1pPr>
            <a:lvl2pPr>
              <a:lnSpc>
                <a:spcPct val="90000"/>
              </a:lnSpc>
              <a:spcAft>
                <a:spcPts val="1200"/>
              </a:spcAft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522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C1E1-DEA5-4655-A307-B34AF682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C4AEF-054A-4A20-88AB-41DCDE92A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7E4D7-8C88-4EC4-89F8-C2C8C9FD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B77B1-E139-4AA6-9B64-7E85808E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8C654-7C52-48BA-B583-C7D7F781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18B4-2E27-464A-93D6-6E1D8594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77C0-FC0E-49A4-A5BF-897BFD96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BFC9-77BA-4629-99A5-C33B7C08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E49D-AACF-41E4-924C-6746690B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EC35-72A3-45B3-9CBF-4474A679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338A-7770-4A15-8614-63784CAE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9159F-A023-470A-8D5A-B99EE69FA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F073A-93A0-417C-8D20-E5BAE2D2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8DF13-9036-431A-8924-4C128A12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BAFE3-D2C2-4549-8333-DB1883B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145-303D-41CA-977F-D9DBB057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9528-79B9-4243-9D38-516706AF1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CD19-B22B-4176-97E1-D08E850F9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1325F-560B-42D7-91DC-371ACCDD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F7FEE-FD02-4A3B-80BF-E242042D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04735-1D18-4F77-A920-18479704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0A97-1A86-4434-A96C-6A528509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6E1DD-6FE8-48F8-A533-9ACD2926D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ECE6B-6C49-4080-8C77-A13BA97C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2991A-0BBA-41CD-9604-FD9C50DE3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9C1D2-030A-4014-9A83-FC30789B0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FCB02-E578-4BAA-AFBE-B54BDB9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C6DC5-4F59-4A46-864B-CA909E25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04D5D-6452-4F84-8B80-69256460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6198-8D09-4D40-8BC8-F4341303D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DDB6-005E-411A-A260-F06D5CEE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3B256-BFDC-4928-90C0-E24982DA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A0F07-BE08-4682-B09E-612ABBA0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6F2FC-35B7-4D50-B189-E781278B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FBA10-BD60-4BC6-AED2-73584192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E1363-452E-456D-BE58-5752E7D7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22A-F96A-4ECF-B7C4-2BFB7FFC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8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F8F7-320A-4A3E-ACD3-FEEF7236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F80F-9489-4F83-B3D2-8F91320A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ADC82-4969-49A9-A6A2-201B69A6F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89A45-2969-4E8F-9ECC-A9F151CF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6B723-CEB0-46D5-8153-CC2AA72E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5DD1A-458F-4AB9-81A5-EF796A7F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6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CE2E-690B-4ACF-B6A3-BE18C5DA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45338-B801-41A9-B2A2-7B4EC98C3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DF713-465A-4CC1-ABA3-8CEA99AF3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DFBF1-ADB8-40DE-A018-650EE7D7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DE16C-BDCD-429D-BEA5-6DAC3215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B290A-D6E6-4737-877C-04AAB623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9339-85B3-47D9-8A96-31CE69ED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4E690-CCEF-4C6E-B622-4AB72DFAB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1C95-6BA4-48C8-944C-F3BA8B83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09B8A-977D-461E-BB47-88EBDC75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4815-88FE-4042-B118-F20C4A20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6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9E2CE-CC27-46E2-A4FF-A875C282B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5F5F1-62D8-42E8-A5F2-3B156950E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761F-72AF-43B4-B22A-18099DD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325D-5E6C-4319-AE86-18377D20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733D-8E8C-4C92-A8B8-6A887234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6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6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7E895-7CB1-4A03-BF42-67EF13C4A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0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84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1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2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5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6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6B1F3A-1FD7-41EC-B8C5-0011B0722EC4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C08B71-8F0A-45D8-9E67-1A0E5D3EC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FC08CE-7770-4646-A404-CC792C97E958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3519B8-BE40-4919-8D63-8842F6492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0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8BE7BD-7525-4B29-87E7-B8CB3FF67EEA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4B7BAA-0AF6-4DC4-BC9E-AE8A7C2B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1D9AB-BE1F-4688-A63B-6C2126CCE996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DBFDE5-3CD3-4D31-83B0-8C7DC6981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7F04FA-A532-4FE3-9C6E-F016E163F549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5A541-86D2-49C4-9F2F-221D57C12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25E83-0049-405B-900F-FC6772BE55C2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8AF4FE-3FD6-4DBA-A572-0C47A692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D7A9180D-5D37-40A6-9B76-FD39B9161215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F446B422-2B08-49EE-BC00-2DB56D9DA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1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09495-4647-4161-9A24-A8DC2151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C3150-92A7-4376-9CA4-DDF7867B4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C1E94-730C-4AC3-A5B5-A49A5AE08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2F35-400D-45B4-B23D-3594270B235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CF5A-CA5F-4C32-9A1F-20E0D7D22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39DC0-F9F8-4AF8-84C3-795649974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7052-DA10-49F4-AA9C-B41DC93D2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B1C0-0B59-490B-89E8-18CF51DC6948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F44F-AA71-4786-A0A1-291509DB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685538" y="5484394"/>
            <a:ext cx="6820924" cy="1500189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Wildlife &amp; Sport Fish Restoration Program</a:t>
            </a:r>
            <a:b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Federal Assistance Coordinators National Conference</a:t>
            </a:r>
            <a:b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March 30, 2021</a:t>
            </a:r>
            <a:endParaRPr altLang="en-US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77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5114146"/>
            <a:ext cx="12493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Image result for WSF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44" y="5114146"/>
            <a:ext cx="14605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55" y="1504403"/>
            <a:ext cx="10248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prstClr val="black"/>
                </a:solidFill>
                <a:latin typeface="Constantia"/>
                <a:cs typeface="Arial" charset="0"/>
              </a:rPr>
              <a:t>Program Income:</a:t>
            </a:r>
          </a:p>
          <a:p>
            <a:pPr>
              <a:defRPr/>
            </a:pPr>
            <a:r>
              <a:rPr lang="en-US" sz="4800" dirty="0">
                <a:solidFill>
                  <a:prstClr val="black"/>
                </a:solidFill>
                <a:latin typeface="Constantia"/>
                <a:cs typeface="Arial" charset="0"/>
              </a:rPr>
              <a:t>Common Audit Findings &amp; Proper Disbursement in Federal Grants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2571-34A8-45D9-B989-F131EEFBA401}"/>
              </a:ext>
            </a:extLst>
          </p:cNvPr>
          <p:cNvSpPr txBox="1"/>
          <p:nvPr/>
        </p:nvSpPr>
        <p:spPr>
          <a:xfrm>
            <a:off x="2602991" y="4322432"/>
            <a:ext cx="69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Ryan Oster, WSFR Systems &amp; Training Branch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Deductive – Program Income Cont.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67730"/>
              </p:ext>
            </p:extLst>
          </p:nvPr>
        </p:nvGraphicFramePr>
        <p:xfrm>
          <a:off x="1828802" y="1784608"/>
          <a:ext cx="8610600" cy="3168393"/>
        </p:xfrm>
        <a:graphic>
          <a:graphicData uri="http://schemas.openxmlformats.org/drawingml/2006/table">
            <a:tbl>
              <a:tblPr firstRow="1"/>
              <a:tblGrid>
                <a:gridCol w="17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160,000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(4,000)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156,000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Overmatch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36,000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5334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recipient misapplied the deductive method, because they deducted the program income from the total amount (including overmatch).</a:t>
            </a:r>
          </a:p>
        </p:txBody>
      </p:sp>
      <p:pic>
        <p:nvPicPr>
          <p:cNvPr id="8" name="Picture 2" descr="Image result for WSFR logo">
            <a:extLst>
              <a:ext uri="{FF2B5EF4-FFF2-40B4-BE49-F238E27FC236}">
                <a16:creationId xmlns:a16="http://schemas.microsoft.com/office/drawing/2014/main" id="{37F09F4E-856D-4F71-A4C1-72DDDCDB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4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Deductive – Program Income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26036"/>
              </p:ext>
            </p:extLst>
          </p:nvPr>
        </p:nvGraphicFramePr>
        <p:xfrm>
          <a:off x="1981200" y="2057400"/>
          <a:ext cx="8300186" cy="4212810"/>
        </p:xfrm>
        <a:graphic>
          <a:graphicData uri="http://schemas.openxmlformats.org/drawingml/2006/table">
            <a:tbl>
              <a:tblPr firstRow="1"/>
              <a:tblGrid>
                <a:gridCol w="193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0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6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160,000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Excess Allowable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(40,000)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5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5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(4,000)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5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116,000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6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87,000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672"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29,000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6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Overmatch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40,000 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B1865555-E853-4A4E-AB02-A97BC5C5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5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Program Income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3 disbursement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Deductive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Additive</a:t>
            </a:r>
          </a:p>
          <a:p>
            <a:pPr lvl="1"/>
            <a:r>
              <a:rPr lang="en-US" dirty="0"/>
              <a:t>Income is added to the Federal award.</a:t>
            </a:r>
          </a:p>
          <a:p>
            <a:pPr lvl="1"/>
            <a:r>
              <a:rPr lang="en-US" dirty="0"/>
              <a:t>Requires prior approval of the Federal awarding agency.</a:t>
            </a:r>
          </a:p>
          <a:p>
            <a:pPr lvl="1"/>
            <a:r>
              <a:rPr lang="en-US" dirty="0"/>
              <a:t>Default method for IHEs and non-profit research institutions.</a:t>
            </a:r>
          </a:p>
          <a:p>
            <a:pPr lvl="1"/>
            <a:r>
              <a:rPr lang="en-US" dirty="0"/>
              <a:t>Income in excess of amounts specified must be treated deductively.</a:t>
            </a:r>
          </a:p>
          <a:p>
            <a:pPr lvl="1"/>
            <a:endParaRPr lang="en-US" dirty="0"/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68E905E7-FAF3-4B6D-B839-0FCDDCAF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4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– Program Income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02201"/>
              </p:ext>
            </p:extLst>
          </p:nvPr>
        </p:nvGraphicFramePr>
        <p:xfrm>
          <a:off x="1828802" y="1784608"/>
          <a:ext cx="8610600" cy="3168393"/>
        </p:xfrm>
        <a:graphic>
          <a:graphicData uri="http://schemas.openxmlformats.org/drawingml/2006/table">
            <a:tbl>
              <a:tblPr firstRow="1"/>
              <a:tblGrid>
                <a:gridCol w="17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(4,000)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334001"/>
            <a:ext cx="897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All obligated funds are liquidated</a:t>
            </a:r>
          </a:p>
        </p:txBody>
      </p:sp>
      <p:pic>
        <p:nvPicPr>
          <p:cNvPr id="7" name="Picture 2" descr="Image result for WSFR logo">
            <a:extLst>
              <a:ext uri="{FF2B5EF4-FFF2-40B4-BE49-F238E27FC236}">
                <a16:creationId xmlns:a16="http://schemas.microsoft.com/office/drawing/2014/main" id="{4220A542-4FB2-4037-8B79-9FBD15FB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– Program Income Cont.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26060"/>
              </p:ext>
            </p:extLst>
          </p:nvPr>
        </p:nvGraphicFramePr>
        <p:xfrm>
          <a:off x="1828802" y="1784608"/>
          <a:ext cx="8610600" cy="3168393"/>
        </p:xfrm>
        <a:graphic>
          <a:graphicData uri="http://schemas.openxmlformats.org/drawingml/2006/table">
            <a:tbl>
              <a:tblPr firstRow="1"/>
              <a:tblGrid>
                <a:gridCol w="17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(4,000)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116,000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87,000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29,000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334001"/>
            <a:ext cx="897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Note: The additive method mimics the deductive method if the recipient does not fully spend the award.</a:t>
            </a:r>
          </a:p>
        </p:txBody>
      </p:sp>
      <p:pic>
        <p:nvPicPr>
          <p:cNvPr id="7" name="Picture 2" descr="Image result for WSFR logo">
            <a:extLst>
              <a:ext uri="{FF2B5EF4-FFF2-40B4-BE49-F238E27FC236}">
                <a16:creationId xmlns:a16="http://schemas.microsoft.com/office/drawing/2014/main" id="{366FC47D-63FE-43CB-8C46-38DA6476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2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Program Income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3 disbursement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Deductive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Sharing</a:t>
            </a:r>
          </a:p>
          <a:p>
            <a:pPr lvl="1"/>
            <a:r>
              <a:rPr lang="en-US" dirty="0"/>
              <a:t>Income is used to meet the cost share requirement.</a:t>
            </a:r>
          </a:p>
          <a:p>
            <a:pPr lvl="1"/>
            <a:r>
              <a:rPr lang="en-US" dirty="0"/>
              <a:t>Requires prior approval of the Federal awarding agency.</a:t>
            </a:r>
          </a:p>
          <a:p>
            <a:pPr lvl="1"/>
            <a:r>
              <a:rPr lang="en-US" dirty="0"/>
              <a:t>Income in excess of amounts specified must be treated deductively.</a:t>
            </a:r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11EAD1B5-766B-43D9-A9A3-73EAA67B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3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Share – Program Income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6283"/>
              </p:ext>
            </p:extLst>
          </p:nvPr>
        </p:nvGraphicFramePr>
        <p:xfrm>
          <a:off x="1828802" y="1784608"/>
          <a:ext cx="8610600" cy="3168393"/>
        </p:xfrm>
        <a:graphic>
          <a:graphicData uri="http://schemas.openxmlformats.org/drawingml/2006/table">
            <a:tbl>
              <a:tblPr firstRow="1"/>
              <a:tblGrid>
                <a:gridCol w="17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334001"/>
            <a:ext cx="897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Recipient uses entire amount of Program Income to meet the cost sharing requirement of the award.</a:t>
            </a:r>
          </a:p>
        </p:txBody>
      </p:sp>
      <p:pic>
        <p:nvPicPr>
          <p:cNvPr id="7" name="Picture 2" descr="Image result for WSFR logo">
            <a:extLst>
              <a:ext uri="{FF2B5EF4-FFF2-40B4-BE49-F238E27FC236}">
                <a16:creationId xmlns:a16="http://schemas.microsoft.com/office/drawing/2014/main" id="{9E01F8BF-9EE9-4083-ABF7-F259775D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7A23-F28D-460E-873C-38382BD7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Income in Excess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94A4-D854-4A08-910C-70DCD7AB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Remember, program income earned in excess of amounts anticipated must be treated deductively (unless you amend the award to request specific disposition use).</a:t>
            </a:r>
          </a:p>
          <a:p>
            <a:r>
              <a:rPr lang="en-US" b="1" u="sng" dirty="0"/>
              <a:t>Must not </a:t>
            </a:r>
            <a:r>
              <a:rPr lang="en-US" dirty="0"/>
              <a:t>continue to treat excess PI additively or cost-share, without approval.</a:t>
            </a:r>
          </a:p>
          <a:p>
            <a:r>
              <a:rPr lang="en-US" dirty="0"/>
              <a:t>May result in grant having multiple methods of program income disposal:</a:t>
            </a:r>
          </a:p>
          <a:p>
            <a:pPr lvl="2"/>
            <a:r>
              <a:rPr lang="en-US" dirty="0"/>
              <a:t>Cost-share + deductive</a:t>
            </a:r>
          </a:p>
          <a:p>
            <a:pPr lvl="2"/>
            <a:r>
              <a:rPr lang="en-US" dirty="0"/>
              <a:t>Cost-share + additive + deductive</a:t>
            </a:r>
          </a:p>
          <a:p>
            <a:pPr marL="0" indent="0">
              <a:buNone/>
            </a:pPr>
            <a:r>
              <a:rPr lang="en-US" dirty="0"/>
              <a:t>For example…</a:t>
            </a:r>
          </a:p>
          <a:p>
            <a:endParaRPr lang="en-US" dirty="0"/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50A4CFA1-F287-4321-80B8-D8DF2516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IN-CORRECT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$300,000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$105,000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$15,000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$0 (overmatch) = $420,000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$20,000 = $400,000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.75 = $300,000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.25 = $100,000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500" y="3280370"/>
            <a:ext cx="720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$100,000 + $0 (overmatch) + $5,000 (State Share of PI) = $105,000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DC7D3-7174-4528-9013-5D34EB82A4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</a:p>
        </p:txBody>
      </p:sp>
    </p:spTree>
    <p:extLst>
      <p:ext uri="{BB962C8B-B14F-4D97-AF65-F5344CB8AC3E}">
        <p14:creationId xmlns:p14="http://schemas.microsoft.com/office/powerpoint/2010/main" val="376088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IN-CORRECT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$300,000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$105,000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$15,000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$0 (overmatch) = $420,000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$20,000 = $400,000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.75 = $300,000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.25 = $100,000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500" y="3280370"/>
            <a:ext cx="720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$100,000 + $0 (overmatch) + $5,000 (State Share of PI) = $105,000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4CFB11-00C7-4230-B500-8930E387E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459" y="5045336"/>
            <a:ext cx="6723529" cy="494852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BFBA8-C1DA-47F5-92F6-5EF7501B2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Cont.</a:t>
            </a:r>
          </a:p>
        </p:txBody>
      </p:sp>
    </p:spTree>
    <p:extLst>
      <p:ext uri="{BB962C8B-B14F-4D97-AF65-F5344CB8AC3E}">
        <p14:creationId xmlns:p14="http://schemas.microsoft.com/office/powerpoint/2010/main" val="242518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6D4E-68F2-4B32-A7C8-74B66227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Audit Findings – Program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AF0A-30A9-4112-99EE-3165C1D7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WSFR grants may have complex program income scenarios.</a:t>
            </a:r>
          </a:p>
          <a:p>
            <a:endParaRPr lang="en-US" dirty="0"/>
          </a:p>
          <a:p>
            <a:r>
              <a:rPr lang="en-US" dirty="0"/>
              <a:t>Program income continues to be a common OIG finding in state audits.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Did not report program income earned…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Did not disburse program income earned…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Did not disburse program income on the grant it was earned…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Improper drawdown of Federal funds due                                                             to errors associated with the disbursement                                                                 of program income…</a:t>
            </a:r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6893B822-A291-4EFB-BD85-9E647E2D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4BBC9-D50A-478E-B3ED-6C0AAC3A2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35" y="4742412"/>
            <a:ext cx="200025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70567-F4D8-429F-B608-2B4E7D226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38" y="4401829"/>
            <a:ext cx="253989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IN-CORRECT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$300,000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$105,000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$15,000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$0 (overmatch) = $420,000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$20,000 = $400,000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.75 = $300,000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$400,000 x .25 = $100,000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500" y="3280370"/>
            <a:ext cx="720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$100,000 + $0 (overmatch) + $5,000 (State Share of PI) = $105,000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6FB12-E3B0-4910-A4E5-F9A695C86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Cont. 2</a:t>
            </a:r>
          </a:p>
        </p:txBody>
      </p:sp>
    </p:spTree>
    <p:extLst>
      <p:ext uri="{BB962C8B-B14F-4D97-AF65-F5344CB8AC3E}">
        <p14:creationId xmlns:p14="http://schemas.microsoft.com/office/powerpoint/2010/main" val="246486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$292,500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$292,500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$7,500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$112,500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$7,500 (10m-deduct); $7,500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$10,000 (overmatch) = $410,000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$410,000 - $20,000 = $390,000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.75 = $292,500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.25 = $97,500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3280370"/>
            <a:ext cx="71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$97,500 + $10,000 (overmatch) + $5,000 (State Share of PI) = $112,500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1FB19-C17D-4FCA-89B1-CFA5DF5BC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  <a:r>
              <a:rPr lang="en-US" dirty="0" err="1"/>
              <a:t>Cont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94592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$292,500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$292,500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$7,500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$112,500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$7,500 (10m-deduct); $7,500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$10,000 (overmatch) = $410,000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$410,000 - $20,000 = $390,000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.75 = $292,500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.25 = $97,500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3280370"/>
            <a:ext cx="71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$97,500 + $10,000 (overmatch) + $5,000 (State Share of PI) = $112,500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C2F89-AB5A-4495-AE25-D83EDCE5F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  <a:r>
              <a:rPr lang="en-US" dirty="0" err="1"/>
              <a:t>Cont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2826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$292,500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$292,500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$7,500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$112,500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$7,500 (10m-deduct); $7,500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$10,000 (overmatch) = $410,000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$410,000 - $20,000 = $390,000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.75 = $292,500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.25 = $97,500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3280370"/>
            <a:ext cx="71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$97,500 + $10,000 (overmatch) + $5,000 (State Share of PI) = $112,500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17BDD-D6B3-4E8F-BA87-0E76CF1E5D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  <a:r>
              <a:rPr lang="en-US" dirty="0" err="1"/>
              <a:t>Cont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3789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$292,500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$292,500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$7,500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$112,500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$7,500 (10m-deduct); $7,500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$10,000 (overmatch) = $410,000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$410,000 - $20,000 = $390,000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.75 = $292,500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.25 = $97,500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3280370"/>
            <a:ext cx="71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$97,500 + $10,000 (overmatch) + $5,000 (State Share of PI) = $112,500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AAF60-F044-4443-B8B1-086F7982C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  <a:r>
              <a:rPr lang="en-US" dirty="0" err="1"/>
              <a:t>Cont</a:t>
            </a:r>
            <a:r>
              <a:rPr lang="en-US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37116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28600"/>
            <a:ext cx="1115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Scenario 1: CORRECT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Total Approved Grant: $410,000		Expenditures: $420,000 (excludes In-kind)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Federal Share: $300,000			In-kind Match = 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State Share: $100,000			Program income = $20,000 (actual Program Income earned)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Est. Program income = $10,000 (additive) 			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1705928"/>
            <a:ext cx="110775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0" y="3645508"/>
            <a:ext cx="11034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450" y="1828800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1: Add (total expenditures + In-kind):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450" y="3733800"/>
            <a:ext cx="1122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Final Federal Financial Report (SF-425)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(10d) Total Federal funds authorized = 		$300,000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(10e) Federal share of expenditures = 		$292,500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(10f) Federal share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unliquidated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obligations = 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(10g) Total Federal share (e + f) =			$292,500	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(10h) Unobligated balance of Federal funds (d – g) = 	$7,500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(10i) Total recipient share required = 		$100,000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(10j) Recipient share of expenditures = 		$112,500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(10k) Remaining recipient share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– j) =		$0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Program Income =				$15,000 (10l); $7,500 (10m-deduct); $7,500 (10n-additive)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" y="2133600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2: Remove overmatch: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2449427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3: Subtract program income: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" y="2754868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Step 4: Apply cost share: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3276176"/>
            <a:ext cx="51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Step 5: Add (OM + SSPI) to State share: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1" y="1828800"/>
            <a:ext cx="6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+ $0 = $420,000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136613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$420,000 - $10,000 (overmatch) = $410,000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408" y="2448462"/>
            <a:ext cx="62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$410,000 - $20,000 = $390,000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21" y="2754869"/>
            <a:ext cx="62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.75 = $292,500 (Federal share)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$390,000 x .25 = $97,500 (Recipient share)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3280370"/>
            <a:ext cx="71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$97,500 + $10,000 (overmatch) + $5,000 (State Share of PI) = $112,500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25F0F-6D20-4E90-A0D0-6BC3FF0512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Scenario 1 </a:t>
            </a:r>
            <a:r>
              <a:rPr lang="en-US" dirty="0" err="1"/>
              <a:t>Cont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58928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65CF-B5D2-44B7-BD00-60007A8E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15E6-F223-4C52-A8C3-F909D693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WSFR grants continue to present complex scenarios involving multiple program income disposition methods.</a:t>
            </a:r>
          </a:p>
          <a:p>
            <a:r>
              <a:rPr lang="en-US" dirty="0"/>
              <a:t>OIG auditors are paying attention to these complex scenarios.</a:t>
            </a:r>
          </a:p>
          <a:p>
            <a:r>
              <a:rPr lang="en-US" dirty="0"/>
              <a:t>Reach out to your WSFR Regional Office if you have                         questions about program income.</a:t>
            </a:r>
          </a:p>
          <a:p>
            <a:endParaRPr lang="en-US" dirty="0"/>
          </a:p>
          <a:p>
            <a:r>
              <a:rPr lang="en-US" dirty="0"/>
              <a:t>Come see us at a future Advanced Grants                                             Management class where we walk staff through                                                 some of these complex scenarios.</a:t>
            </a:r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BD6DF8D5-0ADA-499C-B092-67A0E84E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C26CC-FE17-46F7-A96A-005CAC0EE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48" y="3429000"/>
            <a:ext cx="2861656" cy="32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00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789E-54B6-495E-A668-D09BF271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F6CF6-24F7-4CB0-9EC1-38E7163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80" y="1847850"/>
            <a:ext cx="4914900" cy="4542187"/>
          </a:xfrm>
          <a:prstGeom prst="rect">
            <a:avLst/>
          </a:prstGeom>
        </p:spPr>
      </p:pic>
      <p:pic>
        <p:nvPicPr>
          <p:cNvPr id="6" name="Picture 2" descr="Image result for WSFR logo">
            <a:extLst>
              <a:ext uri="{FF2B5EF4-FFF2-40B4-BE49-F238E27FC236}">
                <a16:creationId xmlns:a16="http://schemas.microsoft.com/office/drawing/2014/main" id="{D45A8179-4E8B-4644-A79C-AF2BA29D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5EA0-7B1E-4B2A-973F-F0695860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Income -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AB87-D700-45D5-9197-79310FF8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CFR 200.80 “</a:t>
            </a:r>
            <a:r>
              <a:rPr lang="en-US" i="1" dirty="0"/>
              <a:t>gross income earned by the non-Federal entity that is directly generated by a supported activity or earned as a result of the Federal award during the period of performance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50 CFR 80.120 “</a:t>
            </a:r>
            <a:r>
              <a:rPr lang="en-US" i="1" dirty="0"/>
              <a:t>gross income received by the grantee or subgrantee and earned only as a result of the grant during the grant period</a:t>
            </a:r>
            <a:r>
              <a:rPr lang="en-US" dirty="0"/>
              <a:t>.”</a:t>
            </a:r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F8C5C438-FE72-47A2-BC87-227FECCC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9F35D-AD70-4A2D-9D53-F508735D7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3" y="0"/>
            <a:ext cx="10876190" cy="6857143"/>
          </a:xfrm>
          <a:prstGeom prst="rect">
            <a:avLst/>
          </a:prstGeom>
        </p:spPr>
      </p:pic>
      <p:pic>
        <p:nvPicPr>
          <p:cNvPr id="3" name="Picture 2" descr="Image result for WSFR logo">
            <a:extLst>
              <a:ext uri="{FF2B5EF4-FFF2-40B4-BE49-F238E27FC236}">
                <a16:creationId xmlns:a16="http://schemas.microsoft.com/office/drawing/2014/main" id="{FC8211A4-8A02-4FD7-BD1A-F66CF3A8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2508F3-3890-4D69-AC72-7C700B0F86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Income Determination from Federal Awards</a:t>
            </a:r>
          </a:p>
        </p:txBody>
      </p:sp>
    </p:spTree>
    <p:extLst>
      <p:ext uri="{BB962C8B-B14F-4D97-AF65-F5344CB8AC3E}">
        <p14:creationId xmlns:p14="http://schemas.microsoft.com/office/powerpoint/2010/main" val="93838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190E-5AC9-4A10-9EEF-CA8C0124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Program Income in WSFR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84B89-68BD-4742-863F-D9FC1C4B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Fees charged for services funded under WSFR grants.</a:t>
            </a:r>
          </a:p>
          <a:p>
            <a:r>
              <a:rPr lang="en-US" dirty="0"/>
              <a:t>Use/rental of real/personal property acquired, constructed or managed under WSFR grants.</a:t>
            </a:r>
          </a:p>
          <a:p>
            <a:r>
              <a:rPr lang="en-US" dirty="0"/>
              <a:t>Revenue from timber cut/sale where the activity is funded under WSFR grants.</a:t>
            </a:r>
          </a:p>
          <a:p>
            <a:r>
              <a:rPr lang="en-US" dirty="0"/>
              <a:t>Income from fish hatchery feeders where the feeder/food are maintained/charged to SFR grants.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09A09220-6011-4FDA-B339-892FC03E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D52F-E6BC-467F-8BC0-AD5CAB33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or Bad 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4742-E76E-4D0E-B5E6-B363CBCB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Non-Federal entities are encouraged to earn income to defray program costs where appropriate.</a:t>
            </a:r>
          </a:p>
          <a:p>
            <a:endParaRPr lang="en-US" dirty="0"/>
          </a:p>
          <a:p>
            <a:r>
              <a:rPr lang="en-US" dirty="0"/>
              <a:t>Recipients must account for program income received in the project records and dispose of it according to the terms of the grant.</a:t>
            </a:r>
          </a:p>
          <a:p>
            <a:pPr lvl="1"/>
            <a:r>
              <a:rPr lang="en-US" dirty="0"/>
              <a:t>How is your state tracking (monitoring) income earned under grants?</a:t>
            </a:r>
          </a:p>
          <a:p>
            <a:pPr lvl="1"/>
            <a:r>
              <a:rPr lang="en-US" dirty="0"/>
              <a:t>What are your state policies/procedures concerning the accounting of income earned under grants?</a:t>
            </a:r>
          </a:p>
          <a:p>
            <a:pPr lvl="1"/>
            <a:r>
              <a:rPr lang="en-US" dirty="0"/>
              <a:t>Are you disbursing income prior to your next draw?</a:t>
            </a:r>
          </a:p>
          <a:p>
            <a:pPr lvl="1"/>
            <a:endParaRPr lang="en-US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7DE80B51-3486-47C3-ABB5-F042A6F35B5B}"/>
              </a:ext>
            </a:extLst>
          </p:cNvPr>
          <p:cNvSpPr>
            <a:spLocks/>
          </p:cNvSpPr>
          <p:nvPr/>
        </p:nvSpPr>
        <p:spPr>
          <a:xfrm>
            <a:off x="10578548" y="5714121"/>
            <a:ext cx="14315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2000" dirty="0">
                <a:latin typeface="+mj-lt"/>
              </a:rPr>
              <a:t>50 CFR 80.121</a:t>
            </a:r>
          </a:p>
        </p:txBody>
      </p:sp>
      <p:sp>
        <p:nvSpPr>
          <p:cNvPr id="5" name="Vertical Scroll 3">
            <a:extLst>
              <a:ext uri="{FF2B5EF4-FFF2-40B4-BE49-F238E27FC236}">
                <a16:creationId xmlns:a16="http://schemas.microsoft.com/office/drawing/2014/main" id="{808E7119-1D66-4637-96BC-456D319F6142}"/>
              </a:ext>
            </a:extLst>
          </p:cNvPr>
          <p:cNvSpPr>
            <a:spLocks/>
          </p:cNvSpPr>
          <p:nvPr/>
        </p:nvSpPr>
        <p:spPr>
          <a:xfrm>
            <a:off x="9146956" y="5714121"/>
            <a:ext cx="14315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2000" dirty="0">
                <a:latin typeface="+mj-lt"/>
              </a:rPr>
              <a:t>2 CFR 200.307</a:t>
            </a:r>
          </a:p>
        </p:txBody>
      </p:sp>
      <p:pic>
        <p:nvPicPr>
          <p:cNvPr id="6" name="Picture 2" descr="Image result for WSFR logo">
            <a:extLst>
              <a:ext uri="{FF2B5EF4-FFF2-40B4-BE49-F238E27FC236}">
                <a16:creationId xmlns:a16="http://schemas.microsoft.com/office/drawing/2014/main" id="{794AD575-07F3-47F2-93AC-E52E8389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3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932B-DB2A-446D-9E6F-0958D2E7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Disbursement of Program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781E-5184-4FB5-961C-B91A37EA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State must minimize the time between the drawdown of Federal funds…and must time the disbursement to be </a:t>
            </a:r>
            <a:r>
              <a:rPr lang="en-US" i="1" u="sng" dirty="0"/>
              <a:t>in accord with the actual, immediate cash requirements of the State</a:t>
            </a:r>
            <a:r>
              <a:rPr lang="en-US" i="1" dirty="0"/>
              <a:t>…Funds transfers must be as close as is administratively feasible to a </a:t>
            </a:r>
            <a:r>
              <a:rPr lang="en-US" i="1" u="sng" dirty="0"/>
              <a:t>State’s actual cash outlays </a:t>
            </a:r>
            <a:r>
              <a:rPr lang="en-US" i="1" dirty="0"/>
              <a:t>for direct costs (including allocable indirect costs).</a:t>
            </a:r>
            <a:r>
              <a:rPr lang="en-US" dirty="0"/>
              <a:t>” (31 CFR 205.33(a))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Program income must be spent within the grant period/program in which it is earned and before requesting additional Federal funds for the activity for which it is earned</a:t>
            </a:r>
            <a:r>
              <a:rPr lang="en-US" dirty="0"/>
              <a:t>.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83E38C90-BFA6-4A3A-8D79-DD3BA025E403}"/>
              </a:ext>
            </a:extLst>
          </p:cNvPr>
          <p:cNvSpPr>
            <a:spLocks/>
          </p:cNvSpPr>
          <p:nvPr/>
        </p:nvSpPr>
        <p:spPr>
          <a:xfrm>
            <a:off x="10578548" y="5714121"/>
            <a:ext cx="1431592" cy="878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2000" dirty="0">
                <a:latin typeface="+mj-lt"/>
              </a:rPr>
              <a:t>50 CFR 80.123</a:t>
            </a:r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896A22A4-3B59-40F2-8C81-628308B5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0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Program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3 disbursement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Deductive</a:t>
            </a:r>
          </a:p>
          <a:p>
            <a:pPr lvl="1"/>
            <a:r>
              <a:rPr lang="en-US" dirty="0"/>
              <a:t>Income is deducted from total allowable costs to determine net allowable costs.</a:t>
            </a:r>
          </a:p>
          <a:p>
            <a:pPr lvl="1"/>
            <a:r>
              <a:rPr lang="en-US" dirty="0"/>
              <a:t>Default method for all recipient types except IHEs and non-profit research institutions.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611D0-392B-4C2F-BF58-5E7B4202AE7A}"/>
              </a:ext>
            </a:extLst>
          </p:cNvPr>
          <p:cNvSpPr txBox="1"/>
          <p:nvPr/>
        </p:nvSpPr>
        <p:spPr>
          <a:xfrm>
            <a:off x="1285875" y="5334000"/>
            <a:ext cx="942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Note: Proper application of the deductive method requires some amount of Federal funds to remain unliquidated (not drawn by the recipient) at the close of the Federal grant.</a:t>
            </a:r>
          </a:p>
        </p:txBody>
      </p:sp>
      <p:pic>
        <p:nvPicPr>
          <p:cNvPr id="6" name="Picture 2" descr="Image result for WSFR logo">
            <a:extLst>
              <a:ext uri="{FF2B5EF4-FFF2-40B4-BE49-F238E27FC236}">
                <a16:creationId xmlns:a16="http://schemas.microsoft.com/office/drawing/2014/main" id="{3E4B4356-4CD2-4CFE-A351-9D04B0B6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Deductive – Program Income</a:t>
            </a:r>
          </a:p>
        </p:txBody>
      </p:sp>
      <p:graphicFrame>
        <p:nvGraphicFramePr>
          <p:cNvPr id="3" name="Tab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35546"/>
              </p:ext>
            </p:extLst>
          </p:nvPr>
        </p:nvGraphicFramePr>
        <p:xfrm>
          <a:off x="1828802" y="1784608"/>
          <a:ext cx="8610600" cy="3168393"/>
        </p:xfrm>
        <a:graphic>
          <a:graphicData uri="http://schemas.openxmlformats.org/drawingml/2006/table">
            <a:tbl>
              <a:tblPr firstRow="1"/>
              <a:tblGrid>
                <a:gridCol w="17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(SF-424)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 (SF-425)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Less: 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(4,000)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Income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Total Outlays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116,000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120,000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(75%)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87,000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 (25%)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29,000 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 Obligated: $90,000</a:t>
                      </a: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3" marR="9203" marT="92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5334001"/>
            <a:ext cx="897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Notice that $3,000 of the obligation remains </a:t>
            </a:r>
            <a:r>
              <a:rPr lang="en-US" sz="2400" b="1" dirty="0" err="1">
                <a:solidFill>
                  <a:srgbClr val="FF0000"/>
                </a:solidFill>
              </a:rPr>
              <a:t>unliquidated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Image result for WSFR logo">
            <a:extLst>
              <a:ext uri="{FF2B5EF4-FFF2-40B4-BE49-F238E27FC236}">
                <a16:creationId xmlns:a16="http://schemas.microsoft.com/office/drawing/2014/main" id="{EA2EB38D-BE1B-40BE-A3B2-F47C7FAD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3954</Words>
  <Application>Microsoft Office PowerPoint</Application>
  <PresentationFormat>Widescreen</PresentationFormat>
  <Paragraphs>491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Constantia</vt:lpstr>
      <vt:lpstr>Wingdings</vt:lpstr>
      <vt:lpstr>Wingdings 2</vt:lpstr>
      <vt:lpstr>Flow</vt:lpstr>
      <vt:lpstr>Office Theme</vt:lpstr>
      <vt:lpstr>1_Office Theme</vt:lpstr>
      <vt:lpstr>Wildlife &amp; Sport Fish Restoration Program Federal Assistance Coordinators National Conference March 30, 2021</vt:lpstr>
      <vt:lpstr>Top Audit Findings – Program Income</vt:lpstr>
      <vt:lpstr>Program Income - Definition</vt:lpstr>
      <vt:lpstr>Income Determination from Federal Awards</vt:lpstr>
      <vt:lpstr>Common Program Income in WSFR</vt:lpstr>
      <vt:lpstr>Is it a Good or Bad Thing?</vt:lpstr>
      <vt:lpstr>Disbursement of Program Income</vt:lpstr>
      <vt:lpstr>Use of Program Income</vt:lpstr>
      <vt:lpstr>Deductive – Program Income</vt:lpstr>
      <vt:lpstr>Deductive – Program Income Cont. </vt:lpstr>
      <vt:lpstr>Deductive – Program Income Cont…</vt:lpstr>
      <vt:lpstr>Use of Program Income Cont.</vt:lpstr>
      <vt:lpstr>Additive – Program Income</vt:lpstr>
      <vt:lpstr>Additive – Program Income Cont.</vt:lpstr>
      <vt:lpstr>Use of Program Income Cont</vt:lpstr>
      <vt:lpstr>Cost Share – Program Income</vt:lpstr>
      <vt:lpstr>Program Income in Excess</vt:lpstr>
      <vt:lpstr>Scenario 1 </vt:lpstr>
      <vt:lpstr>Scenario 1 Cont.</vt:lpstr>
      <vt:lpstr>Scenario 1 Cont. 2</vt:lpstr>
      <vt:lpstr>Scenario 1 Cont 3</vt:lpstr>
      <vt:lpstr>Scenario 1 Cont 4</vt:lpstr>
      <vt:lpstr>Scenario 1 Cont 5</vt:lpstr>
      <vt:lpstr>Scenario 1 Cont 6</vt:lpstr>
      <vt:lpstr>Scenario 1 Cont 7</vt:lpstr>
      <vt:lpstr>Wrap up 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&amp; Sport Fish Restoration Program JTF Meeting December 8, 2020</dc:title>
  <dc:creator>Oster, Ryan A</dc:creator>
  <cp:lastModifiedBy>Cohen, Yonah R</cp:lastModifiedBy>
  <cp:revision>91</cp:revision>
  <dcterms:created xsi:type="dcterms:W3CDTF">2020-12-03T21:46:08Z</dcterms:created>
  <dcterms:modified xsi:type="dcterms:W3CDTF">2021-05-12T15:29:17Z</dcterms:modified>
</cp:coreProperties>
</file>