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5" autoAdjust="0"/>
    <p:restoredTop sz="86385" autoAdjust="0"/>
  </p:normalViewPr>
  <p:slideViewPr>
    <p:cSldViewPr>
      <p:cViewPr varScale="1">
        <p:scale>
          <a:sx n="69" d="100"/>
          <a:sy n="69" d="100"/>
        </p:scale>
        <p:origin x="78" y="7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95" y="1877567"/>
            <a:ext cx="11728703" cy="49804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59999" y="1276501"/>
            <a:ext cx="767200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84002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3330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1375" y="5876543"/>
            <a:ext cx="11436095" cy="7802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3106" y="2578647"/>
            <a:ext cx="893826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9381" y="3386435"/>
            <a:ext cx="6931659" cy="1571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3330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forster@archerytrade.or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mailto:danforster@archerytrade.or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WSFR</a:t>
            </a:r>
            <a:r>
              <a:rPr spc="-35" dirty="0"/>
              <a:t> </a:t>
            </a:r>
            <a:r>
              <a:rPr spc="-25" dirty="0"/>
              <a:t>Coordinators</a:t>
            </a:r>
            <a:r>
              <a:rPr spc="-15" dirty="0"/>
              <a:t> </a:t>
            </a:r>
            <a:r>
              <a:rPr spc="-10" dirty="0"/>
              <a:t>Meeting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5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5"/>
              </a:spcBef>
            </a:pPr>
            <a:r>
              <a:rPr spc="5" dirty="0"/>
              <a:t>March</a:t>
            </a:r>
            <a:r>
              <a:rPr spc="20" dirty="0"/>
              <a:t> </a:t>
            </a:r>
            <a:r>
              <a:rPr spc="10" dirty="0"/>
              <a:t>31, 2021</a:t>
            </a:r>
          </a:p>
          <a:p>
            <a:pPr marL="12700" marR="5080">
              <a:lnSpc>
                <a:spcPct val="124600"/>
              </a:lnSpc>
              <a:spcBef>
                <a:spcPts val="955"/>
              </a:spcBef>
            </a:pPr>
            <a:r>
              <a:rPr sz="2400" spc="-5" dirty="0"/>
              <a:t>Dan </a:t>
            </a:r>
            <a:r>
              <a:rPr sz="2400" spc="-45" dirty="0"/>
              <a:t>Forster,</a:t>
            </a:r>
            <a:r>
              <a:rPr sz="2400" spc="-20" dirty="0"/>
              <a:t> </a:t>
            </a:r>
            <a:r>
              <a:rPr sz="2400" spc="-5" dirty="0"/>
              <a:t>Vice</a:t>
            </a:r>
            <a:r>
              <a:rPr sz="2400" spc="5" dirty="0"/>
              <a:t> </a:t>
            </a:r>
            <a:r>
              <a:rPr sz="2400" spc="-10" dirty="0"/>
              <a:t>President</a:t>
            </a:r>
            <a:r>
              <a:rPr sz="2400" spc="-5" dirty="0"/>
              <a:t> </a:t>
            </a:r>
            <a:r>
              <a:rPr sz="2400" dirty="0"/>
              <a:t>&amp;</a:t>
            </a:r>
            <a:r>
              <a:rPr sz="2400" spc="-5" dirty="0"/>
              <a:t> Chief</a:t>
            </a:r>
            <a:r>
              <a:rPr sz="2400" dirty="0"/>
              <a:t> </a:t>
            </a:r>
            <a:r>
              <a:rPr sz="2400" spc="-10" dirty="0"/>
              <a:t>Conservation</a:t>
            </a:r>
            <a:r>
              <a:rPr sz="2400" spc="-5" dirty="0"/>
              <a:t> Officer </a:t>
            </a:r>
            <a:r>
              <a:rPr sz="2400" spc="-525" dirty="0"/>
              <a:t> </a:t>
            </a:r>
            <a:r>
              <a:rPr sz="2400" spc="-10" dirty="0">
                <a:hlinkClick r:id="rId3"/>
              </a:rPr>
              <a:t>danforster@archerytrade.org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1375" y="1690116"/>
            <a:ext cx="11436350" cy="4966970"/>
            <a:chOff x="341375" y="1690116"/>
            <a:chExt cx="11436350" cy="4966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4168" y="1690116"/>
              <a:ext cx="3265931" cy="43540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6088" y="2061972"/>
              <a:ext cx="5410199" cy="361035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77158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840029"/>
                </a:solidFill>
              </a:rPr>
              <a:t>Who</a:t>
            </a:r>
            <a:r>
              <a:rPr sz="4400" spc="-30" dirty="0">
                <a:solidFill>
                  <a:srgbClr val="840029"/>
                </a:solidFill>
              </a:rPr>
              <a:t> pays</a:t>
            </a:r>
            <a:r>
              <a:rPr sz="4400" spc="-5" dirty="0">
                <a:solidFill>
                  <a:srgbClr val="840029"/>
                </a:solidFill>
              </a:rPr>
              <a:t> </a:t>
            </a:r>
            <a:r>
              <a:rPr sz="4400" dirty="0">
                <a:solidFill>
                  <a:srgbClr val="840029"/>
                </a:solidFill>
              </a:rPr>
              <a:t>the</a:t>
            </a:r>
            <a:r>
              <a:rPr sz="4400" spc="-20" dirty="0">
                <a:solidFill>
                  <a:srgbClr val="840029"/>
                </a:solidFill>
              </a:rPr>
              <a:t> </a:t>
            </a:r>
            <a:r>
              <a:rPr sz="4400" spc="-25" dirty="0">
                <a:solidFill>
                  <a:srgbClr val="840029"/>
                </a:solidFill>
              </a:rPr>
              <a:t>Federal</a:t>
            </a:r>
            <a:r>
              <a:rPr sz="4400" spc="-15" dirty="0">
                <a:solidFill>
                  <a:srgbClr val="840029"/>
                </a:solidFill>
              </a:rPr>
              <a:t> Excise</a:t>
            </a:r>
            <a:r>
              <a:rPr sz="4400" spc="-40" dirty="0">
                <a:solidFill>
                  <a:srgbClr val="840029"/>
                </a:solidFill>
              </a:rPr>
              <a:t> </a:t>
            </a:r>
            <a:r>
              <a:rPr sz="4400" spc="-95" dirty="0">
                <a:solidFill>
                  <a:srgbClr val="840029"/>
                </a:solidFill>
              </a:rPr>
              <a:t>Tax?</a:t>
            </a:r>
            <a:endParaRPr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723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Questions?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22417" y="3233148"/>
            <a:ext cx="48736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6748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Dan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Forster 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  <a:hlinkClick r:id="rId2"/>
              </a:rPr>
              <a:t>d</a:t>
            </a:r>
            <a:r>
              <a:rPr sz="3200" dirty="0">
                <a:latin typeface="Calibri"/>
                <a:cs typeface="Calibri"/>
                <a:hlinkClick r:id="rId2"/>
              </a:rPr>
              <a:t>a</a:t>
            </a:r>
            <a:r>
              <a:rPr sz="3200" spc="-30" dirty="0">
                <a:latin typeface="Calibri"/>
                <a:cs typeface="Calibri"/>
                <a:hlinkClick r:id="rId2"/>
              </a:rPr>
              <a:t>n</a:t>
            </a:r>
            <a:r>
              <a:rPr sz="3200" spc="-80" dirty="0">
                <a:latin typeface="Calibri"/>
                <a:cs typeface="Calibri"/>
                <a:hlinkClick r:id="rId2"/>
              </a:rPr>
              <a:t>f</a:t>
            </a:r>
            <a:r>
              <a:rPr sz="3200" dirty="0">
                <a:latin typeface="Calibri"/>
                <a:cs typeface="Calibri"/>
                <a:hlinkClick r:id="rId2"/>
              </a:rPr>
              <a:t>o</a:t>
            </a:r>
            <a:r>
              <a:rPr sz="3200" spc="-65" dirty="0">
                <a:latin typeface="Calibri"/>
                <a:cs typeface="Calibri"/>
                <a:hlinkClick r:id="rId2"/>
              </a:rPr>
              <a:t>r</a:t>
            </a:r>
            <a:r>
              <a:rPr sz="3200" spc="-45" dirty="0">
                <a:latin typeface="Calibri"/>
                <a:cs typeface="Calibri"/>
                <a:hlinkClick r:id="rId2"/>
              </a:rPr>
              <a:t>st</a:t>
            </a:r>
            <a:r>
              <a:rPr sz="3200" dirty="0">
                <a:latin typeface="Calibri"/>
                <a:cs typeface="Calibri"/>
                <a:hlinkClick r:id="rId2"/>
              </a:rPr>
              <a:t>e</a:t>
            </a:r>
            <a:r>
              <a:rPr sz="3200" spc="-5" dirty="0">
                <a:latin typeface="Calibri"/>
                <a:cs typeface="Calibri"/>
                <a:hlinkClick r:id="rId2"/>
              </a:rPr>
              <a:t>r</a:t>
            </a:r>
            <a:r>
              <a:rPr sz="3200" dirty="0">
                <a:latin typeface="Calibri"/>
                <a:cs typeface="Calibri"/>
                <a:hlinkClick r:id="rId2"/>
              </a:rPr>
              <a:t>@a</a:t>
            </a:r>
            <a:r>
              <a:rPr sz="3200" spc="-50" dirty="0">
                <a:latin typeface="Calibri"/>
                <a:cs typeface="Calibri"/>
                <a:hlinkClick r:id="rId2"/>
              </a:rPr>
              <a:t>r</a:t>
            </a:r>
            <a:r>
              <a:rPr sz="3200" dirty="0">
                <a:latin typeface="Calibri"/>
                <a:cs typeface="Calibri"/>
                <a:hlinkClick r:id="rId2"/>
              </a:rPr>
              <a:t>c</a:t>
            </a:r>
            <a:r>
              <a:rPr sz="3200" spc="-5" dirty="0">
                <a:latin typeface="Calibri"/>
                <a:cs typeface="Calibri"/>
                <a:hlinkClick r:id="rId2"/>
              </a:rPr>
              <a:t>h</a:t>
            </a:r>
            <a:r>
              <a:rPr sz="3200" dirty="0">
                <a:latin typeface="Calibri"/>
                <a:cs typeface="Calibri"/>
                <a:hlinkClick r:id="rId2"/>
              </a:rPr>
              <a:t>e</a:t>
            </a:r>
            <a:r>
              <a:rPr sz="3200" spc="10" dirty="0">
                <a:latin typeface="Calibri"/>
                <a:cs typeface="Calibri"/>
                <a:hlinkClick r:id="rId2"/>
              </a:rPr>
              <a:t>ry</a:t>
            </a:r>
            <a:r>
              <a:rPr sz="3200" spc="-10" dirty="0">
                <a:latin typeface="Calibri"/>
                <a:cs typeface="Calibri"/>
                <a:hlinkClick r:id="rId2"/>
              </a:rPr>
              <a:t>t</a:t>
            </a:r>
            <a:r>
              <a:rPr sz="3200" spc="-65" dirty="0">
                <a:latin typeface="Calibri"/>
                <a:cs typeface="Calibri"/>
                <a:hlinkClick r:id="rId2"/>
              </a:rPr>
              <a:t>r</a:t>
            </a:r>
            <a:r>
              <a:rPr sz="3200" dirty="0">
                <a:latin typeface="Calibri"/>
                <a:cs typeface="Calibri"/>
                <a:hlinkClick r:id="rId2"/>
              </a:rPr>
              <a:t>a</a:t>
            </a:r>
            <a:r>
              <a:rPr sz="3200" spc="-5" dirty="0">
                <a:latin typeface="Calibri"/>
                <a:cs typeface="Calibri"/>
                <a:hlinkClick r:id="rId2"/>
              </a:rPr>
              <a:t>d</a:t>
            </a:r>
            <a:r>
              <a:rPr sz="3200" dirty="0">
                <a:latin typeface="Calibri"/>
                <a:cs typeface="Calibri"/>
                <a:hlinkClick r:id="rId2"/>
              </a:rPr>
              <a:t>e</a:t>
            </a:r>
            <a:r>
              <a:rPr sz="3200" spc="-5" dirty="0">
                <a:latin typeface="Calibri"/>
                <a:cs typeface="Calibri"/>
                <a:hlinkClick r:id="rId2"/>
              </a:rPr>
              <a:t>.</a:t>
            </a:r>
            <a:r>
              <a:rPr sz="3200" dirty="0">
                <a:latin typeface="Calibri"/>
                <a:cs typeface="Calibri"/>
                <a:hlinkClick r:id="rId2"/>
              </a:rPr>
              <a:t>o</a:t>
            </a:r>
            <a:r>
              <a:rPr sz="3200" spc="-55" dirty="0">
                <a:latin typeface="Calibri"/>
                <a:cs typeface="Calibri"/>
                <a:hlinkClick r:id="rId2"/>
              </a:rPr>
              <a:t>r</a:t>
            </a:r>
            <a:r>
              <a:rPr sz="3200" dirty="0">
                <a:latin typeface="Calibri"/>
                <a:cs typeface="Calibri"/>
                <a:hlinkClick r:id="rId2"/>
              </a:rPr>
              <a:t>g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" y="350520"/>
            <a:ext cx="4415027" cy="58871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12AA3F-A32A-4DA8-982B-DE23B2FEF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3106" y="-923330"/>
            <a:ext cx="10542094" cy="923330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Archery Trade Association Logo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335023"/>
            <a:ext cx="10521950" cy="5057140"/>
            <a:chOff x="838200" y="1335023"/>
            <a:chExt cx="10521950" cy="5057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04347" y="5300471"/>
              <a:ext cx="955548" cy="955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26979" y="5084063"/>
              <a:ext cx="1232915" cy="12329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1335023"/>
              <a:ext cx="10515599" cy="41879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1940" y="5522976"/>
              <a:ext cx="3451847" cy="86867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482" y="332192"/>
            <a:ext cx="66852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840029"/>
                </a:solidFill>
              </a:rPr>
              <a:t>2020</a:t>
            </a:r>
            <a:r>
              <a:rPr sz="4400" spc="-40" dirty="0">
                <a:solidFill>
                  <a:srgbClr val="840029"/>
                </a:solidFill>
              </a:rPr>
              <a:t> </a:t>
            </a:r>
            <a:r>
              <a:rPr sz="4400" dirty="0">
                <a:solidFill>
                  <a:srgbClr val="840029"/>
                </a:solidFill>
              </a:rPr>
              <a:t>Impacts</a:t>
            </a:r>
            <a:r>
              <a:rPr sz="4400" spc="-40" dirty="0">
                <a:solidFill>
                  <a:srgbClr val="840029"/>
                </a:solidFill>
              </a:rPr>
              <a:t> </a:t>
            </a:r>
            <a:r>
              <a:rPr sz="4400" spc="-30" dirty="0">
                <a:solidFill>
                  <a:srgbClr val="840029"/>
                </a:solidFill>
              </a:rPr>
              <a:t>to</a:t>
            </a:r>
            <a:r>
              <a:rPr sz="4400" spc="-15" dirty="0">
                <a:solidFill>
                  <a:srgbClr val="840029"/>
                </a:solidFill>
              </a:rPr>
              <a:t> </a:t>
            </a:r>
            <a:r>
              <a:rPr sz="4400" dirty="0">
                <a:solidFill>
                  <a:srgbClr val="840029"/>
                </a:solidFill>
              </a:rPr>
              <a:t>the</a:t>
            </a:r>
            <a:r>
              <a:rPr sz="4400" spc="-10" dirty="0">
                <a:solidFill>
                  <a:srgbClr val="840029"/>
                </a:solidFill>
              </a:rPr>
              <a:t> </a:t>
            </a:r>
            <a:r>
              <a:rPr sz="4400" spc="-5" dirty="0">
                <a:solidFill>
                  <a:srgbClr val="840029"/>
                </a:solidFill>
              </a:rPr>
              <a:t>Industry</a:t>
            </a:r>
            <a:endParaRPr sz="4400" dirty="0"/>
          </a:p>
        </p:txBody>
      </p:sp>
      <p:sp>
        <p:nvSpPr>
          <p:cNvPr id="8" name="object 8"/>
          <p:cNvSpPr txBox="1"/>
          <p:nvPr/>
        </p:nvSpPr>
        <p:spPr>
          <a:xfrm>
            <a:off x="491425" y="5846658"/>
            <a:ext cx="7336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840029"/>
                </a:solidFill>
                <a:latin typeface="Calibri"/>
                <a:cs typeface="Calibri"/>
              </a:rPr>
              <a:t>recreationroundtable.org/covid-19-impacts-survey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06652"/>
            <a:ext cx="12192000" cy="54513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3320" y="244697"/>
            <a:ext cx="938328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solidFill>
                  <a:srgbClr val="840029"/>
                </a:solidFill>
              </a:rPr>
              <a:t>Federal </a:t>
            </a:r>
            <a:r>
              <a:rPr sz="4400" spc="-15" dirty="0">
                <a:solidFill>
                  <a:srgbClr val="840029"/>
                </a:solidFill>
              </a:rPr>
              <a:t>Excise</a:t>
            </a:r>
            <a:r>
              <a:rPr sz="4400" spc="-30" dirty="0">
                <a:solidFill>
                  <a:srgbClr val="840029"/>
                </a:solidFill>
              </a:rPr>
              <a:t> </a:t>
            </a:r>
            <a:r>
              <a:rPr sz="4400" spc="-85" dirty="0">
                <a:solidFill>
                  <a:srgbClr val="840029"/>
                </a:solidFill>
              </a:rPr>
              <a:t>Taxes-</a:t>
            </a:r>
            <a:r>
              <a:rPr sz="4400" spc="-25" dirty="0">
                <a:solidFill>
                  <a:srgbClr val="840029"/>
                </a:solidFill>
              </a:rPr>
              <a:t> </a:t>
            </a:r>
            <a:r>
              <a:rPr sz="4400" spc="-10" dirty="0">
                <a:solidFill>
                  <a:srgbClr val="840029"/>
                </a:solidFill>
              </a:rPr>
              <a:t>Archery</a:t>
            </a:r>
            <a:r>
              <a:rPr lang="en-US" sz="4400" spc="-10" dirty="0">
                <a:solidFill>
                  <a:srgbClr val="840029"/>
                </a:solidFill>
              </a:rPr>
              <a:t>  </a:t>
            </a:r>
            <a:r>
              <a:rPr lang="en-US" sz="4400" spc="-10" dirty="0">
                <a:solidFill>
                  <a:schemeClr val="bg1"/>
                </a:solidFill>
              </a:rPr>
              <a:t>Cont.</a:t>
            </a:r>
            <a:endParaRPr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339" y="609822"/>
            <a:ext cx="60382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840029"/>
                </a:solidFill>
              </a:rPr>
              <a:t>Archery</a:t>
            </a:r>
            <a:r>
              <a:rPr sz="4400" spc="-20" dirty="0">
                <a:solidFill>
                  <a:srgbClr val="840029"/>
                </a:solidFill>
              </a:rPr>
              <a:t> </a:t>
            </a:r>
            <a:r>
              <a:rPr sz="4400" spc="-70" dirty="0">
                <a:solidFill>
                  <a:srgbClr val="840029"/>
                </a:solidFill>
              </a:rPr>
              <a:t>Trade</a:t>
            </a:r>
            <a:r>
              <a:rPr sz="4400" spc="5" dirty="0">
                <a:solidFill>
                  <a:srgbClr val="840029"/>
                </a:solidFill>
              </a:rPr>
              <a:t> </a:t>
            </a:r>
            <a:r>
              <a:rPr sz="4400" spc="-10" dirty="0">
                <a:solidFill>
                  <a:srgbClr val="840029"/>
                </a:solidFill>
              </a:rPr>
              <a:t>Association</a:t>
            </a:r>
            <a:endParaRPr sz="440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36932" y="2119392"/>
            <a:ext cx="387286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Manufacturers, </a:t>
            </a:r>
            <a:r>
              <a:rPr sz="2400" spc="-15" dirty="0">
                <a:latin typeface="Calibri"/>
                <a:cs typeface="Calibri"/>
              </a:rPr>
              <a:t>retailers,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dealers, </a:t>
            </a:r>
            <a:r>
              <a:rPr sz="2400" spc="-10" dirty="0">
                <a:latin typeface="Calibri"/>
                <a:cs typeface="Calibri"/>
              </a:rPr>
              <a:t>suppliers, </a:t>
            </a:r>
            <a:r>
              <a:rPr sz="2400" spc="-5" dirty="0">
                <a:latin typeface="Calibri"/>
                <a:cs typeface="Calibri"/>
              </a:rPr>
              <a:t>wholesalers,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17018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Exist </a:t>
            </a:r>
            <a:r>
              <a:rPr sz="2400" spc="-15" dirty="0">
                <a:latin typeface="Calibri"/>
                <a:cs typeface="Calibri"/>
              </a:rPr>
              <a:t>to GROW </a:t>
            </a:r>
            <a:r>
              <a:rPr sz="2400" spc="-5" dirty="0">
                <a:latin typeface="Calibri"/>
                <a:cs typeface="Calibri"/>
              </a:rPr>
              <a:t>participation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(Bowhunters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Target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Archers)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7366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Internal Focus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Business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External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Focus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Partners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208" y="1812035"/>
            <a:ext cx="5702794" cy="39913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3352" y="1563624"/>
            <a:ext cx="3698747" cy="4931663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339" y="609822"/>
            <a:ext cx="68014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840029"/>
                </a:solidFill>
              </a:rPr>
              <a:t>Partnership</a:t>
            </a:r>
            <a:r>
              <a:rPr sz="4400" spc="-35" dirty="0">
                <a:solidFill>
                  <a:srgbClr val="840029"/>
                </a:solidFill>
              </a:rPr>
              <a:t> </a:t>
            </a:r>
            <a:r>
              <a:rPr sz="4400" spc="-50" dirty="0">
                <a:solidFill>
                  <a:srgbClr val="840029"/>
                </a:solidFill>
              </a:rPr>
              <a:t>Value</a:t>
            </a:r>
            <a:r>
              <a:rPr sz="4400" spc="-30" dirty="0">
                <a:solidFill>
                  <a:srgbClr val="840029"/>
                </a:solidFill>
              </a:rPr>
              <a:t> to</a:t>
            </a:r>
            <a:r>
              <a:rPr sz="4400" spc="-25" dirty="0">
                <a:solidFill>
                  <a:srgbClr val="840029"/>
                </a:solidFill>
              </a:rPr>
              <a:t> </a:t>
            </a:r>
            <a:r>
              <a:rPr sz="4400" spc="-5" dirty="0">
                <a:solidFill>
                  <a:srgbClr val="840029"/>
                </a:solidFill>
              </a:rPr>
              <a:t>Industry</a:t>
            </a:r>
            <a:endParaRPr sz="4400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82953" y="1683349"/>
            <a:ext cx="3908425" cy="3517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333031"/>
                </a:solidFill>
                <a:latin typeface="Calibri"/>
                <a:cs typeface="Calibri"/>
              </a:rPr>
              <a:t>Investment</a:t>
            </a:r>
            <a:r>
              <a:rPr sz="2800" spc="10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333031"/>
                </a:solidFill>
                <a:latin typeface="Calibri"/>
                <a:cs typeface="Calibri"/>
              </a:rPr>
              <a:t>for</a:t>
            </a:r>
            <a:r>
              <a:rPr sz="2800" spc="-20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031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031"/>
                </a:solidFill>
                <a:latin typeface="Calibri"/>
                <a:cs typeface="Calibri"/>
              </a:rPr>
              <a:t>future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303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333031"/>
                </a:solidFill>
                <a:latin typeface="Calibri"/>
                <a:cs typeface="Calibri"/>
              </a:rPr>
              <a:t>Return</a:t>
            </a:r>
            <a:r>
              <a:rPr sz="2800" spc="5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031"/>
                </a:solidFill>
                <a:latin typeface="Calibri"/>
                <a:cs typeface="Calibri"/>
              </a:rPr>
              <a:t>on</a:t>
            </a:r>
            <a:r>
              <a:rPr sz="2800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33031"/>
                </a:solidFill>
                <a:latin typeface="Calibri"/>
                <a:cs typeface="Calibri"/>
              </a:rPr>
              <a:t>Investment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303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333031"/>
                </a:solidFill>
                <a:latin typeface="Calibri"/>
                <a:cs typeface="Calibri"/>
              </a:rPr>
              <a:t>Leverage</a:t>
            </a:r>
            <a:r>
              <a:rPr sz="2800" spc="-35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333031"/>
                </a:solidFill>
                <a:latin typeface="Calibri"/>
                <a:cs typeface="Calibri"/>
              </a:rPr>
              <a:t>Value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33031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333031"/>
                </a:solidFill>
                <a:latin typeface="Calibri"/>
                <a:cs typeface="Calibri"/>
              </a:rPr>
              <a:t>Accountability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339" y="394977"/>
            <a:ext cx="27146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90" dirty="0">
                <a:solidFill>
                  <a:srgbClr val="840029"/>
                </a:solidFill>
              </a:rPr>
              <a:t>P</a:t>
            </a:r>
            <a:r>
              <a:rPr sz="4400" spc="-5" dirty="0">
                <a:solidFill>
                  <a:srgbClr val="840029"/>
                </a:solidFill>
              </a:rPr>
              <a:t>a</a:t>
            </a:r>
            <a:r>
              <a:rPr sz="4400" spc="-10" dirty="0">
                <a:solidFill>
                  <a:srgbClr val="840029"/>
                </a:solidFill>
              </a:rPr>
              <a:t>r</a:t>
            </a:r>
            <a:r>
              <a:rPr sz="4400" spc="-5" dirty="0">
                <a:solidFill>
                  <a:srgbClr val="840029"/>
                </a:solidFill>
              </a:rPr>
              <a:t>t</a:t>
            </a:r>
            <a:r>
              <a:rPr sz="4400" dirty="0">
                <a:solidFill>
                  <a:srgbClr val="840029"/>
                </a:solidFill>
              </a:rPr>
              <a:t>n</a:t>
            </a:r>
            <a:r>
              <a:rPr sz="4400" spc="5" dirty="0">
                <a:solidFill>
                  <a:srgbClr val="840029"/>
                </a:solidFill>
              </a:rPr>
              <a:t>e</a:t>
            </a:r>
            <a:r>
              <a:rPr sz="4400" spc="-55" dirty="0">
                <a:solidFill>
                  <a:srgbClr val="840029"/>
                </a:solidFill>
              </a:rPr>
              <a:t>r</a:t>
            </a:r>
            <a:r>
              <a:rPr sz="4400" spc="-5" dirty="0">
                <a:solidFill>
                  <a:srgbClr val="840029"/>
                </a:solidFill>
              </a:rPr>
              <a:t>s</a:t>
            </a:r>
            <a:r>
              <a:rPr sz="4400" dirty="0">
                <a:solidFill>
                  <a:srgbClr val="840029"/>
                </a:solidFill>
              </a:rPr>
              <a:t>h</a:t>
            </a:r>
            <a:r>
              <a:rPr sz="4400" spc="-5" dirty="0">
                <a:solidFill>
                  <a:srgbClr val="840029"/>
                </a:solidFill>
              </a:rPr>
              <a:t>i</a:t>
            </a:r>
            <a:r>
              <a:rPr sz="4400" dirty="0">
                <a:solidFill>
                  <a:srgbClr val="840029"/>
                </a:solidFill>
              </a:rPr>
              <a:t>p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832007" y="1536951"/>
            <a:ext cx="4281805" cy="3865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1054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1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Billion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Contributed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Archery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equip.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since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1972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Fish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&amp;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Wildlife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Service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latin typeface="Calibri"/>
                <a:cs typeface="Calibri"/>
              </a:rPr>
              <a:t>State </a:t>
            </a:r>
            <a:r>
              <a:rPr sz="2800" spc="-10" dirty="0">
                <a:latin typeface="Calibri"/>
                <a:cs typeface="Calibri"/>
              </a:rPr>
              <a:t>Fish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&amp;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Wildlife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Agencies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Sportsmen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&amp;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Sportswomen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 marR="839469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Also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IRS,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Coast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Guard,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Treasury,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Customs,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6711" y="1527047"/>
            <a:ext cx="5657075" cy="39593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1916"/>
            <a:ext cx="12192000" cy="60060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2401" y="64058"/>
            <a:ext cx="67417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solidFill>
                  <a:srgbClr val="840029"/>
                </a:solidFill>
              </a:rPr>
              <a:t>Federal </a:t>
            </a:r>
            <a:r>
              <a:rPr sz="4400" spc="-15" dirty="0">
                <a:solidFill>
                  <a:srgbClr val="840029"/>
                </a:solidFill>
              </a:rPr>
              <a:t>Excise</a:t>
            </a:r>
            <a:r>
              <a:rPr sz="4400" spc="-30" dirty="0">
                <a:solidFill>
                  <a:srgbClr val="840029"/>
                </a:solidFill>
              </a:rPr>
              <a:t> </a:t>
            </a:r>
            <a:r>
              <a:rPr sz="4400" spc="-85" dirty="0">
                <a:solidFill>
                  <a:srgbClr val="840029"/>
                </a:solidFill>
              </a:rPr>
              <a:t>Taxes-</a:t>
            </a:r>
            <a:r>
              <a:rPr sz="4400" spc="-25" dirty="0">
                <a:solidFill>
                  <a:srgbClr val="840029"/>
                </a:solidFill>
              </a:rPr>
              <a:t> </a:t>
            </a:r>
            <a:r>
              <a:rPr sz="4400" spc="-10" dirty="0">
                <a:solidFill>
                  <a:srgbClr val="840029"/>
                </a:solidFill>
              </a:rPr>
              <a:t>Archery</a:t>
            </a:r>
            <a:endParaRPr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339" y="609822"/>
            <a:ext cx="31978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>
                <a:solidFill>
                  <a:srgbClr val="840029"/>
                </a:solidFill>
              </a:rPr>
              <a:t>Taxable</a:t>
            </a:r>
            <a:r>
              <a:rPr sz="4400" spc="-90" dirty="0">
                <a:solidFill>
                  <a:srgbClr val="840029"/>
                </a:solidFill>
              </a:rPr>
              <a:t> </a:t>
            </a:r>
            <a:r>
              <a:rPr sz="4400" spc="-10" dirty="0">
                <a:solidFill>
                  <a:srgbClr val="840029"/>
                </a:solidFill>
              </a:rPr>
              <a:t>Items</a:t>
            </a:r>
            <a:endParaRPr sz="4400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8606" y="1584113"/>
            <a:ext cx="1703070" cy="402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900"/>
              </a:lnSpc>
              <a:spcBef>
                <a:spcPts val="100"/>
              </a:spcBef>
            </a:pPr>
            <a:r>
              <a:rPr sz="2600" spc="-5" dirty="0">
                <a:solidFill>
                  <a:srgbClr val="333031"/>
                </a:solidFill>
                <a:latin typeface="Calibri"/>
                <a:cs typeface="Calibri"/>
              </a:rPr>
              <a:t>Firearms </a:t>
            </a:r>
            <a:r>
              <a:rPr sz="2600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33031"/>
                </a:solidFill>
                <a:latin typeface="Calibri"/>
                <a:cs typeface="Calibri"/>
              </a:rPr>
              <a:t>A</a:t>
            </a:r>
            <a:r>
              <a:rPr sz="2600" spc="-5" dirty="0">
                <a:solidFill>
                  <a:srgbClr val="333031"/>
                </a:solidFill>
                <a:latin typeface="Calibri"/>
                <a:cs typeface="Calibri"/>
              </a:rPr>
              <a:t>mm</a:t>
            </a:r>
            <a:r>
              <a:rPr sz="2600" dirty="0">
                <a:solidFill>
                  <a:srgbClr val="333031"/>
                </a:solidFill>
                <a:latin typeface="Calibri"/>
                <a:cs typeface="Calibri"/>
              </a:rPr>
              <a:t>u</a:t>
            </a:r>
            <a:r>
              <a:rPr sz="2600" spc="-5" dirty="0">
                <a:solidFill>
                  <a:srgbClr val="333031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333031"/>
                </a:solidFill>
                <a:latin typeface="Calibri"/>
                <a:cs typeface="Calibri"/>
              </a:rPr>
              <a:t>iti</a:t>
            </a:r>
            <a:r>
              <a:rPr sz="2600" spc="-10" dirty="0">
                <a:solidFill>
                  <a:srgbClr val="333031"/>
                </a:solidFill>
                <a:latin typeface="Calibri"/>
                <a:cs typeface="Calibri"/>
              </a:rPr>
              <a:t>on</a:t>
            </a:r>
            <a:endParaRPr sz="2600">
              <a:latin typeface="Calibri"/>
              <a:cs typeface="Calibri"/>
            </a:endParaRPr>
          </a:p>
          <a:p>
            <a:pPr marL="403860">
              <a:lnSpc>
                <a:spcPct val="100000"/>
              </a:lnSpc>
              <a:spcBef>
                <a:spcPts val="380"/>
              </a:spcBef>
            </a:pPr>
            <a:r>
              <a:rPr sz="2600" u="heavy" spc="-50" dirty="0">
                <a:solidFill>
                  <a:srgbClr val="333031"/>
                </a:solidFill>
                <a:uFill>
                  <a:solidFill>
                    <a:srgbClr val="333031"/>
                  </a:solidFill>
                </a:uFill>
                <a:latin typeface="Calibri"/>
                <a:cs typeface="Calibri"/>
              </a:rPr>
              <a:t>NOT</a:t>
            </a:r>
            <a:endParaRPr sz="2600">
              <a:latin typeface="Calibri"/>
              <a:cs typeface="Calibri"/>
            </a:endParaRPr>
          </a:p>
          <a:p>
            <a:pPr marL="12700" marR="640080">
              <a:lnSpc>
                <a:spcPct val="111900"/>
              </a:lnSpc>
              <a:spcBef>
                <a:spcPts val="5"/>
              </a:spcBef>
            </a:pPr>
            <a:r>
              <a:rPr sz="2600" spc="-10" dirty="0">
                <a:solidFill>
                  <a:srgbClr val="333031"/>
                </a:solidFill>
                <a:latin typeface="Calibri"/>
                <a:cs typeface="Calibri"/>
              </a:rPr>
              <a:t>Scopes </a:t>
            </a:r>
            <a:r>
              <a:rPr sz="2600" spc="-5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33031"/>
                </a:solidFill>
                <a:latin typeface="Calibri"/>
                <a:cs typeface="Calibri"/>
              </a:rPr>
              <a:t>M</a:t>
            </a:r>
            <a:r>
              <a:rPr sz="2600" spc="-10" dirty="0">
                <a:solidFill>
                  <a:srgbClr val="333031"/>
                </a:solidFill>
                <a:latin typeface="Calibri"/>
                <a:cs typeface="Calibri"/>
              </a:rPr>
              <a:t>o</a:t>
            </a:r>
            <a:r>
              <a:rPr sz="2600" spc="-5" dirty="0">
                <a:solidFill>
                  <a:srgbClr val="333031"/>
                </a:solidFill>
                <a:latin typeface="Calibri"/>
                <a:cs typeface="Calibri"/>
              </a:rPr>
              <a:t>u</a:t>
            </a:r>
            <a:r>
              <a:rPr sz="2600" spc="-25" dirty="0">
                <a:solidFill>
                  <a:srgbClr val="333031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333031"/>
                </a:solidFill>
                <a:latin typeface="Calibri"/>
                <a:cs typeface="Calibri"/>
              </a:rPr>
              <a:t>ts</a:t>
            </a:r>
            <a:endParaRPr sz="2600">
              <a:latin typeface="Calibri"/>
              <a:cs typeface="Calibri"/>
            </a:endParaRPr>
          </a:p>
          <a:p>
            <a:pPr marL="12700" marR="27305" algn="just">
              <a:lnSpc>
                <a:spcPct val="111900"/>
              </a:lnSpc>
              <a:spcBef>
                <a:spcPts val="10"/>
              </a:spcBef>
            </a:pPr>
            <a:r>
              <a:rPr sz="2600" spc="-20" dirty="0">
                <a:solidFill>
                  <a:srgbClr val="333031"/>
                </a:solidFill>
                <a:latin typeface="Calibri"/>
                <a:cs typeface="Calibri"/>
              </a:rPr>
              <a:t>Choke</a:t>
            </a:r>
            <a:r>
              <a:rPr sz="2600" spc="-80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33031"/>
                </a:solidFill>
                <a:latin typeface="Calibri"/>
                <a:cs typeface="Calibri"/>
              </a:rPr>
              <a:t>tubes </a:t>
            </a:r>
            <a:r>
              <a:rPr sz="2600" spc="-575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33031"/>
                </a:solidFill>
                <a:latin typeface="Calibri"/>
                <a:cs typeface="Calibri"/>
              </a:rPr>
              <a:t>Suppressors </a:t>
            </a:r>
            <a:r>
              <a:rPr sz="2600" spc="-580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33031"/>
                </a:solidFill>
                <a:latin typeface="Calibri"/>
                <a:cs typeface="Calibri"/>
              </a:rPr>
              <a:t>Slings</a:t>
            </a:r>
            <a:endParaRPr sz="2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r>
              <a:rPr sz="2600" dirty="0">
                <a:solidFill>
                  <a:srgbClr val="333031"/>
                </a:solidFill>
                <a:latin typeface="Calibri"/>
                <a:cs typeface="Calibri"/>
              </a:rPr>
              <a:t>Air</a:t>
            </a:r>
            <a:r>
              <a:rPr sz="2600" spc="-30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33031"/>
                </a:solidFill>
                <a:latin typeface="Calibri"/>
                <a:cs typeface="Calibri"/>
              </a:rPr>
              <a:t>rifles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6939" y="1584113"/>
            <a:ext cx="1793239" cy="4465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785">
              <a:lnSpc>
                <a:spcPct val="112000"/>
              </a:lnSpc>
              <a:spcBef>
                <a:spcPts val="95"/>
              </a:spcBef>
            </a:pPr>
            <a:r>
              <a:rPr sz="2600" spc="-20" dirty="0">
                <a:solidFill>
                  <a:srgbClr val="333031"/>
                </a:solidFill>
                <a:latin typeface="Calibri"/>
                <a:cs typeface="Calibri"/>
              </a:rPr>
              <a:t>Bows </a:t>
            </a:r>
            <a:r>
              <a:rPr sz="2600" spc="-15" dirty="0">
                <a:solidFill>
                  <a:srgbClr val="333031"/>
                </a:solidFill>
                <a:latin typeface="Calibri"/>
                <a:cs typeface="Calibri"/>
              </a:rPr>
              <a:t> Arrows </a:t>
            </a:r>
            <a:r>
              <a:rPr sz="2600" spc="-10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33031"/>
                </a:solidFill>
                <a:latin typeface="Calibri"/>
                <a:cs typeface="Calibri"/>
              </a:rPr>
              <a:t>Broadheads </a:t>
            </a:r>
            <a:r>
              <a:rPr sz="2600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33031"/>
                </a:solidFill>
                <a:latin typeface="Calibri"/>
                <a:cs typeface="Calibri"/>
              </a:rPr>
              <a:t>Quivers </a:t>
            </a:r>
            <a:r>
              <a:rPr sz="2600" spc="-5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333031"/>
                </a:solidFill>
                <a:latin typeface="Calibri"/>
                <a:cs typeface="Calibri"/>
              </a:rPr>
              <a:t>P</a:t>
            </a:r>
            <a:r>
              <a:rPr sz="2600" dirty="0">
                <a:solidFill>
                  <a:srgbClr val="333031"/>
                </a:solidFill>
                <a:latin typeface="Calibri"/>
                <a:cs typeface="Calibri"/>
              </a:rPr>
              <a:t>ee</a:t>
            </a:r>
            <a:r>
              <a:rPr sz="2600" spc="-15" dirty="0">
                <a:solidFill>
                  <a:srgbClr val="333031"/>
                </a:solidFill>
                <a:latin typeface="Calibri"/>
                <a:cs typeface="Calibri"/>
              </a:rPr>
              <a:t>p</a:t>
            </a:r>
            <a:r>
              <a:rPr sz="2600" dirty="0">
                <a:solidFill>
                  <a:srgbClr val="333031"/>
                </a:solidFill>
                <a:latin typeface="Calibri"/>
                <a:cs typeface="Calibri"/>
              </a:rPr>
              <a:t>s</a:t>
            </a:r>
            <a:r>
              <a:rPr sz="2600" spc="-10" dirty="0">
                <a:solidFill>
                  <a:srgbClr val="333031"/>
                </a:solidFill>
                <a:latin typeface="Calibri"/>
                <a:cs typeface="Calibri"/>
              </a:rPr>
              <a:t>/</a:t>
            </a:r>
            <a:r>
              <a:rPr sz="2600" dirty="0">
                <a:solidFill>
                  <a:srgbClr val="333031"/>
                </a:solidFill>
                <a:latin typeface="Calibri"/>
                <a:cs typeface="Calibri"/>
              </a:rPr>
              <a:t>Si</a:t>
            </a:r>
            <a:r>
              <a:rPr sz="2600" spc="-5" dirty="0">
                <a:solidFill>
                  <a:srgbClr val="333031"/>
                </a:solidFill>
                <a:latin typeface="Calibri"/>
                <a:cs typeface="Calibri"/>
              </a:rPr>
              <a:t>g</a:t>
            </a:r>
            <a:r>
              <a:rPr sz="2600" spc="-25" dirty="0">
                <a:solidFill>
                  <a:srgbClr val="333031"/>
                </a:solidFill>
                <a:latin typeface="Calibri"/>
                <a:cs typeface="Calibri"/>
              </a:rPr>
              <a:t>h</a:t>
            </a:r>
            <a:r>
              <a:rPr sz="2600" spc="-10" dirty="0">
                <a:solidFill>
                  <a:srgbClr val="333031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srgbClr val="333031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112000"/>
              </a:lnSpc>
              <a:spcBef>
                <a:spcPts val="10"/>
              </a:spcBef>
            </a:pPr>
            <a:r>
              <a:rPr sz="2600" dirty="0">
                <a:solidFill>
                  <a:srgbClr val="333031"/>
                </a:solidFill>
                <a:latin typeface="Calibri"/>
                <a:cs typeface="Calibri"/>
              </a:rPr>
              <a:t>Strin</a:t>
            </a:r>
            <a:r>
              <a:rPr sz="2600" spc="-5" dirty="0">
                <a:solidFill>
                  <a:srgbClr val="333031"/>
                </a:solidFill>
                <a:latin typeface="Calibri"/>
                <a:cs typeface="Calibri"/>
              </a:rPr>
              <a:t>g</a:t>
            </a:r>
            <a:r>
              <a:rPr sz="2600" dirty="0">
                <a:solidFill>
                  <a:srgbClr val="333031"/>
                </a:solidFill>
                <a:latin typeface="Calibri"/>
                <a:cs typeface="Calibri"/>
              </a:rPr>
              <a:t>s/l</a:t>
            </a:r>
            <a:r>
              <a:rPr sz="2600" spc="-5" dirty="0">
                <a:solidFill>
                  <a:srgbClr val="333031"/>
                </a:solidFill>
                <a:latin typeface="Calibri"/>
                <a:cs typeface="Calibri"/>
              </a:rPr>
              <a:t>o</a:t>
            </a:r>
            <a:r>
              <a:rPr sz="2600" spc="-10" dirty="0">
                <a:solidFill>
                  <a:srgbClr val="333031"/>
                </a:solidFill>
                <a:latin typeface="Calibri"/>
                <a:cs typeface="Calibri"/>
              </a:rPr>
              <a:t>o</a:t>
            </a:r>
            <a:r>
              <a:rPr sz="2600" spc="-15" dirty="0">
                <a:solidFill>
                  <a:srgbClr val="333031"/>
                </a:solidFill>
                <a:latin typeface="Calibri"/>
                <a:cs typeface="Calibri"/>
              </a:rPr>
              <a:t>p</a:t>
            </a:r>
            <a:r>
              <a:rPr sz="2600" dirty="0">
                <a:solidFill>
                  <a:srgbClr val="333031"/>
                </a:solidFill>
                <a:latin typeface="Calibri"/>
                <a:cs typeface="Calibri"/>
              </a:rPr>
              <a:t>s  </a:t>
            </a:r>
            <a:r>
              <a:rPr sz="2600" spc="-50" dirty="0">
                <a:solidFill>
                  <a:srgbClr val="333031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333031"/>
                </a:solidFill>
                <a:latin typeface="Calibri"/>
                <a:cs typeface="Calibri"/>
              </a:rPr>
              <a:t>e</a:t>
            </a:r>
            <a:r>
              <a:rPr sz="2600" spc="5" dirty="0">
                <a:solidFill>
                  <a:srgbClr val="333031"/>
                </a:solidFill>
                <a:latin typeface="Calibri"/>
                <a:cs typeface="Calibri"/>
              </a:rPr>
              <a:t>l</a:t>
            </a:r>
            <a:r>
              <a:rPr sz="2600" dirty="0">
                <a:solidFill>
                  <a:srgbClr val="333031"/>
                </a:solidFill>
                <a:latin typeface="Calibri"/>
                <a:cs typeface="Calibri"/>
              </a:rPr>
              <a:t>ease</a:t>
            </a:r>
            <a:r>
              <a:rPr sz="2600" spc="-45" dirty="0">
                <a:solidFill>
                  <a:srgbClr val="333031"/>
                </a:solidFill>
                <a:latin typeface="Calibri"/>
                <a:cs typeface="Calibri"/>
              </a:rPr>
              <a:t>/</a:t>
            </a:r>
            <a:r>
              <a:rPr sz="2600" spc="-15" dirty="0">
                <a:solidFill>
                  <a:srgbClr val="333031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srgbClr val="333031"/>
                </a:solidFill>
                <a:latin typeface="Calibri"/>
                <a:cs typeface="Calibri"/>
              </a:rPr>
              <a:t>li</a:t>
            </a:r>
            <a:r>
              <a:rPr sz="2600" spc="-15" dirty="0">
                <a:solidFill>
                  <a:srgbClr val="333031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333031"/>
                </a:solidFill>
                <a:latin typeface="Calibri"/>
                <a:cs typeface="Calibri"/>
              </a:rPr>
              <a:t>g  </a:t>
            </a:r>
            <a:r>
              <a:rPr sz="2600" spc="-10" dirty="0">
                <a:solidFill>
                  <a:srgbClr val="333031"/>
                </a:solidFill>
                <a:latin typeface="Calibri"/>
                <a:cs typeface="Calibri"/>
              </a:rPr>
              <a:t>Stabilizer </a:t>
            </a:r>
            <a:r>
              <a:rPr sz="2600" spc="-5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33031"/>
                </a:solidFill>
                <a:latin typeface="Calibri"/>
                <a:cs typeface="Calibri"/>
              </a:rPr>
              <a:t>Silencer </a:t>
            </a:r>
            <a:r>
              <a:rPr sz="2600" spc="5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33031"/>
                </a:solidFill>
                <a:latin typeface="Calibri"/>
                <a:cs typeface="Calibri"/>
              </a:rPr>
              <a:t>Arrow</a:t>
            </a:r>
            <a:r>
              <a:rPr sz="2600" spc="-40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333031"/>
                </a:solidFill>
                <a:latin typeface="Calibri"/>
                <a:cs typeface="Calibri"/>
              </a:rPr>
              <a:t>Rests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1632" y="1690116"/>
            <a:ext cx="6245339" cy="43723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2401" y="455943"/>
            <a:ext cx="73748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solidFill>
                  <a:srgbClr val="840029"/>
                </a:solidFill>
              </a:rPr>
              <a:t>Federal</a:t>
            </a:r>
            <a:r>
              <a:rPr sz="4400" spc="-35" dirty="0">
                <a:solidFill>
                  <a:srgbClr val="840029"/>
                </a:solidFill>
              </a:rPr>
              <a:t> </a:t>
            </a:r>
            <a:r>
              <a:rPr sz="4400" spc="-15" dirty="0">
                <a:solidFill>
                  <a:srgbClr val="840029"/>
                </a:solidFill>
              </a:rPr>
              <a:t>Excise</a:t>
            </a:r>
            <a:r>
              <a:rPr sz="4400" spc="-40" dirty="0">
                <a:solidFill>
                  <a:srgbClr val="840029"/>
                </a:solidFill>
              </a:rPr>
              <a:t> </a:t>
            </a:r>
            <a:r>
              <a:rPr sz="4400" spc="-95" dirty="0">
                <a:solidFill>
                  <a:srgbClr val="840029"/>
                </a:solidFill>
              </a:rPr>
              <a:t>Taxes</a:t>
            </a:r>
            <a:r>
              <a:rPr sz="4400" spc="-35" dirty="0">
                <a:solidFill>
                  <a:srgbClr val="840029"/>
                </a:solidFill>
              </a:rPr>
              <a:t> </a:t>
            </a:r>
            <a:r>
              <a:rPr sz="4400" spc="-10" dirty="0">
                <a:solidFill>
                  <a:srgbClr val="840029"/>
                </a:solidFill>
              </a:rPr>
              <a:t>Complexity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4873" y="1550017"/>
            <a:ext cx="1081722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indent="-161925">
              <a:lnSpc>
                <a:spcPct val="100000"/>
              </a:lnSpc>
              <a:spcBef>
                <a:spcPts val="100"/>
              </a:spcBef>
              <a:buChar char="-"/>
              <a:tabLst>
                <a:tab pos="174625" algn="l"/>
              </a:tabLst>
            </a:pPr>
            <a:r>
              <a:rPr sz="2400" spc="-5" dirty="0">
                <a:latin typeface="Calibri"/>
                <a:cs typeface="Calibri"/>
              </a:rPr>
              <a:t>Archery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Items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Taxed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Internal </a:t>
            </a:r>
            <a:r>
              <a:rPr sz="2400" spc="-15" dirty="0">
                <a:latin typeface="Calibri"/>
                <a:cs typeface="Calibri"/>
              </a:rPr>
              <a:t>Revenue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Code:</a:t>
            </a:r>
            <a:endParaRPr sz="2400">
              <a:latin typeface="Calibri"/>
              <a:cs typeface="Calibri"/>
            </a:endParaRPr>
          </a:p>
          <a:p>
            <a:pPr marL="12700" marR="829944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11% on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first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sale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any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taxable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archery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equipment sold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the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manufacturer, </a:t>
            </a:r>
            <a:r>
              <a:rPr sz="2400" spc="-5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producer,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importer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into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United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States.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Flat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rate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tax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on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each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arrow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shaft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manufactured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imported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Adjusted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annually: 2021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$.53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per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shaft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(has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changed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times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last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14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years)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400" spc="-5" dirty="0">
                <a:latin typeface="Calibri"/>
                <a:cs typeface="Calibri"/>
              </a:rPr>
              <a:t>Quarterly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Payments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15" dirty="0">
                <a:latin typeface="Calibri"/>
                <a:cs typeface="Calibri"/>
              </a:rPr>
              <a:t> IRS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form</a:t>
            </a:r>
            <a:r>
              <a:rPr sz="2400" spc="-5" dirty="0">
                <a:latin typeface="Calibri"/>
                <a:cs typeface="Calibri"/>
              </a:rPr>
              <a:t> 720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400" spc="-10" dirty="0">
                <a:latin typeface="Calibri"/>
                <a:cs typeface="Calibri"/>
              </a:rPr>
              <a:t>Constructive </a:t>
            </a:r>
            <a:r>
              <a:rPr sz="2400" spc="-5" dirty="0">
                <a:latin typeface="Calibri"/>
                <a:cs typeface="Calibri"/>
              </a:rPr>
              <a:t>sales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pricing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-"/>
            </a:pPr>
            <a:endParaRPr sz="235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400" spc="-130" dirty="0">
                <a:latin typeface="Calibri"/>
                <a:cs typeface="Calibri"/>
              </a:rPr>
              <a:t>ATA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created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tax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manual</a:t>
            </a:r>
            <a:r>
              <a:rPr sz="2400" spc="-20" dirty="0">
                <a:latin typeface="Calibri"/>
                <a:cs typeface="Calibri"/>
              </a:rPr>
              <a:t> for</a:t>
            </a:r>
            <a:r>
              <a:rPr sz="2400" spc="-5" dirty="0">
                <a:latin typeface="Calibri"/>
                <a:cs typeface="Calibri"/>
              </a:rPr>
              <a:t> our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members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400" dirty="0">
                <a:latin typeface="Calibri"/>
                <a:cs typeface="Calibri"/>
              </a:rPr>
              <a:t>Access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legal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tax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experts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assist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400" spc="-10" dirty="0">
                <a:latin typeface="Calibri"/>
                <a:cs typeface="Calibri"/>
              </a:rPr>
              <a:t>Provide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education materials/show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activities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4156" y="3270503"/>
            <a:ext cx="3541775" cy="24795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896" y="1825752"/>
            <a:ext cx="5742431" cy="40202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1339" y="609822"/>
            <a:ext cx="71983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840029"/>
                </a:solidFill>
              </a:rPr>
              <a:t>Challenges</a:t>
            </a:r>
            <a:r>
              <a:rPr sz="4400" spc="-40" dirty="0">
                <a:solidFill>
                  <a:srgbClr val="840029"/>
                </a:solidFill>
              </a:rPr>
              <a:t> </a:t>
            </a:r>
            <a:r>
              <a:rPr sz="4400" dirty="0">
                <a:solidFill>
                  <a:srgbClr val="840029"/>
                </a:solidFill>
              </a:rPr>
              <a:t>and</a:t>
            </a:r>
            <a:r>
              <a:rPr sz="4400" spc="-5" dirty="0">
                <a:solidFill>
                  <a:srgbClr val="840029"/>
                </a:solidFill>
              </a:rPr>
              <a:t> </a:t>
            </a:r>
            <a:r>
              <a:rPr sz="4400" spc="-15" dirty="0">
                <a:solidFill>
                  <a:srgbClr val="840029"/>
                </a:solidFill>
              </a:rPr>
              <a:t>Pressure </a:t>
            </a:r>
            <a:r>
              <a:rPr sz="4400" spc="-25" dirty="0">
                <a:solidFill>
                  <a:srgbClr val="840029"/>
                </a:solidFill>
              </a:rPr>
              <a:t>Points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7012940" y="1855251"/>
            <a:ext cx="4494530" cy="31369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24892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333031"/>
                </a:solidFill>
                <a:latin typeface="Calibri"/>
                <a:cs typeface="Calibri"/>
              </a:rPr>
              <a:t>Recruitment,</a:t>
            </a:r>
            <a:r>
              <a:rPr sz="2800" spc="-5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33031"/>
                </a:solidFill>
                <a:latin typeface="Calibri"/>
                <a:cs typeface="Calibri"/>
              </a:rPr>
              <a:t>Retention</a:t>
            </a:r>
            <a:r>
              <a:rPr sz="2800" spc="-15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031"/>
                </a:solidFill>
                <a:latin typeface="Calibri"/>
                <a:cs typeface="Calibri"/>
              </a:rPr>
              <a:t>and </a:t>
            </a:r>
            <a:r>
              <a:rPr sz="2800" spc="-615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031"/>
                </a:solidFill>
                <a:latin typeface="Calibri"/>
                <a:cs typeface="Calibri"/>
              </a:rPr>
              <a:t>Reactivation</a:t>
            </a:r>
            <a:r>
              <a:rPr sz="2800" spc="-35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031"/>
                </a:solidFill>
                <a:latin typeface="Calibri"/>
                <a:cs typeface="Calibri"/>
              </a:rPr>
              <a:t>of</a:t>
            </a:r>
            <a:r>
              <a:rPr sz="2800" spc="-45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031"/>
                </a:solidFill>
                <a:latin typeface="Calibri"/>
                <a:cs typeface="Calibri"/>
              </a:rPr>
              <a:t>Bowhunters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solidFill>
                  <a:srgbClr val="333031"/>
                </a:solidFill>
                <a:latin typeface="Calibri"/>
                <a:cs typeface="Calibri"/>
              </a:rPr>
              <a:t>Target</a:t>
            </a:r>
            <a:r>
              <a:rPr sz="2800" spc="-35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031"/>
                </a:solidFill>
                <a:latin typeface="Calibri"/>
                <a:cs typeface="Calibri"/>
              </a:rPr>
              <a:t>Archery</a:t>
            </a:r>
            <a:r>
              <a:rPr sz="2800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031"/>
                </a:solidFill>
                <a:latin typeface="Calibri"/>
                <a:cs typeface="Calibri"/>
              </a:rPr>
              <a:t>Contributions: </a:t>
            </a:r>
            <a:r>
              <a:rPr sz="2800" spc="-615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031"/>
                </a:solidFill>
                <a:latin typeface="Calibri"/>
                <a:cs typeface="Calibri"/>
              </a:rPr>
              <a:t>Ranges/Programming</a:t>
            </a:r>
            <a:endParaRPr sz="2800">
              <a:latin typeface="Calibri"/>
              <a:cs typeface="Calibri"/>
            </a:endParaRPr>
          </a:p>
          <a:p>
            <a:pPr marL="241300" marR="520700" indent="-228600">
              <a:lnSpc>
                <a:spcPts val="303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333031"/>
                </a:solidFill>
                <a:latin typeface="Calibri"/>
                <a:cs typeface="Calibri"/>
              </a:rPr>
              <a:t>Data</a:t>
            </a:r>
            <a:r>
              <a:rPr sz="2800" spc="-10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031"/>
                </a:solidFill>
                <a:latin typeface="Calibri"/>
                <a:cs typeface="Calibri"/>
              </a:rPr>
              <a:t>voids</a:t>
            </a:r>
            <a:r>
              <a:rPr sz="2800" spc="15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031"/>
                </a:solidFill>
                <a:latin typeface="Calibri"/>
                <a:cs typeface="Calibri"/>
              </a:rPr>
              <a:t>(Bowhunting </a:t>
            </a:r>
            <a:r>
              <a:rPr sz="2800" spc="-5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031"/>
                </a:solidFill>
                <a:latin typeface="Calibri"/>
                <a:cs typeface="Calibri"/>
              </a:rPr>
              <a:t>participation</a:t>
            </a:r>
            <a:r>
              <a:rPr sz="2800" spc="-15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031"/>
                </a:solidFill>
                <a:latin typeface="Calibri"/>
                <a:cs typeface="Calibri"/>
              </a:rPr>
              <a:t>and</a:t>
            </a:r>
            <a:r>
              <a:rPr sz="2800" spc="-10" dirty="0">
                <a:solidFill>
                  <a:srgbClr val="333031"/>
                </a:solidFill>
                <a:latin typeface="Calibri"/>
                <a:cs typeface="Calibri"/>
              </a:rPr>
              <a:t> harvest)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333031"/>
                </a:solidFill>
                <a:latin typeface="Calibri"/>
                <a:cs typeface="Calibri"/>
              </a:rPr>
              <a:t>FET</a:t>
            </a:r>
            <a:r>
              <a:rPr sz="2800" spc="-25" dirty="0">
                <a:solidFill>
                  <a:srgbClr val="33303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031"/>
                </a:solidFill>
                <a:latin typeface="Calibri"/>
                <a:cs typeface="Calibri"/>
              </a:rPr>
              <a:t>Slippage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10640"/>
            <a:ext cx="12191998" cy="55473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3320" y="244697"/>
            <a:ext cx="61709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solidFill>
                  <a:srgbClr val="840029"/>
                </a:solidFill>
              </a:rPr>
              <a:t>Avoidance</a:t>
            </a:r>
            <a:r>
              <a:rPr sz="4400" spc="-30" dirty="0">
                <a:solidFill>
                  <a:srgbClr val="840029"/>
                </a:solidFill>
              </a:rPr>
              <a:t> </a:t>
            </a:r>
            <a:r>
              <a:rPr sz="4400" spc="-5" dirty="0">
                <a:solidFill>
                  <a:srgbClr val="840029"/>
                </a:solidFill>
              </a:rPr>
              <a:t>of</a:t>
            </a:r>
            <a:r>
              <a:rPr sz="4400" spc="-10" dirty="0">
                <a:solidFill>
                  <a:srgbClr val="840029"/>
                </a:solidFill>
              </a:rPr>
              <a:t> Archery</a:t>
            </a:r>
            <a:r>
              <a:rPr sz="4400" spc="-25" dirty="0">
                <a:solidFill>
                  <a:srgbClr val="840029"/>
                </a:solidFill>
              </a:rPr>
              <a:t> </a:t>
            </a:r>
            <a:r>
              <a:rPr sz="4400" dirty="0">
                <a:solidFill>
                  <a:srgbClr val="840029"/>
                </a:solidFill>
              </a:rPr>
              <a:t>FET?</a:t>
            </a:r>
            <a:endParaRPr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302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WSFR Coordinators Meeting</vt:lpstr>
      <vt:lpstr>Archery Trade Association</vt:lpstr>
      <vt:lpstr>Partnership Value to Industry</vt:lpstr>
      <vt:lpstr>Partnership</vt:lpstr>
      <vt:lpstr>Federal Excise Taxes- Archery</vt:lpstr>
      <vt:lpstr>Taxable Items</vt:lpstr>
      <vt:lpstr>Federal Excise Taxes Complexity</vt:lpstr>
      <vt:lpstr>Challenges and Pressure Points</vt:lpstr>
      <vt:lpstr>Avoidance of Archery FET?</vt:lpstr>
      <vt:lpstr>Who pays the Federal Excise Tax?</vt:lpstr>
      <vt:lpstr>Questions?</vt:lpstr>
      <vt:lpstr>Archery Trade Association Logo</vt:lpstr>
      <vt:lpstr>2020 Impacts to the Industry</vt:lpstr>
      <vt:lpstr>Federal Excise Taxes- Archery 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Schaben</dc:creator>
  <cp:lastModifiedBy>Cohen, Yonah R</cp:lastModifiedBy>
  <cp:revision>1</cp:revision>
  <dcterms:created xsi:type="dcterms:W3CDTF">2021-03-25T13:40:17Z</dcterms:created>
  <dcterms:modified xsi:type="dcterms:W3CDTF">2021-05-03T20:32:51Z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2021-03-24T00:00:00Z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2021-03-25T00:00:00Z</vt:filetime>
  </property>
</Properties>
</file>