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6" r:id="rId1"/>
  </p:sldMasterIdLst>
  <p:notesMasterIdLst>
    <p:notesMasterId r:id="rId31"/>
  </p:notesMasterIdLst>
  <p:sldIdLst>
    <p:sldId id="297" r:id="rId2"/>
    <p:sldId id="412" r:id="rId3"/>
    <p:sldId id="450" r:id="rId4"/>
    <p:sldId id="445" r:id="rId5"/>
    <p:sldId id="451" r:id="rId6"/>
    <p:sldId id="363" r:id="rId7"/>
    <p:sldId id="390" r:id="rId8"/>
    <p:sldId id="416" r:id="rId9"/>
    <p:sldId id="449" r:id="rId10"/>
    <p:sldId id="343" r:id="rId11"/>
    <p:sldId id="374" r:id="rId12"/>
    <p:sldId id="268" r:id="rId13"/>
    <p:sldId id="357" r:id="rId14"/>
    <p:sldId id="358" r:id="rId15"/>
    <p:sldId id="422" r:id="rId16"/>
    <p:sldId id="421" r:id="rId17"/>
    <p:sldId id="344" r:id="rId18"/>
    <p:sldId id="349" r:id="rId19"/>
    <p:sldId id="406" r:id="rId20"/>
    <p:sldId id="426" r:id="rId21"/>
    <p:sldId id="425" r:id="rId22"/>
    <p:sldId id="440" r:id="rId23"/>
    <p:sldId id="453" r:id="rId24"/>
    <p:sldId id="454" r:id="rId25"/>
    <p:sldId id="442" r:id="rId26"/>
    <p:sldId id="345" r:id="rId27"/>
    <p:sldId id="434" r:id="rId28"/>
    <p:sldId id="397" r:id="rId29"/>
    <p:sldId id="431" r:id="rId30"/>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2B0"/>
    <a:srgbClr val="FFD1D1"/>
    <a:srgbClr val="FFA3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9" autoAdjust="0"/>
    <p:restoredTop sz="86307" autoAdjust="0"/>
  </p:normalViewPr>
  <p:slideViewPr>
    <p:cSldViewPr snapToGrid="0">
      <p:cViewPr varScale="1">
        <p:scale>
          <a:sx n="49" d="100"/>
          <a:sy n="49" d="100"/>
        </p:scale>
        <p:origin x="53" y="1181"/>
      </p:cViewPr>
      <p:guideLst>
        <p:guide orient="horz" pos="2184"/>
        <p:guide pos="2880"/>
      </p:guideLst>
    </p:cSldViewPr>
  </p:slideViewPr>
  <p:outlineViewPr>
    <p:cViewPr>
      <p:scale>
        <a:sx n="33" d="100"/>
        <a:sy n="33" d="100"/>
      </p:scale>
      <p:origin x="0" y="-880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ABE8997-12AB-4386-A0CB-000744CAE5E8}" type="datetimeFigureOut">
              <a:rPr lang="en-US" smtClean="0"/>
              <a:t>5/3/2021</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D582FBF4-DE14-4F77-9AB0-E37ECA2BE6CD}" type="slidenum">
              <a:rPr lang="en-US" smtClean="0"/>
              <a:t>‹#›</a:t>
            </a:fld>
            <a:endParaRPr lang="en-US"/>
          </a:p>
        </p:txBody>
      </p:sp>
    </p:spTree>
    <p:extLst>
      <p:ext uri="{BB962C8B-B14F-4D97-AF65-F5344CB8AC3E}">
        <p14:creationId xmlns:p14="http://schemas.microsoft.com/office/powerpoint/2010/main" val="397159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Fundamentally this Communication initiative is about the story of our collective work (the partnership of…….) and the conservation benefits and public opportunities of what we (collectively, you, me, Paul,) everyone on this call with our state agency and industry partners achieve.</a:t>
            </a:r>
          </a:p>
        </p:txBody>
      </p:sp>
      <p:sp>
        <p:nvSpPr>
          <p:cNvPr id="4" name="Slide Number Placeholder 3"/>
          <p:cNvSpPr>
            <a:spLocks noGrp="1"/>
          </p:cNvSpPr>
          <p:nvPr>
            <p:ph type="sldNum" sz="quarter" idx="10"/>
          </p:nvPr>
        </p:nvSpPr>
        <p:spPr/>
        <p:txBody>
          <a:bodyPr/>
          <a:lstStyle/>
          <a:p>
            <a:fld id="{D582FBF4-DE14-4F77-9AB0-E37ECA2BE6CD}" type="slidenum">
              <a:rPr lang="en-US" smtClean="0"/>
              <a:t>1</a:t>
            </a:fld>
            <a:endParaRPr lang="en-US"/>
          </a:p>
        </p:txBody>
      </p:sp>
    </p:spTree>
    <p:extLst>
      <p:ext uri="{BB962C8B-B14F-4D97-AF65-F5344CB8AC3E}">
        <p14:creationId xmlns:p14="http://schemas.microsoft.com/office/powerpoint/2010/main" val="93538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Relationship is greater than just the Trade Associations, we also have relationships with individual manufactures</a:t>
            </a:r>
          </a:p>
          <a:p>
            <a:endParaRPr lang="en-US" dirty="0"/>
          </a:p>
          <a:p>
            <a:r>
              <a:rPr lang="en-US" dirty="0"/>
              <a:t>We currently have commitment from these and other industries.  Often these companies may develop their own videos or blogs and share stories.   </a:t>
            </a:r>
          </a:p>
          <a:p>
            <a:endParaRPr lang="en-US" dirty="0"/>
          </a:p>
          <a:p>
            <a:r>
              <a:rPr lang="en-US" dirty="0"/>
              <a:t>Their individual communications platforms have a huge reach beyond our traditional reach.</a:t>
            </a:r>
          </a:p>
          <a:p>
            <a:endParaRPr lang="en-US" dirty="0"/>
          </a:p>
          <a:p>
            <a:r>
              <a:rPr lang="en-US" dirty="0"/>
              <a:t>Smith and Wesson has over 1 million fans across five communications platforms.</a:t>
            </a:r>
          </a:p>
        </p:txBody>
      </p:sp>
      <p:sp>
        <p:nvSpPr>
          <p:cNvPr id="4" name="Slide Number Placeholder 3"/>
          <p:cNvSpPr>
            <a:spLocks noGrp="1"/>
          </p:cNvSpPr>
          <p:nvPr>
            <p:ph type="sldNum" sz="quarter" idx="10"/>
          </p:nvPr>
        </p:nvSpPr>
        <p:spPr/>
        <p:txBody>
          <a:bodyPr/>
          <a:lstStyle/>
          <a:p>
            <a:fld id="{D582FBF4-DE14-4F77-9AB0-E37ECA2BE6CD}" type="slidenum">
              <a:rPr lang="en-US" smtClean="0"/>
              <a:t>10</a:t>
            </a:fld>
            <a:endParaRPr lang="en-US"/>
          </a:p>
        </p:txBody>
      </p:sp>
    </p:spTree>
    <p:extLst>
      <p:ext uri="{BB962C8B-B14F-4D97-AF65-F5344CB8AC3E}">
        <p14:creationId xmlns:p14="http://schemas.microsoft.com/office/powerpoint/2010/main" val="2764570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communications were uniquely different than our general communication presence.  We are specifically targeting venues where our KEY  audiences get their information.</a:t>
            </a:r>
          </a:p>
          <a:p>
            <a:endParaRPr lang="en-US" dirty="0"/>
          </a:p>
          <a:p>
            <a:r>
              <a:rPr lang="en-US" dirty="0"/>
              <a:t>With the foundation of our social science work, in planning, research (interviews\focus groups), message development and venues for delivery…. </a:t>
            </a:r>
          </a:p>
          <a:p>
            <a:endParaRPr lang="en-US" dirty="0"/>
          </a:p>
          <a:p>
            <a:r>
              <a:rPr lang="en-US" dirty="0"/>
              <a:t>We begin to move down the path of what are the program benefits and how do we develop these relationships.</a:t>
            </a:r>
          </a:p>
          <a:p>
            <a:endParaRPr lang="en-US" dirty="0"/>
          </a:p>
          <a:p>
            <a:r>
              <a:rPr lang="en-US" dirty="0"/>
              <a:t>Introduce Gabe </a:t>
            </a:r>
            <a:r>
              <a:rPr lang="en-US" dirty="0" err="1"/>
              <a:t>Gries</a:t>
            </a:r>
            <a:r>
              <a:rPr lang="en-US" dirty="0"/>
              <a:t> – Fisheries biologist and engaged in </a:t>
            </a:r>
            <a:r>
              <a:rPr lang="en-US" dirty="0" err="1"/>
              <a:t>PwP</a:t>
            </a:r>
            <a:r>
              <a:rPr lang="en-US" dirty="0"/>
              <a:t> for the past several years.</a:t>
            </a:r>
          </a:p>
        </p:txBody>
      </p:sp>
      <p:sp>
        <p:nvSpPr>
          <p:cNvPr id="4" name="Slide Number Placeholder 3"/>
          <p:cNvSpPr>
            <a:spLocks noGrp="1"/>
          </p:cNvSpPr>
          <p:nvPr>
            <p:ph type="sldNum" sz="quarter" idx="10"/>
          </p:nvPr>
        </p:nvSpPr>
        <p:spPr/>
        <p:txBody>
          <a:bodyPr/>
          <a:lstStyle/>
          <a:p>
            <a:fld id="{D582FBF4-DE14-4F77-9AB0-E37ECA2BE6CD}" type="slidenum">
              <a:rPr lang="en-US" smtClean="0"/>
              <a:t>11</a:t>
            </a:fld>
            <a:endParaRPr lang="en-US"/>
          </a:p>
        </p:txBody>
      </p:sp>
    </p:spTree>
    <p:extLst>
      <p:ext uri="{BB962C8B-B14F-4D97-AF65-F5344CB8AC3E}">
        <p14:creationId xmlns:p14="http://schemas.microsoft.com/office/powerpoint/2010/main" val="1657100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Sharing the success and benefits of the WSFR partnership is paramount to </a:t>
            </a:r>
            <a:r>
              <a:rPr lang="en-US" dirty="0" err="1"/>
              <a:t>PwP</a:t>
            </a:r>
            <a:r>
              <a:rPr lang="en-US" dirty="0"/>
              <a:t> and luckily we have lots of great WSFR grant funded accomplishments to share with industry and others.  I know</a:t>
            </a:r>
            <a:r>
              <a:rPr lang="en-US" baseline="0" dirty="0"/>
              <a:t> you are aware of the accomplishments in your Region and maybe in others, but these next few slides that I’ll move through quickly show the impressive reach of what the PR and DJ programs accomplish nationally. </a:t>
            </a:r>
          </a:p>
          <a:p>
            <a:endParaRPr lang="en-US" baseline="0" dirty="0"/>
          </a:p>
          <a:p>
            <a:r>
              <a:rPr lang="en-US" baseline="0" dirty="0"/>
              <a:t> </a:t>
            </a:r>
          </a:p>
        </p:txBody>
      </p:sp>
      <p:sp>
        <p:nvSpPr>
          <p:cNvPr id="4" name="Slide Number Placeholder 3"/>
          <p:cNvSpPr>
            <a:spLocks noGrp="1"/>
          </p:cNvSpPr>
          <p:nvPr>
            <p:ph type="sldNum" sz="quarter" idx="10"/>
          </p:nvPr>
        </p:nvSpPr>
        <p:spPr/>
        <p:txBody>
          <a:bodyPr/>
          <a:lstStyle/>
          <a:p>
            <a:fld id="{D582FBF4-DE14-4F77-9AB0-E37ECA2BE6CD}" type="slidenum">
              <a:rPr lang="en-US" smtClean="0"/>
              <a:t>12</a:t>
            </a:fld>
            <a:endParaRPr lang="en-US" dirty="0"/>
          </a:p>
        </p:txBody>
      </p:sp>
    </p:spTree>
    <p:extLst>
      <p:ext uri="{BB962C8B-B14F-4D97-AF65-F5344CB8AC3E}">
        <p14:creationId xmlns:p14="http://schemas.microsoft.com/office/powerpoint/2010/main" val="2187195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6,439 access sites where Operations</a:t>
            </a:r>
            <a:r>
              <a:rPr lang="en-US" baseline="0" dirty="0"/>
              <a:t> and Maintenance </a:t>
            </a:r>
            <a:r>
              <a:rPr lang="en-US" dirty="0"/>
              <a:t>is conducted.  1,143 new boat ramps constructed in past 5 years</a:t>
            </a:r>
          </a:p>
          <a:p>
            <a:endParaRPr lang="en-US" dirty="0"/>
          </a:p>
          <a:p>
            <a:endParaRPr lang="en-US" dirty="0"/>
          </a:p>
        </p:txBody>
      </p:sp>
      <p:sp>
        <p:nvSpPr>
          <p:cNvPr id="4" name="Slide Number Placeholder 3"/>
          <p:cNvSpPr>
            <a:spLocks noGrp="1"/>
          </p:cNvSpPr>
          <p:nvPr>
            <p:ph type="sldNum" sz="quarter" idx="10"/>
          </p:nvPr>
        </p:nvSpPr>
        <p:spPr/>
        <p:txBody>
          <a:bodyPr/>
          <a:lstStyle/>
          <a:p>
            <a:fld id="{D582FBF4-DE14-4F77-9AB0-E37ECA2BE6CD}" type="slidenum">
              <a:rPr lang="en-US" smtClean="0"/>
              <a:t>13</a:t>
            </a:fld>
            <a:endParaRPr lang="en-US" dirty="0"/>
          </a:p>
        </p:txBody>
      </p:sp>
    </p:spTree>
    <p:extLst>
      <p:ext uri="{BB962C8B-B14F-4D97-AF65-F5344CB8AC3E}">
        <p14:creationId xmlns:p14="http://schemas.microsoft.com/office/powerpoint/2010/main" val="343051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2FBF4-DE14-4F77-9AB0-E37ECA2BE6CD}" type="slidenum">
              <a:rPr lang="en-US" smtClean="0"/>
              <a:t>14</a:t>
            </a:fld>
            <a:endParaRPr lang="en-US" dirty="0"/>
          </a:p>
        </p:txBody>
      </p:sp>
    </p:spTree>
    <p:extLst>
      <p:ext uri="{BB962C8B-B14F-4D97-AF65-F5344CB8AC3E}">
        <p14:creationId xmlns:p14="http://schemas.microsoft.com/office/powerpoint/2010/main" val="3077600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have all these great accomplishments and benefits of WSFR funded work. Now how to we get that information to Industry in a way that allows them to make the clear connection that these conservation and access successes are not only good for all Americans and wildlife, but to their business as well.  In other words, the excise taxes are an investment in their company's future. Remember that as Tom indicated, industry lacks an understanding of what is done with the excise taxes they pay.</a:t>
            </a:r>
          </a:p>
          <a:p>
            <a:endParaRPr lang="en-US" dirty="0"/>
          </a:p>
          <a:p>
            <a:endParaRPr lang="en-US" dirty="0"/>
          </a:p>
          <a:p>
            <a:r>
              <a:rPr lang="en-US" dirty="0"/>
              <a:t>Go through bullets</a:t>
            </a:r>
          </a:p>
          <a:p>
            <a:endParaRPr lang="en-US" dirty="0"/>
          </a:p>
        </p:txBody>
      </p:sp>
      <p:sp>
        <p:nvSpPr>
          <p:cNvPr id="4" name="Slide Number Placeholder 3"/>
          <p:cNvSpPr>
            <a:spLocks noGrp="1"/>
          </p:cNvSpPr>
          <p:nvPr>
            <p:ph type="sldNum" sz="quarter" idx="5"/>
          </p:nvPr>
        </p:nvSpPr>
        <p:spPr/>
        <p:txBody>
          <a:bodyPr/>
          <a:lstStyle/>
          <a:p>
            <a:fld id="{D582FBF4-DE14-4F77-9AB0-E37ECA2BE6CD}" type="slidenum">
              <a:rPr lang="en-US" smtClean="0"/>
              <a:t>15</a:t>
            </a:fld>
            <a:endParaRPr lang="en-US"/>
          </a:p>
        </p:txBody>
      </p:sp>
    </p:spTree>
    <p:extLst>
      <p:ext uri="{BB962C8B-B14F-4D97-AF65-F5344CB8AC3E}">
        <p14:creationId xmlns:p14="http://schemas.microsoft.com/office/powerpoint/2010/main" val="3208954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major components of Partner with a Payer.</a:t>
            </a:r>
            <a:r>
              <a:rPr lang="en-US" baseline="0" dirty="0"/>
              <a:t>  1</a:t>
            </a:r>
            <a:r>
              <a:rPr lang="en-US" baseline="30000" dirty="0"/>
              <a:t>st</a:t>
            </a:r>
            <a:r>
              <a:rPr lang="en-US" baseline="0" dirty="0"/>
              <a:t> is manufacturer </a:t>
            </a:r>
            <a:r>
              <a:rPr lang="en-US" dirty="0"/>
              <a:t>tours – note </a:t>
            </a:r>
            <a:r>
              <a:rPr lang="en-US" u="sng" dirty="0"/>
              <a:t>State</a:t>
            </a:r>
            <a:r>
              <a:rPr lang="en-US" baseline="0" dirty="0"/>
              <a:t> and FWS participation at a manufacturer facility tour.</a:t>
            </a:r>
          </a:p>
          <a:p>
            <a:r>
              <a:rPr lang="en-US" baseline="0" dirty="0"/>
              <a:t>This is an opportunity to see American companies at work making the products that are taxed and that fund much of the conservation in the U.S..</a:t>
            </a:r>
          </a:p>
          <a:p>
            <a:r>
              <a:rPr lang="en-US" baseline="0" dirty="0"/>
              <a:t>Also, a chance to sit and talk with industry staff about the program and its successes and have them meet the state biologists who rely on this funding to do their daily jobs.</a:t>
            </a:r>
          </a:p>
          <a:p>
            <a:endParaRPr lang="en-US" baseline="0" dirty="0"/>
          </a:p>
          <a:p>
            <a:r>
              <a:rPr lang="en-US" baseline="0" dirty="0"/>
              <a:t>Meant to be structured but informal and focused on relationship building </a:t>
            </a:r>
            <a:endParaRPr lang="en-US" dirty="0"/>
          </a:p>
          <a:p>
            <a:endParaRPr lang="en-US" dirty="0"/>
          </a:p>
        </p:txBody>
      </p:sp>
      <p:sp>
        <p:nvSpPr>
          <p:cNvPr id="4" name="Slide Number Placeholder 3"/>
          <p:cNvSpPr>
            <a:spLocks noGrp="1"/>
          </p:cNvSpPr>
          <p:nvPr>
            <p:ph type="sldNum" sz="quarter" idx="10"/>
          </p:nvPr>
        </p:nvSpPr>
        <p:spPr/>
        <p:txBody>
          <a:bodyPr/>
          <a:lstStyle/>
          <a:p>
            <a:fld id="{D582FBF4-DE14-4F77-9AB0-E37ECA2BE6CD}" type="slidenum">
              <a:rPr lang="en-US" smtClean="0"/>
              <a:t>16</a:t>
            </a:fld>
            <a:endParaRPr lang="en-US" dirty="0"/>
          </a:p>
        </p:txBody>
      </p:sp>
    </p:spTree>
    <p:extLst>
      <p:ext uri="{BB962C8B-B14F-4D97-AF65-F5344CB8AC3E}">
        <p14:creationId xmlns:p14="http://schemas.microsoft.com/office/powerpoint/2010/main" val="2764570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2</a:t>
            </a:r>
            <a:r>
              <a:rPr lang="en-US" baseline="30000" dirty="0"/>
              <a:t>nd</a:t>
            </a:r>
            <a:r>
              <a:rPr lang="en-US" baseline="0" dirty="0"/>
              <a:t> component of </a:t>
            </a:r>
            <a:r>
              <a:rPr lang="en-US" baseline="0" dirty="0" err="1"/>
              <a:t>PwP</a:t>
            </a:r>
            <a:r>
              <a:rPr lang="en-US" baseline="0" dirty="0"/>
              <a:t> is tours of WSFR funded projects</a:t>
            </a:r>
          </a:p>
          <a:p>
            <a:endParaRPr lang="en-US" baseline="0" dirty="0"/>
          </a:p>
          <a:p>
            <a:r>
              <a:rPr lang="en-US" baseline="0" dirty="0"/>
              <a:t>Wonderful opportunity for industry to get a chance to talk with biologists and get a first hand look at the accomplishments of the excise taxes and how the taxes benefit conservation, access and their bottom line.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582FBF4-DE14-4F77-9AB0-E37ECA2BE6CD}" type="slidenum">
              <a:rPr lang="en-US" smtClean="0"/>
              <a:t>17</a:t>
            </a:fld>
            <a:endParaRPr lang="en-US" dirty="0"/>
          </a:p>
        </p:txBody>
      </p:sp>
    </p:spTree>
    <p:extLst>
      <p:ext uri="{BB962C8B-B14F-4D97-AF65-F5344CB8AC3E}">
        <p14:creationId xmlns:p14="http://schemas.microsoft.com/office/powerpoint/2010/main" val="1702483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events are an</a:t>
            </a:r>
            <a:r>
              <a:rPr lang="en-US" baseline="0" dirty="0"/>
              <a:t> opportunity to connect emotionally and personally, with manufacturers and state agency staff.</a:t>
            </a:r>
          </a:p>
          <a:p>
            <a:endParaRPr lang="en-US" dirty="0"/>
          </a:p>
          <a:p>
            <a:r>
              <a:rPr lang="en-US" dirty="0"/>
              <a:t>And whenever I go on one of these tours I am always amazed at the comments I hear from state, service and industry employees such as this example.</a:t>
            </a:r>
          </a:p>
          <a:p>
            <a:endParaRPr lang="en-US" dirty="0"/>
          </a:p>
          <a:p>
            <a:endParaRPr lang="en-US" baseline="0" dirty="0"/>
          </a:p>
          <a:p>
            <a:r>
              <a:rPr lang="en-US" baseline="0" dirty="0"/>
              <a:t>Prior to </a:t>
            </a:r>
            <a:r>
              <a:rPr lang="en-US" baseline="0" dirty="0" err="1"/>
              <a:t>Covid</a:t>
            </a:r>
            <a:r>
              <a:rPr lang="en-US" baseline="0" dirty="0"/>
              <a:t>, we had held dozens of field and manufacturers events which engaged hundreds of people and many agencies and organizations.  Due to </a:t>
            </a:r>
            <a:r>
              <a:rPr lang="en-US" baseline="0" dirty="0" err="1"/>
              <a:t>covid</a:t>
            </a:r>
            <a:r>
              <a:rPr lang="en-US" baseline="0" dirty="0"/>
              <a:t> we have had to put dozens more events on hold and have re-focused our efforts on a new website, and the production of success stories and videos until it is safe to hold events again.  </a:t>
            </a:r>
            <a:endParaRPr lang="en-US" dirty="0"/>
          </a:p>
        </p:txBody>
      </p:sp>
      <p:sp>
        <p:nvSpPr>
          <p:cNvPr id="4" name="Slide Number Placeholder 3"/>
          <p:cNvSpPr>
            <a:spLocks noGrp="1"/>
          </p:cNvSpPr>
          <p:nvPr>
            <p:ph type="sldNum" sz="quarter" idx="10"/>
          </p:nvPr>
        </p:nvSpPr>
        <p:spPr/>
        <p:txBody>
          <a:bodyPr/>
          <a:lstStyle/>
          <a:p>
            <a:fld id="{D582FBF4-DE14-4F77-9AB0-E37ECA2BE6CD}" type="slidenum">
              <a:rPr lang="en-US" smtClean="0"/>
              <a:t>18</a:t>
            </a:fld>
            <a:endParaRPr lang="en-US" dirty="0"/>
          </a:p>
        </p:txBody>
      </p:sp>
    </p:spTree>
    <p:extLst>
      <p:ext uri="{BB962C8B-B14F-4D97-AF65-F5344CB8AC3E}">
        <p14:creationId xmlns:p14="http://schemas.microsoft.com/office/powerpoint/2010/main" val="4169530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the new website, here are a few quick examples of the look and content of the new website.</a:t>
            </a:r>
          </a:p>
          <a:p>
            <a:endParaRPr lang="en-US" dirty="0"/>
          </a:p>
          <a:p>
            <a:r>
              <a:rPr lang="en-US" dirty="0"/>
              <a:t>Separate pages for each industry as well as for agencies.  </a:t>
            </a:r>
          </a:p>
          <a:p>
            <a:endParaRPr lang="en-US" dirty="0"/>
          </a:p>
          <a:p>
            <a:r>
              <a:rPr lang="en-US" dirty="0"/>
              <a:t>News, events, videos, resources</a:t>
            </a:r>
          </a:p>
        </p:txBody>
      </p:sp>
      <p:sp>
        <p:nvSpPr>
          <p:cNvPr id="4" name="Slide Number Placeholder 3"/>
          <p:cNvSpPr>
            <a:spLocks noGrp="1"/>
          </p:cNvSpPr>
          <p:nvPr>
            <p:ph type="sldNum" sz="quarter" idx="5"/>
          </p:nvPr>
        </p:nvSpPr>
        <p:spPr/>
        <p:txBody>
          <a:bodyPr/>
          <a:lstStyle/>
          <a:p>
            <a:fld id="{D582FBF4-DE14-4F77-9AB0-E37ECA2BE6CD}" type="slidenum">
              <a:rPr lang="en-US" smtClean="0"/>
              <a:t>19</a:t>
            </a:fld>
            <a:endParaRPr lang="en-US"/>
          </a:p>
        </p:txBody>
      </p:sp>
    </p:spTree>
    <p:extLst>
      <p:ext uri="{BB962C8B-B14F-4D97-AF65-F5344CB8AC3E}">
        <p14:creationId xmlns:p14="http://schemas.microsoft.com/office/powerpoint/2010/main" val="2055607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Strategic Communications Plan completed in 2020    125 page document.  Team of WSFR and EA staff and social scientist contractors</a:t>
            </a:r>
          </a:p>
          <a:p>
            <a:endParaRPr lang="en-US" dirty="0"/>
          </a:p>
          <a:p>
            <a:r>
              <a:rPr lang="en-US" dirty="0"/>
              <a:t>Identifies four principal audiences (including excise tax paying industries) (industry, state and federal agencies, congressional)</a:t>
            </a:r>
          </a:p>
          <a:p>
            <a:endParaRPr lang="en-US" dirty="0"/>
          </a:p>
          <a:p>
            <a:r>
              <a:rPr lang="en-US" dirty="0"/>
              <a:t>I will get to those in a minute</a:t>
            </a:r>
          </a:p>
          <a:p>
            <a:endParaRPr lang="en-US" dirty="0"/>
          </a:p>
          <a:p>
            <a:r>
              <a:rPr lang="en-US" sz="1200" b="0" i="0" kern="1200" dirty="0">
                <a:solidFill>
                  <a:schemeClr val="tx1"/>
                </a:solidFill>
                <a:effectLst/>
                <a:latin typeface="+mn-lt"/>
                <a:ea typeface="+mn-ea"/>
                <a:cs typeface="+mn-cs"/>
              </a:rPr>
              <a:t>Both the process and the objectives and strategies for WSFR strategic communications plan were informed by social science. We  systematically identifying key stakeholders to conducting interviews and focus groups to inform the plan....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engaged social science experts to conduct interviews and focus groups with key stakeholders, including staff within the Service, to ensure the information we collected was done systematically and rigorously.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Evaluation? (not sure where you landed on this) We also included an evaluation step in the strategic plan as this step of adaptive management is critical to ensure that our strategies aimed at changing hearts and minds can be assessed to ensure they are hitting the mark and we are achieving our desired outcomes.</a:t>
            </a:r>
          </a:p>
          <a:p>
            <a:endParaRPr lang="en-US" dirty="0"/>
          </a:p>
        </p:txBody>
      </p:sp>
      <p:sp>
        <p:nvSpPr>
          <p:cNvPr id="4" name="Slide Number Placeholder 3"/>
          <p:cNvSpPr>
            <a:spLocks noGrp="1"/>
          </p:cNvSpPr>
          <p:nvPr>
            <p:ph type="sldNum" sz="quarter" idx="5"/>
          </p:nvPr>
        </p:nvSpPr>
        <p:spPr/>
        <p:txBody>
          <a:bodyPr/>
          <a:lstStyle/>
          <a:p>
            <a:fld id="{D582FBF4-DE14-4F77-9AB0-E37ECA2BE6CD}" type="slidenum">
              <a:rPr lang="en-US" smtClean="0"/>
              <a:t>2</a:t>
            </a:fld>
            <a:endParaRPr lang="en-US"/>
          </a:p>
        </p:txBody>
      </p:sp>
    </p:spTree>
    <p:extLst>
      <p:ext uri="{BB962C8B-B14F-4D97-AF65-F5344CB8AC3E}">
        <p14:creationId xmlns:p14="http://schemas.microsoft.com/office/powerpoint/2010/main" val="1948102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content is changing all the time as new articles are written.</a:t>
            </a:r>
          </a:p>
        </p:txBody>
      </p:sp>
      <p:sp>
        <p:nvSpPr>
          <p:cNvPr id="4" name="Slide Number Placeholder 3"/>
          <p:cNvSpPr>
            <a:spLocks noGrp="1"/>
          </p:cNvSpPr>
          <p:nvPr>
            <p:ph type="sldNum" sz="quarter" idx="5"/>
          </p:nvPr>
        </p:nvSpPr>
        <p:spPr/>
        <p:txBody>
          <a:bodyPr/>
          <a:lstStyle/>
          <a:p>
            <a:fld id="{D582FBF4-DE14-4F77-9AB0-E37ECA2BE6CD}" type="slidenum">
              <a:rPr lang="en-US" smtClean="0"/>
              <a:t>20</a:t>
            </a:fld>
            <a:endParaRPr lang="en-US"/>
          </a:p>
        </p:txBody>
      </p:sp>
    </p:spTree>
    <p:extLst>
      <p:ext uri="{BB962C8B-B14F-4D97-AF65-F5344CB8AC3E}">
        <p14:creationId xmlns:p14="http://schemas.microsoft.com/office/powerpoint/2010/main" val="3898768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example of the marine manufacturers page</a:t>
            </a:r>
          </a:p>
        </p:txBody>
      </p:sp>
      <p:sp>
        <p:nvSpPr>
          <p:cNvPr id="4" name="Slide Number Placeholder 3"/>
          <p:cNvSpPr>
            <a:spLocks noGrp="1"/>
          </p:cNvSpPr>
          <p:nvPr>
            <p:ph type="sldNum" sz="quarter" idx="5"/>
          </p:nvPr>
        </p:nvSpPr>
        <p:spPr/>
        <p:txBody>
          <a:bodyPr/>
          <a:lstStyle/>
          <a:p>
            <a:fld id="{D582FBF4-DE14-4F77-9AB0-E37ECA2BE6CD}" type="slidenum">
              <a:rPr lang="en-US" smtClean="0"/>
              <a:t>21</a:t>
            </a:fld>
            <a:endParaRPr lang="en-US"/>
          </a:p>
        </p:txBody>
      </p:sp>
    </p:spTree>
    <p:extLst>
      <p:ext uri="{BB962C8B-B14F-4D97-AF65-F5344CB8AC3E}">
        <p14:creationId xmlns:p14="http://schemas.microsoft.com/office/powerpoint/2010/main" val="3491935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the agencies page.  I encourage you to take a look at this new website as it has a different look and feel </a:t>
            </a:r>
          </a:p>
        </p:txBody>
      </p:sp>
      <p:sp>
        <p:nvSpPr>
          <p:cNvPr id="4" name="Slide Number Placeholder 3"/>
          <p:cNvSpPr>
            <a:spLocks noGrp="1"/>
          </p:cNvSpPr>
          <p:nvPr>
            <p:ph type="sldNum" sz="quarter" idx="5"/>
          </p:nvPr>
        </p:nvSpPr>
        <p:spPr/>
        <p:txBody>
          <a:bodyPr/>
          <a:lstStyle/>
          <a:p>
            <a:fld id="{D582FBF4-DE14-4F77-9AB0-E37ECA2BE6CD}" type="slidenum">
              <a:rPr lang="en-US" smtClean="0"/>
              <a:t>22</a:t>
            </a:fld>
            <a:endParaRPr lang="en-US"/>
          </a:p>
        </p:txBody>
      </p:sp>
    </p:spTree>
    <p:extLst>
      <p:ext uri="{BB962C8B-B14F-4D97-AF65-F5344CB8AC3E}">
        <p14:creationId xmlns:p14="http://schemas.microsoft.com/office/powerpoint/2010/main" val="2921737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slide will show a story map of WSFR funded Bighorn sheep restoration in Nevada, a success story that Alan </a:t>
            </a:r>
            <a:r>
              <a:rPr lang="en-US" dirty="0" err="1"/>
              <a:t>Jenne</a:t>
            </a:r>
            <a:r>
              <a:rPr lang="en-US" dirty="0"/>
              <a:t> and Mike Scott from the Nevada Department of Wildlife shared with us on Monday.</a:t>
            </a:r>
          </a:p>
        </p:txBody>
      </p:sp>
      <p:sp>
        <p:nvSpPr>
          <p:cNvPr id="4" name="Slide Number Placeholder 3"/>
          <p:cNvSpPr>
            <a:spLocks noGrp="1"/>
          </p:cNvSpPr>
          <p:nvPr>
            <p:ph type="sldNum" sz="quarter" idx="5"/>
          </p:nvPr>
        </p:nvSpPr>
        <p:spPr/>
        <p:txBody>
          <a:bodyPr/>
          <a:lstStyle/>
          <a:p>
            <a:fld id="{D582FBF4-DE14-4F77-9AB0-E37ECA2BE6CD}" type="slidenum">
              <a:rPr lang="en-US" smtClean="0"/>
              <a:t>23</a:t>
            </a:fld>
            <a:endParaRPr lang="en-US"/>
          </a:p>
        </p:txBody>
      </p:sp>
    </p:spTree>
    <p:extLst>
      <p:ext uri="{BB962C8B-B14F-4D97-AF65-F5344CB8AC3E}">
        <p14:creationId xmlns:p14="http://schemas.microsoft.com/office/powerpoint/2010/main" val="888157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story map is another example of a communication medium being used by </a:t>
            </a:r>
            <a:r>
              <a:rPr lang="en-US" dirty="0" err="1"/>
              <a:t>PwP</a:t>
            </a:r>
            <a:r>
              <a:rPr lang="en-US" dirty="0"/>
              <a:t>.  For those of you who don’t what a story map is, it is visual representation  to show GIS data that in this case represents species restoration sites and identifies locations of either release or capture of big horn ship.</a:t>
            </a:r>
          </a:p>
          <a:p>
            <a:endParaRPr lang="en-US" dirty="0"/>
          </a:p>
          <a:p>
            <a:r>
              <a:rPr lang="en-US" dirty="0"/>
              <a:t>Animated map that can talk you through the story or you can click through on your own. Novel and entertaining way to learn and to tell a story.</a:t>
            </a:r>
          </a:p>
          <a:p>
            <a:endParaRPr lang="en-US" dirty="0"/>
          </a:p>
          <a:p>
            <a:r>
              <a:rPr lang="en-US" dirty="0"/>
              <a:t>Built in filter to keep people from knowing exactly where locations are.</a:t>
            </a:r>
          </a:p>
        </p:txBody>
      </p:sp>
      <p:sp>
        <p:nvSpPr>
          <p:cNvPr id="4" name="Slide Number Placeholder 3"/>
          <p:cNvSpPr>
            <a:spLocks noGrp="1"/>
          </p:cNvSpPr>
          <p:nvPr>
            <p:ph type="sldNum" sz="quarter" idx="5"/>
          </p:nvPr>
        </p:nvSpPr>
        <p:spPr/>
        <p:txBody>
          <a:bodyPr/>
          <a:lstStyle/>
          <a:p>
            <a:fld id="{D582FBF4-DE14-4F77-9AB0-E37ECA2BE6CD}" type="slidenum">
              <a:rPr lang="en-US" smtClean="0"/>
              <a:t>24</a:t>
            </a:fld>
            <a:endParaRPr lang="en-US"/>
          </a:p>
        </p:txBody>
      </p:sp>
    </p:spTree>
    <p:extLst>
      <p:ext uri="{BB962C8B-B14F-4D97-AF65-F5344CB8AC3E}">
        <p14:creationId xmlns:p14="http://schemas.microsoft.com/office/powerpoint/2010/main" val="1488232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two of the many new brochures or one-pagers we have been working on that highlight the partnership and its success and benefits but does so in a different way then we have in the past.</a:t>
            </a:r>
          </a:p>
        </p:txBody>
      </p:sp>
      <p:sp>
        <p:nvSpPr>
          <p:cNvPr id="4" name="Slide Number Placeholder 3"/>
          <p:cNvSpPr>
            <a:spLocks noGrp="1"/>
          </p:cNvSpPr>
          <p:nvPr>
            <p:ph type="sldNum" sz="quarter" idx="10"/>
          </p:nvPr>
        </p:nvSpPr>
        <p:spPr/>
        <p:txBody>
          <a:bodyPr/>
          <a:lstStyle/>
          <a:p>
            <a:fld id="{D582FBF4-DE14-4F77-9AB0-E37ECA2BE6CD}" type="slidenum">
              <a:rPr lang="en-US" smtClean="0"/>
              <a:t>25</a:t>
            </a:fld>
            <a:endParaRPr lang="en-US" dirty="0"/>
          </a:p>
        </p:txBody>
      </p:sp>
    </p:spTree>
    <p:extLst>
      <p:ext uri="{BB962C8B-B14F-4D97-AF65-F5344CB8AC3E}">
        <p14:creationId xmlns:p14="http://schemas.microsoft.com/office/powerpoint/2010/main" val="2499406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I mentioned before, success stories can be created from </a:t>
            </a:r>
            <a:r>
              <a:rPr lang="en-US" baseline="0" dirty="0" err="1"/>
              <a:t>PwP</a:t>
            </a:r>
            <a:r>
              <a:rPr lang="en-US" baseline="0" dirty="0"/>
              <a:t> events or from knowledge of WSFR funded accomplishments. Here I am showing a few stories from </a:t>
            </a:r>
            <a:r>
              <a:rPr lang="en-US" baseline="0" dirty="0" err="1"/>
              <a:t>PwP</a:t>
            </a:r>
            <a:r>
              <a:rPr lang="en-US" baseline="0" dirty="0"/>
              <a:t>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Now these </a:t>
            </a:r>
            <a:r>
              <a:rPr lang="en-US" baseline="0" dirty="0" err="1"/>
              <a:t>PwP</a:t>
            </a:r>
            <a:r>
              <a:rPr lang="en-US" baseline="0" dirty="0"/>
              <a:t> events are a great opportunity for joint story telling that any of the WSFR partners can take the lead on or work together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Firearms industry has been very proactive about producing their own communications on these events and as Tom mentioned they have incredible reach through their social media platforms..</a:t>
            </a:r>
            <a:endParaRPr lang="en-US" dirty="0"/>
          </a:p>
        </p:txBody>
      </p:sp>
      <p:sp>
        <p:nvSpPr>
          <p:cNvPr id="4" name="Slide Number Placeholder 3"/>
          <p:cNvSpPr>
            <a:spLocks noGrp="1"/>
          </p:cNvSpPr>
          <p:nvPr>
            <p:ph type="sldNum" sz="quarter" idx="10"/>
          </p:nvPr>
        </p:nvSpPr>
        <p:spPr/>
        <p:txBody>
          <a:bodyPr/>
          <a:lstStyle/>
          <a:p>
            <a:fld id="{D582FBF4-DE14-4F77-9AB0-E37ECA2BE6CD}" type="slidenum">
              <a:rPr lang="en-US" smtClean="0"/>
              <a:t>26</a:t>
            </a:fld>
            <a:endParaRPr lang="en-US" dirty="0"/>
          </a:p>
        </p:txBody>
      </p:sp>
    </p:spTree>
    <p:extLst>
      <p:ext uri="{BB962C8B-B14F-4D97-AF65-F5344CB8AC3E}">
        <p14:creationId xmlns:p14="http://schemas.microsoft.com/office/powerpoint/2010/main" val="14483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here is the other method we have been using to develop success stories, and that is using </a:t>
            </a:r>
            <a:r>
              <a:rPr lang="en-US" baseline="0" dirty="0"/>
              <a:t>WSFR funded accomplishments by the state agencies to sh</a:t>
            </a:r>
            <a:r>
              <a:rPr lang="en-US" dirty="0"/>
              <a:t>ow the incredible benefits achieved by this partnership.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Thus far we have released dozens of </a:t>
            </a:r>
            <a:r>
              <a:rPr lang="en-US" dirty="0" err="1"/>
              <a:t>PwP</a:t>
            </a:r>
            <a:r>
              <a:rPr lang="en-US" dirty="0"/>
              <a:t> success stories through the outlets Tom mentioned earlier.  Industry and state agencies have written some of these and on others we have used contractors and also our own USFWS writers.  And speaking of that, we are lucky to have Craig Springer from EA currently on detail with WSFR for </a:t>
            </a:r>
            <a:r>
              <a:rPr lang="en-US" dirty="0" err="1"/>
              <a:t>PwP</a:t>
            </a:r>
            <a:r>
              <a:rPr lang="en-US" dirty="0"/>
              <a:t> and he has been doing a great job on these stories.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And we want to be clear, these are not my success stories, or Tom’s or Paul’s.  Regardless of who writes them or who comes up with the idea, they are WSFR stories and as such belong to every person involved in the Partnership, be they state, federal or industry.  </a:t>
            </a:r>
          </a:p>
          <a:p>
            <a:endParaRPr lang="en-US" dirty="0"/>
          </a:p>
        </p:txBody>
      </p:sp>
      <p:sp>
        <p:nvSpPr>
          <p:cNvPr id="4" name="Slide Number Placeholder 3"/>
          <p:cNvSpPr>
            <a:spLocks noGrp="1"/>
          </p:cNvSpPr>
          <p:nvPr>
            <p:ph type="sldNum" sz="quarter" idx="5"/>
          </p:nvPr>
        </p:nvSpPr>
        <p:spPr/>
        <p:txBody>
          <a:bodyPr/>
          <a:lstStyle/>
          <a:p>
            <a:fld id="{D582FBF4-DE14-4F77-9AB0-E37ECA2BE6CD}" type="slidenum">
              <a:rPr lang="en-US" smtClean="0"/>
              <a:t>27</a:t>
            </a:fld>
            <a:endParaRPr lang="en-US"/>
          </a:p>
        </p:txBody>
      </p:sp>
    </p:spTree>
    <p:extLst>
      <p:ext uri="{BB962C8B-B14F-4D97-AF65-F5344CB8AC3E}">
        <p14:creationId xmlns:p14="http://schemas.microsoft.com/office/powerpoint/2010/main" val="1588357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now show you two short partnership videos we produced, one for DJ and one for PR. </a:t>
            </a:r>
          </a:p>
          <a:p>
            <a:endParaRPr lang="en-US" dirty="0"/>
          </a:p>
          <a:p>
            <a:r>
              <a:rPr lang="en-US" dirty="0"/>
              <a:t>WSFR and/or our industry partners have released over 10 </a:t>
            </a:r>
            <a:r>
              <a:rPr lang="en-US" dirty="0" err="1"/>
              <a:t>PwP</a:t>
            </a:r>
            <a:r>
              <a:rPr lang="en-US" dirty="0"/>
              <a:t> videos some of which have already reached over 250,000 people.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commonality is all these videos highlight the strength of the partnership, its benefits and accomplishments and importantly how the program results in healthy </a:t>
            </a:r>
            <a:r>
              <a:rPr lang="en-US" dirty="0" err="1"/>
              <a:t>f+w</a:t>
            </a:r>
            <a:r>
              <a:rPr lang="en-US" dirty="0"/>
              <a:t> populations and access, thus benefiting all Americans and the companies that pay the excise taxes.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keeping our fingers crossed on these videos, but if the video quality is compromised by the number of people on this webinar and we have to stop them, we will send a link via the chat.  They can also be found on the </a:t>
            </a:r>
            <a:r>
              <a:rPr lang="en-US" sz="1200" kern="1200" dirty="0" err="1">
                <a:solidFill>
                  <a:schemeClr val="tx1"/>
                </a:solidFill>
                <a:effectLst/>
                <a:latin typeface="+mn-lt"/>
                <a:ea typeface="+mn-ea"/>
                <a:cs typeface="+mn-cs"/>
              </a:rPr>
              <a:t>PwP</a:t>
            </a:r>
            <a:r>
              <a:rPr lang="en-US" sz="1200" kern="1200" dirty="0">
                <a:solidFill>
                  <a:schemeClr val="tx1"/>
                </a:solidFill>
                <a:effectLst/>
                <a:latin typeface="+mn-lt"/>
                <a:ea typeface="+mn-ea"/>
                <a:cs typeface="+mn-cs"/>
              </a:rPr>
              <a:t> website and I encourage you to take a look as they are great videos and definitely a new way of telling the WSFR </a:t>
            </a:r>
            <a:endParaRPr lang="en-US" dirty="0"/>
          </a:p>
        </p:txBody>
      </p:sp>
      <p:sp>
        <p:nvSpPr>
          <p:cNvPr id="4" name="Slide Number Placeholder 3"/>
          <p:cNvSpPr>
            <a:spLocks noGrp="1"/>
          </p:cNvSpPr>
          <p:nvPr>
            <p:ph type="sldNum" sz="quarter" idx="5"/>
          </p:nvPr>
        </p:nvSpPr>
        <p:spPr/>
        <p:txBody>
          <a:bodyPr/>
          <a:lstStyle/>
          <a:p>
            <a:fld id="{D582FBF4-DE14-4F77-9AB0-E37ECA2BE6CD}" type="slidenum">
              <a:rPr lang="en-US" smtClean="0"/>
              <a:t>28</a:t>
            </a:fld>
            <a:endParaRPr lang="en-US"/>
          </a:p>
        </p:txBody>
      </p:sp>
    </p:spTree>
    <p:extLst>
      <p:ext uri="{BB962C8B-B14F-4D97-AF65-F5344CB8AC3E}">
        <p14:creationId xmlns:p14="http://schemas.microsoft.com/office/powerpoint/2010/main" val="3423945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TRANSITION</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 you, Gabe,: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my summary to you….. as you can see we have a well-developed plan, and a frame work and committed people to delivery it.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are we communicating – our basic message is story telling – whose story…. Well it is our story, the people on this webinar, the state fish and wildlife agencies, the industries that are supporting us…. the partnership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that story ….in its simplest terms WR and DJ literally change the nature of America.  The partnerships have put fish and wildlife back in streams, the forests, the wetlands, prairies.  </a:t>
            </a:r>
          </a:p>
          <a:p>
            <a:r>
              <a:rPr lang="en-US" sz="1200" kern="1200" dirty="0">
                <a:solidFill>
                  <a:schemeClr val="tx1"/>
                </a:solidFill>
                <a:effectLst/>
                <a:latin typeface="+mn-lt"/>
                <a:ea typeface="+mn-ea"/>
                <a:cs typeface="+mn-cs"/>
              </a:rPr>
              <a:t>What started then changed the world and we continue the positive change related to the countries fish and wildlife.  This is the legacy of our partnerships past and this is the stories or our NOW and future.  Help us tell them.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am confident that much of our story has yet to be written as we continue our work into the future.  Our potential is high. Our story telling work is growing.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going provide an opportunity now through a breakout room. For you to provide us thoughts and insight, ask questions or reflect on what you have heard and think, offer suggestions.</a:t>
            </a:r>
          </a:p>
          <a:p>
            <a:r>
              <a:rPr lang="en-US" sz="1200" kern="1200" dirty="0">
                <a:solidFill>
                  <a:schemeClr val="tx1"/>
                </a:solidFill>
                <a:effectLst/>
                <a:latin typeface="+mn-lt"/>
                <a:ea typeface="+mn-ea"/>
                <a:cs typeface="+mn-cs"/>
              </a:rPr>
              <a:t>In a minute you will all magically be transferred to one of three breakout rooms, there will be a discussion leader and assistant from the Tactical Team.  The breakout room is optional, but the opportunity for us to hear from you is infrequent and we hope you join us and share any thoughts you may have.</a:t>
            </a:r>
          </a:p>
          <a:p>
            <a:r>
              <a:rPr lang="en-US" sz="1200" kern="1200" dirty="0">
                <a:solidFill>
                  <a:schemeClr val="tx1"/>
                </a:solidFill>
                <a:effectLst/>
                <a:latin typeface="+mn-lt"/>
                <a:ea typeface="+mn-ea"/>
                <a:cs typeface="+mn-cs"/>
              </a:rPr>
              <a:t>Reminder, please keep you mikes on mute, raise your hand or use the chat to ask questions.  After your breakout discussion is over your webinar is completed.   And I wanted to thank you for your committing part of your day today with us.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582FBF4-DE14-4F77-9AB0-E37ECA2BE6CD}" type="slidenum">
              <a:rPr lang="en-US" smtClean="0"/>
              <a:t>29</a:t>
            </a:fld>
            <a:endParaRPr lang="en-US"/>
          </a:p>
        </p:txBody>
      </p:sp>
    </p:spTree>
    <p:extLst>
      <p:ext uri="{BB962C8B-B14F-4D97-AF65-F5344CB8AC3E}">
        <p14:creationId xmlns:p14="http://schemas.microsoft.com/office/powerpoint/2010/main" val="3943004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these key audiences are the manufacturers and importers who pay federal excise taxes on firearms, ammunition, archery equipment, angling equipment and a tax on motorboat fuels.  (Depending on the company, these programs date back to when the taxes came into place from 1937 or 1950).</a:t>
            </a:r>
          </a:p>
          <a:p>
            <a:endParaRPr lang="en-US" dirty="0"/>
          </a:p>
          <a:p>
            <a:r>
              <a:rPr lang="en-US" sz="1200" b="0" i="0" kern="1200" dirty="0">
                <a:solidFill>
                  <a:schemeClr val="tx1"/>
                </a:solidFill>
                <a:effectLst/>
                <a:latin typeface="+mn-lt"/>
                <a:ea typeface="+mn-ea"/>
                <a:cs typeface="+mn-cs"/>
              </a:rPr>
              <a:t>Both the process and the objectives and strategies for WSFR strategic communications plan were informed by social science. We  systematically identifying key stakeholders to conducting interviews and focus groups to inform the plan....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engaged social science experts to conduct interviews and focus groups with key stakeholders, including staff within the Service, to ensure the information we collected was done systematically and rigorously.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Evaluation? (not sure where you landed on this) We also included an evaluation step in the strategic plan as this step of adaptive management is critical to ensure that our strategies aimed at changing hearts and minds can be assessed to ensure they are hitting the mark and we are achieving our desired outcomes.</a:t>
            </a:r>
          </a:p>
          <a:p>
            <a:endParaRPr lang="en-US" dirty="0"/>
          </a:p>
        </p:txBody>
      </p:sp>
      <p:sp>
        <p:nvSpPr>
          <p:cNvPr id="4" name="Slide Number Placeholder 3"/>
          <p:cNvSpPr>
            <a:spLocks noGrp="1"/>
          </p:cNvSpPr>
          <p:nvPr>
            <p:ph type="sldNum" sz="quarter" idx="5"/>
          </p:nvPr>
        </p:nvSpPr>
        <p:spPr/>
        <p:txBody>
          <a:bodyPr/>
          <a:lstStyle/>
          <a:p>
            <a:fld id="{D582FBF4-DE14-4F77-9AB0-E37ECA2BE6CD}" type="slidenum">
              <a:rPr lang="en-US" smtClean="0"/>
              <a:t>3</a:t>
            </a:fld>
            <a:endParaRPr lang="en-US"/>
          </a:p>
        </p:txBody>
      </p:sp>
    </p:spTree>
    <p:extLst>
      <p:ext uri="{BB962C8B-B14F-4D97-AF65-F5344CB8AC3E}">
        <p14:creationId xmlns:p14="http://schemas.microsoft.com/office/powerpoint/2010/main" val="385280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over a dozen findings within the document for each audience.</a:t>
            </a:r>
          </a:p>
          <a:p>
            <a:endParaRPr lang="en-US" dirty="0"/>
          </a:p>
          <a:p>
            <a:r>
              <a:rPr lang="en-US" dirty="0"/>
              <a:t>Give you a sense here.</a:t>
            </a:r>
          </a:p>
        </p:txBody>
      </p:sp>
      <p:sp>
        <p:nvSpPr>
          <p:cNvPr id="4" name="Slide Number Placeholder 3"/>
          <p:cNvSpPr>
            <a:spLocks noGrp="1"/>
          </p:cNvSpPr>
          <p:nvPr>
            <p:ph type="sldNum" sz="quarter" idx="5"/>
          </p:nvPr>
        </p:nvSpPr>
        <p:spPr/>
        <p:txBody>
          <a:bodyPr/>
          <a:lstStyle/>
          <a:p>
            <a:fld id="{D582FBF4-DE14-4F77-9AB0-E37ECA2BE6CD}" type="slidenum">
              <a:rPr lang="en-US" smtClean="0"/>
              <a:t>4</a:t>
            </a:fld>
            <a:endParaRPr lang="en-US"/>
          </a:p>
        </p:txBody>
      </p:sp>
    </p:spTree>
    <p:extLst>
      <p:ext uri="{BB962C8B-B14F-4D97-AF65-F5344CB8AC3E}">
        <p14:creationId xmlns:p14="http://schemas.microsoft.com/office/powerpoint/2010/main" val="1846988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Messaging</a:t>
            </a:r>
          </a:p>
          <a:p>
            <a:endParaRPr lang="en-US" dirty="0"/>
          </a:p>
          <a:p>
            <a:r>
              <a:rPr lang="en-US" dirty="0"/>
              <a:t>The state\federal\ industry conservation partnership conserves fish , wildlife, lands and waters, and provides people with access to connect with nature and participate in outdoor recreation</a:t>
            </a:r>
          </a:p>
          <a:p>
            <a:endParaRPr lang="en-US" dirty="0"/>
          </a:p>
          <a:p>
            <a:r>
              <a:rPr lang="en-US" dirty="0"/>
              <a:t>Teaches the public outdoor skills such as angling and regulated hunting.</a:t>
            </a:r>
          </a:p>
          <a:p>
            <a:endParaRPr lang="en-US" dirty="0"/>
          </a:p>
          <a:p>
            <a:r>
              <a:rPr lang="en-US" dirty="0"/>
              <a:t>Creates opportunities for outdoor recreation benefiting both retailers and manufacturers that support them, supporting jobs and the economy</a:t>
            </a:r>
          </a:p>
        </p:txBody>
      </p:sp>
      <p:sp>
        <p:nvSpPr>
          <p:cNvPr id="4" name="Slide Number Placeholder 3"/>
          <p:cNvSpPr>
            <a:spLocks noGrp="1"/>
          </p:cNvSpPr>
          <p:nvPr>
            <p:ph type="sldNum" sz="quarter" idx="5"/>
          </p:nvPr>
        </p:nvSpPr>
        <p:spPr/>
        <p:txBody>
          <a:bodyPr/>
          <a:lstStyle/>
          <a:p>
            <a:fld id="{D582FBF4-DE14-4F77-9AB0-E37ECA2BE6CD}" type="slidenum">
              <a:rPr lang="en-US" smtClean="0"/>
              <a:t>5</a:t>
            </a:fld>
            <a:endParaRPr lang="en-US"/>
          </a:p>
        </p:txBody>
      </p:sp>
    </p:spTree>
    <p:extLst>
      <p:ext uri="{BB962C8B-B14F-4D97-AF65-F5344CB8AC3E}">
        <p14:creationId xmlns:p14="http://schemas.microsoft.com/office/powerpoint/2010/main" val="206375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Roots of this endeavor</a:t>
            </a:r>
            <a:r>
              <a:rPr lang="en-US" baseline="0" dirty="0"/>
              <a:t> started in 2016 with WSFR Northeast regions staff and NSSF working together to meet these objectives.  (now encompasses all USFWS Regions, HQ and ATA, ASA, RBFF and others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These are the objectives of the initiative and under which we operate.</a:t>
            </a:r>
            <a:endParaRPr lang="en-US" dirty="0"/>
          </a:p>
        </p:txBody>
      </p:sp>
      <p:sp>
        <p:nvSpPr>
          <p:cNvPr id="4" name="Slide Number Placeholder 3"/>
          <p:cNvSpPr>
            <a:spLocks noGrp="1"/>
          </p:cNvSpPr>
          <p:nvPr>
            <p:ph type="sldNum" sz="quarter" idx="10"/>
          </p:nvPr>
        </p:nvSpPr>
        <p:spPr/>
        <p:txBody>
          <a:bodyPr/>
          <a:lstStyle/>
          <a:p>
            <a:fld id="{D582FBF4-DE14-4F77-9AB0-E37ECA2BE6CD}" type="slidenum">
              <a:rPr lang="en-US" smtClean="0"/>
              <a:t>6</a:t>
            </a:fld>
            <a:endParaRPr lang="en-US"/>
          </a:p>
        </p:txBody>
      </p:sp>
    </p:spTree>
    <p:extLst>
      <p:ext uri="{BB962C8B-B14F-4D97-AF65-F5344CB8AC3E}">
        <p14:creationId xmlns:p14="http://schemas.microsoft.com/office/powerpoint/2010/main" val="1032022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Reminder Current Team Members:  </a:t>
            </a:r>
          </a:p>
          <a:p>
            <a:endParaRPr lang="en-US" baseline="0" dirty="0"/>
          </a:p>
          <a:p>
            <a:r>
              <a:rPr lang="en-US" baseline="0" dirty="0"/>
              <a:t>All Regions and HQ are represented now.</a:t>
            </a:r>
          </a:p>
        </p:txBody>
      </p:sp>
      <p:sp>
        <p:nvSpPr>
          <p:cNvPr id="4" name="Slide Number Placeholder 3"/>
          <p:cNvSpPr>
            <a:spLocks noGrp="1"/>
          </p:cNvSpPr>
          <p:nvPr>
            <p:ph type="sldNum" sz="quarter" idx="10"/>
          </p:nvPr>
        </p:nvSpPr>
        <p:spPr/>
        <p:txBody>
          <a:bodyPr/>
          <a:lstStyle/>
          <a:p>
            <a:fld id="{D582FBF4-DE14-4F77-9AB0-E37ECA2BE6CD}" type="slidenum">
              <a:rPr lang="en-US" smtClean="0"/>
              <a:t>7</a:t>
            </a:fld>
            <a:endParaRPr lang="en-US"/>
          </a:p>
        </p:txBody>
      </p:sp>
    </p:spTree>
    <p:extLst>
      <p:ext uri="{BB962C8B-B14F-4D97-AF65-F5344CB8AC3E}">
        <p14:creationId xmlns:p14="http://schemas.microsoft.com/office/powerpoint/2010/main" val="3769021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Reminder Current Team Members:  </a:t>
            </a:r>
          </a:p>
          <a:p>
            <a:endParaRPr lang="en-US" baseline="0" dirty="0"/>
          </a:p>
          <a:p>
            <a:r>
              <a:rPr lang="en-US" baseline="0" dirty="0"/>
              <a:t>All Regions and HQ are represented now.</a:t>
            </a:r>
          </a:p>
        </p:txBody>
      </p:sp>
      <p:sp>
        <p:nvSpPr>
          <p:cNvPr id="4" name="Slide Number Placeholder 3"/>
          <p:cNvSpPr>
            <a:spLocks noGrp="1"/>
          </p:cNvSpPr>
          <p:nvPr>
            <p:ph type="sldNum" sz="quarter" idx="10"/>
          </p:nvPr>
        </p:nvSpPr>
        <p:spPr/>
        <p:txBody>
          <a:bodyPr/>
          <a:lstStyle/>
          <a:p>
            <a:fld id="{D582FBF4-DE14-4F77-9AB0-E37ECA2BE6CD}" type="slidenum">
              <a:rPr lang="en-US" smtClean="0"/>
              <a:t>8</a:t>
            </a:fld>
            <a:endParaRPr lang="en-US"/>
          </a:p>
        </p:txBody>
      </p:sp>
    </p:spTree>
    <p:extLst>
      <p:ext uri="{BB962C8B-B14F-4D97-AF65-F5344CB8AC3E}">
        <p14:creationId xmlns:p14="http://schemas.microsoft.com/office/powerpoint/2010/main" val="93693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Reminder Current Team Members:  </a:t>
            </a:r>
          </a:p>
          <a:p>
            <a:endParaRPr lang="en-US" baseline="0" dirty="0"/>
          </a:p>
          <a:p>
            <a:r>
              <a:rPr lang="en-US" baseline="0" dirty="0"/>
              <a:t>All Regions and HQ are represented now.</a:t>
            </a:r>
          </a:p>
        </p:txBody>
      </p:sp>
      <p:sp>
        <p:nvSpPr>
          <p:cNvPr id="4" name="Slide Number Placeholder 3"/>
          <p:cNvSpPr>
            <a:spLocks noGrp="1"/>
          </p:cNvSpPr>
          <p:nvPr>
            <p:ph type="sldNum" sz="quarter" idx="10"/>
          </p:nvPr>
        </p:nvSpPr>
        <p:spPr/>
        <p:txBody>
          <a:bodyPr/>
          <a:lstStyle/>
          <a:p>
            <a:fld id="{D582FBF4-DE14-4F77-9AB0-E37ECA2BE6CD}" type="slidenum">
              <a:rPr lang="en-US" smtClean="0"/>
              <a:t>9</a:t>
            </a:fld>
            <a:endParaRPr lang="en-US"/>
          </a:p>
        </p:txBody>
      </p:sp>
    </p:spTree>
    <p:extLst>
      <p:ext uri="{BB962C8B-B14F-4D97-AF65-F5344CB8AC3E}">
        <p14:creationId xmlns:p14="http://schemas.microsoft.com/office/powerpoint/2010/main" val="161670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0175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37851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54344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19676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89679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25373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75736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6717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38173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28884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5/3/2021</a:t>
            </a:fld>
            <a:endParaRPr lang="en-US" dirty="0"/>
          </a:p>
        </p:txBody>
      </p:sp>
      <p:sp>
        <p:nvSpPr>
          <p:cNvPr id="9" name="Footer Placeholder 8"/>
          <p:cNvSpPr>
            <a:spLocks noGrp="1"/>
          </p:cNvSpPr>
          <p:nvPr>
            <p:ph type="ftr" sz="quarter" idx="11"/>
          </p:nvPr>
        </p:nvSpPr>
        <p:spPr>
          <a:xfrm>
            <a:off x="2624326" y="6356351"/>
            <a:ext cx="4433638"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43764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5586B75A-687E-405C-8A0B-8D00578BA2C3}" type="datetimeFigureOut">
              <a:rPr lang="en-US" smtClean="0"/>
              <a:pPr/>
              <a:t>5/3/2021</a:t>
            </a:fld>
            <a:endParaRPr lang="en-US" dirty="0"/>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7138512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2.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0.jpeg"/><Relationship Id="rId5" Type="http://schemas.openxmlformats.org/officeDocument/2006/relationships/image" Target="../media/image25.jpeg"/><Relationship Id="rId10" Type="http://schemas.openxmlformats.org/officeDocument/2006/relationships/image" Target="../media/image3.png"/><Relationship Id="rId4" Type="http://schemas.openxmlformats.org/officeDocument/2006/relationships/image" Target="../media/image24.jpeg"/><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5.jpe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1.png"/><Relationship Id="rId10" Type="http://schemas.openxmlformats.org/officeDocument/2006/relationships/image" Target="../media/image44.jpeg"/><Relationship Id="rId4" Type="http://schemas.openxmlformats.org/officeDocument/2006/relationships/image" Target="../media/image40.jpeg"/><Relationship Id="rId9"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3.pn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3.pn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3.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pn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3.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hyperlink" Target="#_Toc47531198"/><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073" y="4498955"/>
            <a:ext cx="6795120" cy="1552322"/>
          </a:xfrm>
        </p:spPr>
        <p:txBody>
          <a:bodyPr>
            <a:noAutofit/>
          </a:bodyPr>
          <a:lstStyle/>
          <a:p>
            <a:r>
              <a:rPr lang="en-US" sz="3600" b="1" spc="0" dirty="0">
                <a:solidFill>
                  <a:schemeClr val="tx1"/>
                </a:solidFill>
                <a:latin typeface="Cambria Math" panose="02040503050406030204" pitchFamily="18" charset="0"/>
                <a:ea typeface="Cambria Math" panose="02040503050406030204" pitchFamily="18" charset="0"/>
              </a:rPr>
              <a:t>National Coordinator’s Meeting    </a:t>
            </a:r>
            <a:br>
              <a:rPr lang="en-US" sz="3600" b="1" spc="0" dirty="0">
                <a:solidFill>
                  <a:schemeClr val="tx1"/>
                </a:solidFill>
                <a:latin typeface="Cambria Math" panose="02040503050406030204" pitchFamily="18" charset="0"/>
                <a:ea typeface="Cambria Math" panose="02040503050406030204" pitchFamily="18" charset="0"/>
              </a:rPr>
            </a:br>
            <a:r>
              <a:rPr lang="en-US" sz="3600" b="1" spc="0" dirty="0">
                <a:solidFill>
                  <a:schemeClr val="tx1"/>
                </a:solidFill>
                <a:latin typeface="Cambria Math" panose="02040503050406030204" pitchFamily="18" charset="0"/>
                <a:ea typeface="Cambria Math" panose="02040503050406030204" pitchFamily="18" charset="0"/>
              </a:rPr>
              <a:t>Partner with a Payer Initiative</a:t>
            </a:r>
            <a:br>
              <a:rPr lang="en-US" sz="3600" b="1" spc="0" dirty="0">
                <a:solidFill>
                  <a:schemeClr val="tx1"/>
                </a:solidFill>
                <a:latin typeface="Cambria Math" panose="02040503050406030204" pitchFamily="18" charset="0"/>
                <a:ea typeface="Cambria Math" panose="02040503050406030204" pitchFamily="18" charset="0"/>
              </a:rPr>
            </a:br>
            <a:r>
              <a:rPr lang="en-US" sz="3600" b="1" spc="0" dirty="0">
                <a:solidFill>
                  <a:schemeClr val="tx1"/>
                </a:solidFill>
                <a:latin typeface="Cambria Math" panose="02040503050406030204" pitchFamily="18" charset="0"/>
                <a:ea typeface="Cambria Math" panose="02040503050406030204" pitchFamily="18" charset="0"/>
              </a:rPr>
              <a:t>March 31, 2021- </a:t>
            </a:r>
            <a:r>
              <a:rPr lang="en-US" sz="1800" b="1" spc="0" dirty="0">
                <a:solidFill>
                  <a:schemeClr val="tx1"/>
                </a:solidFill>
                <a:latin typeface="Cambria Math" panose="02040503050406030204" pitchFamily="18" charset="0"/>
                <a:ea typeface="Cambria Math" panose="02040503050406030204" pitchFamily="18" charset="0"/>
              </a:rPr>
              <a:t>Tom Decker and Gabe Gries</a:t>
            </a:r>
            <a:endParaRPr lang="en-US" sz="3600" b="1" spc="0" dirty="0">
              <a:solidFill>
                <a:schemeClr val="tx1"/>
              </a:solidFill>
              <a:latin typeface="Cambria Math" panose="02040503050406030204" pitchFamily="18" charset="0"/>
              <a:ea typeface="Cambria Math" panose="02040503050406030204" pitchFamily="18" charset="0"/>
            </a:endParaRPr>
          </a:p>
        </p:txBody>
      </p:sp>
      <p:sp>
        <p:nvSpPr>
          <p:cNvPr id="4" name="Rectangle 1"/>
          <p:cNvSpPr>
            <a:spLocks noChangeArrowheads="1"/>
          </p:cNvSpPr>
          <p:nvPr/>
        </p:nvSpPr>
        <p:spPr bwMode="auto">
          <a:xfrm>
            <a:off x="0" y="-138499"/>
            <a:ext cx="2584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mn-ea"/>
                <a:cs typeface="+mn-cs"/>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A89237AB-C0EC-49C0-9CAC-81637402A1C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8294" y="0"/>
            <a:ext cx="5005706" cy="3815174"/>
          </a:xfrm>
          <a:prstGeom prst="rect">
            <a:avLst/>
          </a:prstGeom>
        </p:spPr>
      </p:pic>
      <p:pic>
        <p:nvPicPr>
          <p:cNvPr id="10" name="Picture 9">
            <a:extLst>
              <a:ext uri="{FF2B5EF4-FFF2-40B4-BE49-F238E27FC236}">
                <a16:creationId xmlns:a16="http://schemas.microsoft.com/office/drawing/2014/main" id="{3A90570B-7D4B-4EA3-BEBF-7F65E867942D}"/>
              </a:ext>
              <a:ext uri="{C183D7F6-B498-43B3-948B-1728B52AA6E4}">
                <adec:decorative xmlns:adec="http://schemas.microsoft.com/office/drawing/2017/decorative" val="1"/>
              </a:ext>
            </a:extLst>
          </p:cNvPr>
          <p:cNvPicPr>
            <a:picLocks noChangeAspect="1"/>
          </p:cNvPicPr>
          <p:nvPr/>
        </p:nvPicPr>
        <p:blipFill rotWithShape="1">
          <a:blip r:embed="rId4"/>
          <a:srcRect l="7431" t="5831" r="2792"/>
          <a:stretch/>
        </p:blipFill>
        <p:spPr>
          <a:xfrm>
            <a:off x="6852062" y="3815174"/>
            <a:ext cx="2291938" cy="2511631"/>
          </a:xfrm>
          <a:prstGeom prst="rect">
            <a:avLst/>
          </a:prstGeom>
        </p:spPr>
      </p:pic>
      <p:pic>
        <p:nvPicPr>
          <p:cNvPr id="3" name="Picture 2">
            <a:extLst>
              <a:ext uri="{FF2B5EF4-FFF2-40B4-BE49-F238E27FC236}">
                <a16:creationId xmlns:a16="http://schemas.microsoft.com/office/drawing/2014/main" id="{CD988733-46F5-40D7-9732-F9367F6FC11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pic>
        <p:nvPicPr>
          <p:cNvPr id="8" name="Picture 7">
            <a:extLst>
              <a:ext uri="{FF2B5EF4-FFF2-40B4-BE49-F238E27FC236}">
                <a16:creationId xmlns:a16="http://schemas.microsoft.com/office/drawing/2014/main" id="{D77A71A0-4F3B-47C0-846F-75DE9C911D6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57728" y="852"/>
            <a:ext cx="4296022" cy="3814322"/>
          </a:xfrm>
          <a:prstGeom prst="rect">
            <a:avLst/>
          </a:prstGeom>
        </p:spPr>
      </p:pic>
    </p:spTree>
    <p:extLst>
      <p:ext uri="{BB962C8B-B14F-4D97-AF65-F5344CB8AC3E}">
        <p14:creationId xmlns:p14="http://schemas.microsoft.com/office/powerpoint/2010/main" val="3848078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08" y="584200"/>
            <a:ext cx="2396654" cy="5074322"/>
          </a:xfrm>
        </p:spPr>
        <p:txBody>
          <a:bodyPr>
            <a:normAutofit fontScale="90000"/>
          </a:bodyPr>
          <a:lstStyle/>
          <a:p>
            <a:br>
              <a:rPr lang="en-US" sz="2800" b="1" dirty="0">
                <a:solidFill>
                  <a:schemeClr val="tx1"/>
                </a:solidFill>
              </a:rPr>
            </a:br>
            <a:r>
              <a:rPr lang="en-US" sz="2800" b="1" dirty="0">
                <a:solidFill>
                  <a:schemeClr val="tx1"/>
                </a:solidFill>
              </a:rPr>
              <a:t>Individual Companies</a:t>
            </a:r>
            <a:br>
              <a:rPr lang="en-US" sz="2800" b="1" dirty="0">
                <a:solidFill>
                  <a:schemeClr val="tx1"/>
                </a:solidFill>
              </a:rPr>
            </a:br>
            <a:br>
              <a:rPr lang="en-US" sz="2800" b="1" dirty="0">
                <a:solidFill>
                  <a:schemeClr val="tx1"/>
                </a:solidFill>
              </a:rPr>
            </a:br>
            <a:r>
              <a:rPr lang="en-US" dirty="0"/>
              <a:t>Colt</a:t>
            </a:r>
            <a:br>
              <a:rPr lang="en-US" dirty="0"/>
            </a:br>
            <a:r>
              <a:rPr lang="en-US" dirty="0"/>
              <a:t>Sig Sauer</a:t>
            </a:r>
            <a:br>
              <a:rPr lang="en-US" dirty="0"/>
            </a:br>
            <a:r>
              <a:rPr lang="en-US" dirty="0"/>
              <a:t>Federal Ammunition</a:t>
            </a:r>
            <a:br>
              <a:rPr lang="en-US" dirty="0"/>
            </a:br>
            <a:r>
              <a:rPr lang="en-US" dirty="0"/>
              <a:t>Mossberg</a:t>
            </a:r>
            <a:br>
              <a:rPr lang="en-US" dirty="0"/>
            </a:br>
            <a:r>
              <a:rPr lang="en-US" dirty="0"/>
              <a:t>Smith &amp; Wesson</a:t>
            </a:r>
            <a:br>
              <a:rPr lang="en-US" dirty="0"/>
            </a:br>
            <a:r>
              <a:rPr lang="en-US" dirty="0" err="1"/>
              <a:t>Zebco</a:t>
            </a:r>
            <a:br>
              <a:rPr lang="en-US" dirty="0"/>
            </a:br>
            <a:r>
              <a:rPr lang="en-US" dirty="0"/>
              <a:t>Orvis</a:t>
            </a:r>
            <a:br>
              <a:rPr lang="en-US" dirty="0"/>
            </a:br>
            <a:r>
              <a:rPr lang="en-US" dirty="0" err="1"/>
              <a:t>Rapala</a:t>
            </a:r>
            <a:endParaRPr lang="en-US" dirty="0"/>
          </a:p>
        </p:txBody>
      </p:sp>
      <p:sp>
        <p:nvSpPr>
          <p:cNvPr id="4" name="Title 1">
            <a:extLst>
              <a:ext uri="{C183D7F6-B498-43B3-948B-1728B52AA6E4}">
                <adec:decorative xmlns:adec="http://schemas.microsoft.com/office/drawing/2017/decorative" val="1"/>
              </a:ext>
            </a:extLst>
          </p:cNvPr>
          <p:cNvSpPr txBox="1">
            <a:spLocks/>
          </p:cNvSpPr>
          <p:nvPr/>
        </p:nvSpPr>
        <p:spPr>
          <a:xfrm>
            <a:off x="198154" y="150171"/>
            <a:ext cx="7074713" cy="434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endParaRPr lang="en-US" sz="2800" dirty="0">
              <a:solidFill>
                <a:schemeClr val="tx2">
                  <a:lumMod val="75000"/>
                </a:schemeClr>
              </a:solidFill>
            </a:endParaRPr>
          </a:p>
        </p:txBody>
      </p:sp>
      <p:sp>
        <p:nvSpPr>
          <p:cNvPr id="3" name="Rectangle 2"/>
          <p:cNvSpPr/>
          <p:nvPr/>
        </p:nvSpPr>
        <p:spPr>
          <a:xfrm>
            <a:off x="3255819" y="1123838"/>
            <a:ext cx="5666509" cy="369332"/>
          </a:xfrm>
          <a:prstGeom prst="rect">
            <a:avLst/>
          </a:prstGeom>
        </p:spPr>
        <p:txBody>
          <a:bodyPr wrap="square">
            <a:spAutoFit/>
          </a:bodyPr>
          <a:lstStyle/>
          <a:p>
            <a:pPr fontAlgn="base"/>
            <a:r>
              <a:rPr lang="en-US" dirty="0">
                <a:solidFill>
                  <a:srgbClr val="000000"/>
                </a:solidFill>
                <a:latin typeface="Times New Roman" panose="02020603050405020304" pitchFamily="18" charset="0"/>
              </a:rPr>
              <a:t>.</a:t>
            </a:r>
            <a:endParaRPr lang="en-US" sz="1600" b="0" i="0" u="none" strike="noStrike" dirty="0">
              <a:solidFill>
                <a:srgbClr val="000000"/>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9E74A0D1-6DF3-4597-A86F-DC0662398BE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pic>
        <p:nvPicPr>
          <p:cNvPr id="9" name="Content Placeholder 4">
            <a:extLst>
              <a:ext uri="{FF2B5EF4-FFF2-40B4-BE49-F238E27FC236}">
                <a16:creationId xmlns:a16="http://schemas.microsoft.com/office/drawing/2014/main" id="{F880C889-705E-4134-8804-7369FC50F3AC}"/>
              </a:ext>
              <a:ext uri="{C183D7F6-B498-43B3-948B-1728B52AA6E4}">
                <adec:decorative xmlns:adec="http://schemas.microsoft.com/office/drawing/2017/decorative" val="1"/>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2716696" y="712463"/>
            <a:ext cx="6205632" cy="5290772"/>
          </a:xfrm>
        </p:spPr>
      </p:pic>
    </p:spTree>
    <p:extLst>
      <p:ext uri="{BB962C8B-B14F-4D97-AF65-F5344CB8AC3E}">
        <p14:creationId xmlns:p14="http://schemas.microsoft.com/office/powerpoint/2010/main" val="3375349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711C1E-FA86-4E76-8720-E3B8C909877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
        <p:nvSpPr>
          <p:cNvPr id="2" name="Title 1"/>
          <p:cNvSpPr>
            <a:spLocks noGrp="1"/>
          </p:cNvSpPr>
          <p:nvPr>
            <p:ph type="title"/>
          </p:nvPr>
        </p:nvSpPr>
        <p:spPr>
          <a:xfrm>
            <a:off x="189689" y="1123839"/>
            <a:ext cx="2210612" cy="1911462"/>
          </a:xfrm>
        </p:spPr>
        <p:txBody>
          <a:bodyPr>
            <a:normAutofit/>
          </a:bodyPr>
          <a:lstStyle/>
          <a:p>
            <a:r>
              <a:rPr lang="en-US" sz="5400" dirty="0">
                <a:solidFill>
                  <a:schemeClr val="tx1"/>
                </a:solidFill>
              </a:rPr>
              <a:t>2020</a:t>
            </a:r>
            <a:r>
              <a:rPr lang="en-US" dirty="0">
                <a:solidFill>
                  <a:schemeClr val="tx1"/>
                </a:solidFill>
              </a:rPr>
              <a:t> </a:t>
            </a:r>
            <a:br>
              <a:rPr lang="en-US" dirty="0">
                <a:solidFill>
                  <a:schemeClr val="tx1"/>
                </a:solidFill>
              </a:rPr>
            </a:br>
            <a:r>
              <a:rPr lang="en-US" dirty="0">
                <a:solidFill>
                  <a:schemeClr val="tx1"/>
                </a:solidFill>
              </a:rPr>
              <a:t>Shot Show Initiative</a:t>
            </a:r>
          </a:p>
        </p:txBody>
      </p:sp>
      <p:sp>
        <p:nvSpPr>
          <p:cNvPr id="3" name="Content Placeholder 2">
            <a:extLst>
              <a:ext uri="{C183D7F6-B498-43B3-948B-1728B52AA6E4}">
                <adec:decorative xmlns:adec="http://schemas.microsoft.com/office/drawing/2017/decorative" val="1"/>
              </a:ext>
            </a:extLst>
          </p:cNvPr>
          <p:cNvSpPr>
            <a:spLocks noGrp="1"/>
          </p:cNvSpPr>
          <p:nvPr>
            <p:ph idx="1"/>
          </p:nvPr>
        </p:nvSpPr>
        <p:spPr/>
        <p:txBody>
          <a:bodyPr/>
          <a:lstStyle/>
          <a:p>
            <a:endParaRPr lang="en-US" dirty="0"/>
          </a:p>
          <a:p>
            <a:endParaRPr lang="en-US" dirty="0"/>
          </a:p>
        </p:txBody>
      </p:sp>
      <p:pic>
        <p:nvPicPr>
          <p:cNvPr id="8" name="Content Placeholder 4">
            <a:extLs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15272"/>
            <a:ext cx="5387678" cy="6292933"/>
          </a:xfrm>
          <a:prstGeom prst="rect">
            <a:avLst/>
          </a:prstGeom>
        </p:spPr>
      </p:pic>
      <p:sp>
        <p:nvSpPr>
          <p:cNvPr id="11" name="Content Placeholder 2">
            <a:extLst>
              <a:ext uri="{FF2B5EF4-FFF2-40B4-BE49-F238E27FC236}">
                <a16:creationId xmlns:a16="http://schemas.microsoft.com/office/drawing/2014/main" id="{D785158E-890D-4E74-B5E5-C4F92B696658}"/>
              </a:ext>
              <a:ext uri="{C183D7F6-B498-43B3-948B-1728B52AA6E4}">
                <adec:decorative xmlns:adec="http://schemas.microsoft.com/office/drawing/2017/decorative" val="1"/>
              </a:ext>
            </a:extLst>
          </p:cNvPr>
          <p:cNvSpPr txBox="1">
            <a:spLocks/>
          </p:cNvSpPr>
          <p:nvPr/>
        </p:nvSpPr>
        <p:spPr>
          <a:xfrm>
            <a:off x="2834167" y="868680"/>
            <a:ext cx="5486400" cy="512064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endParaRPr lang="en-US"/>
          </a:p>
          <a:p>
            <a:endParaRPr lang="en-US" dirty="0"/>
          </a:p>
        </p:txBody>
      </p:sp>
      <p:pic>
        <p:nvPicPr>
          <p:cNvPr id="4" name="Picture 3">
            <a:extLst>
              <a:ext uri="{FF2B5EF4-FFF2-40B4-BE49-F238E27FC236}">
                <a16:creationId xmlns:a16="http://schemas.microsoft.com/office/drawing/2014/main" id="{F5C6A5BC-0923-4E77-9283-54B9451956D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49772" y="875624"/>
            <a:ext cx="6677314" cy="1619249"/>
          </a:xfrm>
          <a:prstGeom prst="rect">
            <a:avLst/>
          </a:prstGeom>
        </p:spPr>
      </p:pic>
      <p:pic>
        <p:nvPicPr>
          <p:cNvPr id="6" name="Picture 5">
            <a:extLst>
              <a:ext uri="{FF2B5EF4-FFF2-40B4-BE49-F238E27FC236}">
                <a16:creationId xmlns:a16="http://schemas.microsoft.com/office/drawing/2014/main" id="{E53C2B4D-538A-4440-A0DE-A974DB781FB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152855" y="4825388"/>
            <a:ext cx="6991146" cy="1446444"/>
          </a:xfrm>
          <a:prstGeom prst="rect">
            <a:avLst/>
          </a:prstGeom>
        </p:spPr>
      </p:pic>
      <p:pic>
        <p:nvPicPr>
          <p:cNvPr id="7" name="Picture 6">
            <a:extLst>
              <a:ext uri="{FF2B5EF4-FFF2-40B4-BE49-F238E27FC236}">
                <a16:creationId xmlns:a16="http://schemas.microsoft.com/office/drawing/2014/main" id="{51FD0D79-8110-4149-82FB-1A41852550F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063802" y="2656922"/>
            <a:ext cx="5091852" cy="1915077"/>
          </a:xfrm>
          <a:prstGeom prst="rect">
            <a:avLst/>
          </a:prstGeom>
        </p:spPr>
      </p:pic>
    </p:spTree>
    <p:extLst>
      <p:ext uri="{BB962C8B-B14F-4D97-AF65-F5344CB8AC3E}">
        <p14:creationId xmlns:p14="http://schemas.microsoft.com/office/powerpoint/2010/main" val="1991658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31876" y="1161637"/>
            <a:ext cx="1784856" cy="4601183"/>
          </a:xfrm>
        </p:spPr>
        <p:txBody>
          <a:bodyPr>
            <a:normAutofit/>
          </a:bodyPr>
          <a:lstStyle/>
          <a:p>
            <a:r>
              <a:rPr lang="en-US" dirty="0">
                <a:solidFill>
                  <a:schemeClr val="tx1"/>
                </a:solidFill>
              </a:rPr>
              <a:t>What’s achieved with the funds? </a:t>
            </a:r>
            <a:br>
              <a:rPr lang="en-US" dirty="0"/>
            </a:br>
            <a:br>
              <a:rPr lang="en-US" dirty="0"/>
            </a:br>
            <a:br>
              <a:rPr lang="en-US" dirty="0"/>
            </a:br>
            <a:br>
              <a:rPr lang="en-US" dirty="0"/>
            </a:br>
            <a:br>
              <a:rPr lang="en-US" dirty="0"/>
            </a:br>
            <a:br>
              <a:rPr lang="en-US" dirty="0"/>
            </a:br>
            <a:endParaRPr lang="en-US" dirty="0"/>
          </a:p>
        </p:txBody>
      </p:sp>
      <p:sp>
        <p:nvSpPr>
          <p:cNvPr id="4" name="Rectangle 3">
            <a:extLst>
              <a:ext uri="{C183D7F6-B498-43B3-948B-1728B52AA6E4}">
                <adec:decorative xmlns:adec="http://schemas.microsoft.com/office/drawing/2017/decorative" val="1"/>
              </a:ext>
            </a:extLst>
          </p:cNvPr>
          <p:cNvSpPr/>
          <p:nvPr/>
        </p:nvSpPr>
        <p:spPr>
          <a:xfrm>
            <a:off x="2806119" y="1232860"/>
            <a:ext cx="3754581" cy="4124206"/>
          </a:xfrm>
          <a:prstGeom prst="rect">
            <a:avLst/>
          </a:prstGeom>
        </p:spPr>
        <p:txBody>
          <a:bodyPr wrap="square">
            <a:spAutoFit/>
          </a:bodyPr>
          <a:lstStyle/>
          <a:p>
            <a:r>
              <a:rPr lang="en-US" sz="3600" dirty="0">
                <a:solidFill>
                  <a:schemeClr val="tx2">
                    <a:lumMod val="75000"/>
                  </a:schemeClr>
                </a:solidFill>
              </a:rPr>
              <a:t>450+</a:t>
            </a:r>
            <a:r>
              <a:rPr lang="en-US" dirty="0">
                <a:solidFill>
                  <a:schemeClr val="tx2">
                    <a:lumMod val="75000"/>
                  </a:schemeClr>
                </a:solidFill>
              </a:rPr>
              <a:t> </a:t>
            </a:r>
            <a:br>
              <a:rPr lang="en-US" dirty="0">
                <a:solidFill>
                  <a:schemeClr val="tx2">
                    <a:lumMod val="75000"/>
                  </a:schemeClr>
                </a:solidFill>
              </a:rPr>
            </a:br>
            <a:r>
              <a:rPr lang="en-US" dirty="0">
                <a:solidFill>
                  <a:schemeClr val="tx2">
                    <a:lumMod val="75000"/>
                  </a:schemeClr>
                </a:solidFill>
              </a:rPr>
              <a:t>Bird &amp; mammal species conserved and managed</a:t>
            </a:r>
            <a:br>
              <a:rPr lang="en-US" dirty="0">
                <a:solidFill>
                  <a:schemeClr val="tx2">
                    <a:lumMod val="75000"/>
                  </a:schemeClr>
                </a:solidFill>
              </a:rPr>
            </a:br>
            <a:endParaRPr lang="en-US" dirty="0">
              <a:solidFill>
                <a:schemeClr val="tx2">
                  <a:lumMod val="75000"/>
                </a:schemeClr>
              </a:solidFill>
            </a:endParaRPr>
          </a:p>
          <a:p>
            <a:br>
              <a:rPr lang="en-US" dirty="0">
                <a:solidFill>
                  <a:schemeClr val="tx2">
                    <a:lumMod val="75000"/>
                  </a:schemeClr>
                </a:solidFill>
              </a:rPr>
            </a:br>
            <a:r>
              <a:rPr lang="en-US" sz="3200" dirty="0">
                <a:solidFill>
                  <a:schemeClr val="tx2">
                    <a:lumMod val="75000"/>
                  </a:schemeClr>
                </a:solidFill>
              </a:rPr>
              <a:t>46.9 Million </a:t>
            </a:r>
          </a:p>
          <a:p>
            <a:r>
              <a:rPr lang="en-US" dirty="0">
                <a:solidFill>
                  <a:schemeClr val="tx2">
                    <a:lumMod val="75000"/>
                  </a:schemeClr>
                </a:solidFill>
              </a:rPr>
              <a:t>Acres of access </a:t>
            </a:r>
            <a:br>
              <a:rPr lang="en-US" dirty="0">
                <a:solidFill>
                  <a:schemeClr val="tx2">
                    <a:lumMod val="75000"/>
                  </a:schemeClr>
                </a:solidFill>
              </a:rPr>
            </a:br>
            <a:br>
              <a:rPr lang="en-US" dirty="0">
                <a:solidFill>
                  <a:schemeClr val="tx2">
                    <a:lumMod val="75000"/>
                  </a:schemeClr>
                </a:solidFill>
              </a:rPr>
            </a:br>
            <a:r>
              <a:rPr lang="en-US" sz="3200" dirty="0">
                <a:solidFill>
                  <a:schemeClr val="tx2">
                    <a:lumMod val="75000"/>
                  </a:schemeClr>
                </a:solidFill>
              </a:rPr>
              <a:t>776</a:t>
            </a:r>
            <a:r>
              <a:rPr lang="en-US" dirty="0">
                <a:solidFill>
                  <a:schemeClr val="tx2">
                    <a:lumMod val="75000"/>
                  </a:schemeClr>
                </a:solidFill>
              </a:rPr>
              <a:t>  </a:t>
            </a:r>
          </a:p>
          <a:p>
            <a:r>
              <a:rPr lang="en-US" dirty="0">
                <a:solidFill>
                  <a:schemeClr val="tx2">
                    <a:lumMod val="75000"/>
                  </a:schemeClr>
                </a:solidFill>
              </a:rPr>
              <a:t>Shooting ranges (Firearm/Archery)</a:t>
            </a:r>
            <a:br>
              <a:rPr lang="en-US" dirty="0">
                <a:solidFill>
                  <a:schemeClr val="tx2">
                    <a:lumMod val="75000"/>
                  </a:schemeClr>
                </a:solidFill>
              </a:rPr>
            </a:br>
            <a:endParaRPr lang="en-US" dirty="0">
              <a:solidFill>
                <a:schemeClr val="tx2">
                  <a:lumMod val="75000"/>
                </a:schemeClr>
              </a:solidFill>
            </a:endParaRPr>
          </a:p>
          <a:p>
            <a:endParaRPr lang="en-US" dirty="0"/>
          </a:p>
        </p:txBody>
      </p:sp>
      <p:sp>
        <p:nvSpPr>
          <p:cNvPr id="23" name="TextBox 22">
            <a:extLst>
              <a:ext uri="{C183D7F6-B498-43B3-948B-1728B52AA6E4}">
                <adec:decorative xmlns:adec="http://schemas.microsoft.com/office/drawing/2017/decorative" val="1"/>
              </a:ext>
            </a:extLst>
          </p:cNvPr>
          <p:cNvSpPr txBox="1"/>
          <p:nvPr/>
        </p:nvSpPr>
        <p:spPr>
          <a:xfrm>
            <a:off x="174917" y="65453"/>
            <a:ext cx="5262403" cy="523220"/>
          </a:xfrm>
          <a:prstGeom prst="rect">
            <a:avLst/>
          </a:prstGeom>
          <a:noFill/>
        </p:spPr>
        <p:txBody>
          <a:bodyPr wrap="none" rtlCol="0">
            <a:spAutoFit/>
          </a:bodyPr>
          <a:lstStyle/>
          <a:p>
            <a:r>
              <a:rPr lang="en-US" sz="2800" b="1" dirty="0">
                <a:solidFill>
                  <a:schemeClr val="tx2">
                    <a:lumMod val="75000"/>
                  </a:schemeClr>
                </a:solidFill>
              </a:rPr>
              <a:t>PR-Wildlife Restoration Program</a:t>
            </a:r>
          </a:p>
        </p:txBody>
      </p:sp>
      <p:pic>
        <p:nvPicPr>
          <p:cNvPr id="32" name="Picture 31">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5783" y="3462228"/>
            <a:ext cx="1852144" cy="1234763"/>
          </a:xfrm>
          <a:prstGeom prst="rect">
            <a:avLst/>
          </a:prstGeom>
        </p:spPr>
      </p:pic>
      <p:pic>
        <p:nvPicPr>
          <p:cNvPr id="33" name="Picture 32">
            <a:extLs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7016" y="1942527"/>
            <a:ext cx="1820906" cy="1213937"/>
          </a:xfrm>
          <a:prstGeom prst="rect">
            <a:avLst/>
          </a:prstGeom>
        </p:spPr>
      </p:pic>
      <p:pic>
        <p:nvPicPr>
          <p:cNvPr id="34" name="Picture 33">
            <a:extLs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2056" y="4972492"/>
            <a:ext cx="2370985" cy="1580656"/>
          </a:xfrm>
          <a:prstGeom prst="rect">
            <a:avLst/>
          </a:prstGeom>
        </p:spPr>
      </p:pic>
      <p:pic>
        <p:nvPicPr>
          <p:cNvPr id="3" name="Picture 2">
            <a:extLs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5988" y="3411930"/>
            <a:ext cx="2405438" cy="14877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29F57B1-31BD-4814-A5A3-110ABF21B9AA}"/>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32453" y="212606"/>
            <a:ext cx="2325469" cy="1552374"/>
          </a:xfrm>
          <a:prstGeom prst="rect">
            <a:avLst/>
          </a:prstGeom>
        </p:spPr>
      </p:pic>
      <p:pic>
        <p:nvPicPr>
          <p:cNvPr id="8" name="Picture 7">
            <a:extLst>
              <a:ext uri="{FF2B5EF4-FFF2-40B4-BE49-F238E27FC236}">
                <a16:creationId xmlns:a16="http://schemas.microsoft.com/office/drawing/2014/main" id="{02AD093B-24AF-4C8F-B8A1-DC1061BC8492}"/>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05783" y="1942527"/>
            <a:ext cx="1852139" cy="1327316"/>
          </a:xfrm>
          <a:prstGeom prst="rect">
            <a:avLst/>
          </a:prstGeom>
        </p:spPr>
      </p:pic>
      <p:pic>
        <p:nvPicPr>
          <p:cNvPr id="10" name="Picture 9">
            <a:extLst>
              <a:ext uri="{FF2B5EF4-FFF2-40B4-BE49-F238E27FC236}">
                <a16:creationId xmlns:a16="http://schemas.microsoft.com/office/drawing/2014/main" id="{0BB5A8F9-9C3D-4253-BB3E-2DF4B8F2ABCB}"/>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005783" y="3447389"/>
            <a:ext cx="1852139" cy="1249602"/>
          </a:xfrm>
          <a:prstGeom prst="rect">
            <a:avLst/>
          </a:prstGeom>
        </p:spPr>
      </p:pic>
      <p:pic>
        <p:nvPicPr>
          <p:cNvPr id="16" name="Picture 15">
            <a:extLst>
              <a:ext uri="{FF2B5EF4-FFF2-40B4-BE49-F238E27FC236}">
                <a16:creationId xmlns:a16="http://schemas.microsoft.com/office/drawing/2014/main" id="{B2B65E59-41B7-49D3-9343-54A37970A347}"/>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pic>
        <p:nvPicPr>
          <p:cNvPr id="11" name="Picture 10">
            <a:extLst>
              <a:ext uri="{FF2B5EF4-FFF2-40B4-BE49-F238E27FC236}">
                <a16:creationId xmlns:a16="http://schemas.microsoft.com/office/drawing/2014/main" id="{0CF9FE08-B85C-477E-A404-9B9DDDBD935E}"/>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532454" y="186185"/>
            <a:ext cx="2332580" cy="1578795"/>
          </a:xfrm>
          <a:prstGeom prst="rect">
            <a:avLst/>
          </a:prstGeom>
        </p:spPr>
      </p:pic>
      <p:pic>
        <p:nvPicPr>
          <p:cNvPr id="15" name="Picture 14">
            <a:extLst>
              <a:ext uri="{FF2B5EF4-FFF2-40B4-BE49-F238E27FC236}">
                <a16:creationId xmlns:a16="http://schemas.microsoft.com/office/drawing/2014/main" id="{F8B9BC6E-DAE9-43D8-82DA-B548B87A5216}"/>
              </a:ex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b="-1352"/>
          <a:stretch/>
        </p:blipFill>
        <p:spPr>
          <a:xfrm>
            <a:off x="7005783" y="1942126"/>
            <a:ext cx="1859251" cy="1370569"/>
          </a:xfrm>
          <a:prstGeom prst="rect">
            <a:avLst/>
          </a:prstGeom>
        </p:spPr>
      </p:pic>
      <p:pic>
        <p:nvPicPr>
          <p:cNvPr id="20" name="Picture 19">
            <a:extLst>
              <a:ext uri="{FF2B5EF4-FFF2-40B4-BE49-F238E27FC236}">
                <a16:creationId xmlns:a16="http://schemas.microsoft.com/office/drawing/2014/main" id="{3EB669F9-CCDA-42B3-B3EE-3868D7D068DB}"/>
              </a:ext>
              <a:ext uri="{C183D7F6-B498-43B3-948B-1728B52AA6E4}">
                <adec:decorative xmlns:adec="http://schemas.microsoft.com/office/drawing/2017/decorative" val="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005778" y="3428999"/>
            <a:ext cx="1852139" cy="1267991"/>
          </a:xfrm>
          <a:prstGeom prst="rect">
            <a:avLst/>
          </a:prstGeom>
        </p:spPr>
      </p:pic>
    </p:spTree>
    <p:extLst>
      <p:ext uri="{BB962C8B-B14F-4D97-AF65-F5344CB8AC3E}">
        <p14:creationId xmlns:p14="http://schemas.microsoft.com/office/powerpoint/2010/main" val="1131050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C183D7F6-B498-43B3-948B-1728B52AA6E4}">
                <adec:decorative xmlns:adec="http://schemas.microsoft.com/office/drawing/2017/decorative" val="1"/>
              </a:ext>
            </a:extLst>
          </p:cNvPr>
          <p:cNvSpPr txBox="1">
            <a:spLocks noGrp="1"/>
          </p:cNvSpPr>
          <p:nvPr>
            <p:ph type="title" idx="4294967295"/>
          </p:nvPr>
        </p:nvSpPr>
        <p:spPr>
          <a:xfrm>
            <a:off x="198154" y="150171"/>
            <a:ext cx="7074713" cy="4340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60" normalizeH="0" baseline="0" noProof="0" dirty="0">
                <a:ln>
                  <a:noFill/>
                </a:ln>
                <a:solidFill>
                  <a:schemeClr val="tx2">
                    <a:lumMod val="75000"/>
                  </a:schemeClr>
                </a:solidFill>
                <a:effectLst/>
                <a:uLnTx/>
                <a:uFillTx/>
                <a:latin typeface="+mj-lt"/>
                <a:ea typeface="+mj-ea"/>
                <a:cs typeface="+mj-cs"/>
              </a:rPr>
              <a:t>DJ-Sport Fish Restoration Program</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7262" y="4233872"/>
            <a:ext cx="1930562" cy="2574082"/>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7920" y="2689520"/>
            <a:ext cx="2747407" cy="1545416"/>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7262" y="101139"/>
            <a:ext cx="1930562" cy="2574082"/>
          </a:xfrm>
          <a:prstGeom prst="rect">
            <a:avLst/>
          </a:prstGeom>
        </p:spPr>
      </p:pic>
      <p:sp>
        <p:nvSpPr>
          <p:cNvPr id="14" name="Rectangle 13">
            <a:extLst>
              <a:ext uri="{C183D7F6-B498-43B3-948B-1728B52AA6E4}">
                <adec:decorative xmlns:adec="http://schemas.microsoft.com/office/drawing/2017/decorative" val="1"/>
              </a:ext>
            </a:extLst>
          </p:cNvPr>
          <p:cNvSpPr/>
          <p:nvPr/>
        </p:nvSpPr>
        <p:spPr>
          <a:xfrm>
            <a:off x="2596074" y="1167203"/>
            <a:ext cx="3754581" cy="4832092"/>
          </a:xfrm>
          <a:prstGeom prst="rect">
            <a:avLst/>
          </a:prstGeom>
        </p:spPr>
        <p:txBody>
          <a:bodyPr wrap="square">
            <a:spAutoFit/>
          </a:bodyPr>
          <a:lstStyle/>
          <a:p>
            <a:r>
              <a:rPr lang="en-US" sz="3600" dirty="0">
                <a:solidFill>
                  <a:schemeClr val="tx2">
                    <a:lumMod val="75000"/>
                  </a:schemeClr>
                </a:solidFill>
              </a:rPr>
              <a:t>200+</a:t>
            </a:r>
            <a:br>
              <a:rPr lang="en-US" dirty="0">
                <a:solidFill>
                  <a:schemeClr val="tx2">
                    <a:lumMod val="75000"/>
                  </a:schemeClr>
                </a:solidFill>
              </a:rPr>
            </a:br>
            <a:r>
              <a:rPr lang="en-US" dirty="0">
                <a:solidFill>
                  <a:schemeClr val="tx2">
                    <a:lumMod val="75000"/>
                  </a:schemeClr>
                </a:solidFill>
              </a:rPr>
              <a:t>Fish species conserved and managed</a:t>
            </a:r>
            <a:br>
              <a:rPr lang="en-US" dirty="0">
                <a:solidFill>
                  <a:schemeClr val="tx2">
                    <a:lumMod val="75000"/>
                  </a:schemeClr>
                </a:solidFill>
              </a:rPr>
            </a:br>
            <a:br>
              <a:rPr lang="en-US" dirty="0">
                <a:solidFill>
                  <a:schemeClr val="tx2">
                    <a:lumMod val="75000"/>
                  </a:schemeClr>
                </a:solidFill>
              </a:rPr>
            </a:br>
            <a:r>
              <a:rPr lang="en-US" sz="3200" dirty="0">
                <a:solidFill>
                  <a:schemeClr val="tx2">
                    <a:lumMod val="75000"/>
                  </a:schemeClr>
                </a:solidFill>
              </a:rPr>
              <a:t>6,439 </a:t>
            </a:r>
          </a:p>
          <a:p>
            <a:r>
              <a:rPr lang="en-US" dirty="0">
                <a:solidFill>
                  <a:schemeClr val="tx2">
                    <a:lumMod val="75000"/>
                  </a:schemeClr>
                </a:solidFill>
              </a:rPr>
              <a:t>Boating/fishing access sites O+M</a:t>
            </a:r>
            <a:br>
              <a:rPr lang="en-US" dirty="0">
                <a:solidFill>
                  <a:schemeClr val="tx2">
                    <a:lumMod val="75000"/>
                  </a:schemeClr>
                </a:solidFill>
              </a:rPr>
            </a:br>
            <a:br>
              <a:rPr lang="en-US" dirty="0">
                <a:solidFill>
                  <a:schemeClr val="tx2">
                    <a:lumMod val="75000"/>
                  </a:schemeClr>
                </a:solidFill>
              </a:rPr>
            </a:br>
            <a:r>
              <a:rPr lang="en-US" sz="3200" dirty="0">
                <a:solidFill>
                  <a:schemeClr val="tx2">
                    <a:lumMod val="75000"/>
                  </a:schemeClr>
                </a:solidFill>
              </a:rPr>
              <a:t>1.3 billion</a:t>
            </a:r>
          </a:p>
          <a:p>
            <a:r>
              <a:rPr lang="en-US" dirty="0">
                <a:solidFill>
                  <a:schemeClr val="tx2">
                    <a:lumMod val="75000"/>
                  </a:schemeClr>
                </a:solidFill>
              </a:rPr>
              <a:t>Fish stocked annually (70+ species)</a:t>
            </a:r>
            <a:br>
              <a:rPr lang="en-US" dirty="0">
                <a:solidFill>
                  <a:schemeClr val="tx2">
                    <a:lumMod val="75000"/>
                  </a:schemeClr>
                </a:solidFill>
              </a:rPr>
            </a:br>
            <a:endParaRPr lang="en-US" dirty="0">
              <a:solidFill>
                <a:schemeClr val="tx2">
                  <a:lumMod val="75000"/>
                </a:schemeClr>
              </a:solidFill>
            </a:endParaRPr>
          </a:p>
          <a:p>
            <a:r>
              <a:rPr lang="en-US" sz="3200" dirty="0">
                <a:solidFill>
                  <a:schemeClr val="tx2">
                    <a:lumMod val="75000"/>
                  </a:schemeClr>
                </a:solidFill>
              </a:rPr>
              <a:t>316</a:t>
            </a:r>
          </a:p>
          <a:p>
            <a:r>
              <a:rPr lang="en-US" dirty="0">
                <a:solidFill>
                  <a:schemeClr val="tx2">
                    <a:lumMod val="75000"/>
                  </a:schemeClr>
                </a:solidFill>
              </a:rPr>
              <a:t>State Fish Hatcheries O+M</a:t>
            </a:r>
          </a:p>
          <a:p>
            <a:endParaRPr lang="en-US" sz="3200" dirty="0">
              <a:solidFill>
                <a:schemeClr val="tx2">
                  <a:lumMod val="75000"/>
                </a:schemeClr>
              </a:solidFill>
            </a:endParaRPr>
          </a:p>
          <a:p>
            <a:endParaRPr lang="en-US" dirty="0"/>
          </a:p>
        </p:txBody>
      </p:sp>
      <p:sp>
        <p:nvSpPr>
          <p:cNvPr id="15" name="Title 1">
            <a:extLst>
              <a:ext uri="{C183D7F6-B498-43B3-948B-1728B52AA6E4}">
                <adec:decorative xmlns:adec="http://schemas.microsoft.com/office/drawing/2017/decorative" val="1"/>
              </a:ext>
            </a:extLst>
          </p:cNvPr>
          <p:cNvSpPr txBox="1">
            <a:spLocks/>
          </p:cNvSpPr>
          <p:nvPr/>
        </p:nvSpPr>
        <p:spPr>
          <a:xfrm>
            <a:off x="615445" y="1013746"/>
            <a:ext cx="1784856"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r>
              <a:rPr lang="en-US" dirty="0">
                <a:solidFill>
                  <a:schemeClr val="tx1"/>
                </a:solidFill>
              </a:rPr>
              <a:t>What’s achieved with the funds? </a:t>
            </a:r>
            <a:br>
              <a:rPr lang="en-US" dirty="0"/>
            </a:br>
            <a:br>
              <a:rPr lang="en-US" dirty="0"/>
            </a:br>
            <a:br>
              <a:rPr lang="en-US" dirty="0"/>
            </a:br>
            <a:br>
              <a:rPr lang="en-US" dirty="0"/>
            </a:br>
            <a:br>
              <a:rPr lang="en-US" dirty="0"/>
            </a:br>
            <a:br>
              <a:rPr lang="en-US" dirty="0"/>
            </a:br>
            <a:endParaRPr lang="en-US" dirty="0"/>
          </a:p>
        </p:txBody>
      </p:sp>
      <p:pic>
        <p:nvPicPr>
          <p:cNvPr id="21" name="Picture 20">
            <a:extLs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5988" y="3411930"/>
            <a:ext cx="2405438" cy="1487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DE449A2-35F4-40E9-93B8-B2695E8518F4}"/>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35"/>
          <a:stretch/>
        </p:blipFill>
        <p:spPr>
          <a:xfrm>
            <a:off x="6176421" y="2689520"/>
            <a:ext cx="2777889" cy="1544352"/>
          </a:xfrm>
          <a:prstGeom prst="rect">
            <a:avLst/>
          </a:prstGeom>
        </p:spPr>
      </p:pic>
      <p:pic>
        <p:nvPicPr>
          <p:cNvPr id="13" name="Picture 12">
            <a:extLst>
              <a:ext uri="{FF2B5EF4-FFF2-40B4-BE49-F238E27FC236}">
                <a16:creationId xmlns:a16="http://schemas.microsoft.com/office/drawing/2014/main" id="{E22F31A2-C7EF-4651-87D0-CD5DB560922B}"/>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67262" y="4248171"/>
            <a:ext cx="1930562" cy="2559783"/>
          </a:xfrm>
          <a:prstGeom prst="rect">
            <a:avLst/>
          </a:prstGeom>
        </p:spPr>
      </p:pic>
      <p:pic>
        <p:nvPicPr>
          <p:cNvPr id="20" name="Picture 19">
            <a:extLst>
              <a:ext uri="{FF2B5EF4-FFF2-40B4-BE49-F238E27FC236}">
                <a16:creationId xmlns:a16="http://schemas.microsoft.com/office/drawing/2014/main" id="{3B64E170-A92E-4480-A5AE-6D72364AC8F5}"/>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pic>
        <p:nvPicPr>
          <p:cNvPr id="7" name="Picture 6">
            <a:extLst>
              <a:ext uri="{FF2B5EF4-FFF2-40B4-BE49-F238E27FC236}">
                <a16:creationId xmlns:a16="http://schemas.microsoft.com/office/drawing/2014/main" id="{1AB8D6AC-B566-46A9-8BC6-61372CEF090A}"/>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176421" y="1998482"/>
            <a:ext cx="2799809" cy="2249689"/>
          </a:xfrm>
          <a:prstGeom prst="rect">
            <a:avLst/>
          </a:prstGeom>
        </p:spPr>
      </p:pic>
    </p:spTree>
    <p:extLst>
      <p:ext uri="{BB962C8B-B14F-4D97-AF65-F5344CB8AC3E}">
        <p14:creationId xmlns:p14="http://schemas.microsoft.com/office/powerpoint/2010/main" val="4158083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C183D7F6-B498-43B3-948B-1728B52AA6E4}">
                <adec:decorative xmlns:adec="http://schemas.microsoft.com/office/drawing/2017/decorative" val="1"/>
              </a:ext>
            </a:extLst>
          </p:cNvPr>
          <p:cNvSpPr txBox="1">
            <a:spLocks noGrp="1"/>
          </p:cNvSpPr>
          <p:nvPr>
            <p:ph type="title" idx="4294967295"/>
          </p:nvPr>
        </p:nvSpPr>
        <p:spPr>
          <a:xfrm>
            <a:off x="198154" y="150171"/>
            <a:ext cx="7074713" cy="4340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60" normalizeH="0" baseline="0" noProof="0" dirty="0">
                <a:ln>
                  <a:noFill/>
                </a:ln>
                <a:solidFill>
                  <a:schemeClr val="tx2">
                    <a:lumMod val="75000"/>
                  </a:schemeClr>
                </a:solidFill>
                <a:effectLst/>
                <a:uLnTx/>
                <a:uFillTx/>
                <a:latin typeface="+mj-lt"/>
                <a:ea typeface="+mj-ea"/>
                <a:cs typeface="+mj-cs"/>
              </a:rPr>
              <a:t>Educating and Connecting People to Nature</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694483" y="608941"/>
            <a:ext cx="3156768" cy="2083922"/>
          </a:xfrm>
          <a:prstGeom prst="rect">
            <a:avLst/>
          </a:prstGeom>
          <a:ln>
            <a:noFill/>
          </a:ln>
          <a:effectLst>
            <a:outerShdw blurRad="190500" dist="228600" dir="2700000" algn="ctr">
              <a:schemeClr val="bg1">
                <a:alpha val="30000"/>
              </a:schemeClr>
            </a:outerShdw>
            <a:softEdge rad="63500"/>
          </a:effectLst>
          <a:scene3d>
            <a:camera prst="orthographicFront">
              <a:rot lat="0" lon="0" rev="0"/>
            </a:camera>
            <a:lightRig rig="glow" dir="t">
              <a:rot lat="0" lon="0" rev="4800000"/>
            </a:lightRig>
          </a:scene3d>
          <a:sp3d prstMaterial="matte">
            <a:bevelT w="127000" h="63500"/>
          </a:sp3d>
        </p:spPr>
      </p:pic>
      <p:pic>
        <p:nvPicPr>
          <p:cNvPr id="11" name="Picture 2">
            <a:extLst>
              <a:ext uri="{C183D7F6-B498-43B3-948B-1728B52AA6E4}">
                <adec:decorative xmlns:adec="http://schemas.microsoft.com/office/drawing/2017/decorative" val="1"/>
              </a:ext>
            </a:extLst>
          </p:cNvPr>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bwMode="auto">
          <a:xfrm>
            <a:off x="5070719" y="3351619"/>
            <a:ext cx="3942487" cy="2628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21091" y="3169129"/>
            <a:ext cx="1628838" cy="2593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C183D7F6-B498-43B3-948B-1728B52AA6E4}">
                <adec:decorative xmlns:adec="http://schemas.microsoft.com/office/drawing/2017/decorative" val="1"/>
              </a:ext>
            </a:extLst>
          </p:cNvPr>
          <p:cNvSpPr/>
          <p:nvPr/>
        </p:nvSpPr>
        <p:spPr>
          <a:xfrm>
            <a:off x="2779776" y="798444"/>
            <a:ext cx="3570879" cy="2462213"/>
          </a:xfrm>
          <a:prstGeom prst="rect">
            <a:avLst/>
          </a:prstGeom>
        </p:spPr>
        <p:txBody>
          <a:bodyPr wrap="square">
            <a:spAutoFit/>
          </a:bodyPr>
          <a:lstStyle/>
          <a:p>
            <a:r>
              <a:rPr lang="en-US" sz="3200" b="1" dirty="0">
                <a:solidFill>
                  <a:schemeClr val="tx2">
                    <a:lumMod val="75000"/>
                  </a:schemeClr>
                </a:solidFill>
              </a:rPr>
              <a:t>2.8 Million</a:t>
            </a:r>
          </a:p>
          <a:p>
            <a:r>
              <a:rPr lang="en-US" dirty="0">
                <a:solidFill>
                  <a:schemeClr val="tx2">
                    <a:lumMod val="75000"/>
                  </a:schemeClr>
                </a:solidFill>
              </a:rPr>
              <a:t>Students educated in hunting, </a:t>
            </a:r>
          </a:p>
          <a:p>
            <a:r>
              <a:rPr lang="en-US" dirty="0">
                <a:solidFill>
                  <a:schemeClr val="tx2">
                    <a:lumMod val="75000"/>
                  </a:schemeClr>
                </a:solidFill>
              </a:rPr>
              <a:t>fishing and aquatic resources annually</a:t>
            </a:r>
            <a:br>
              <a:rPr lang="en-US" dirty="0">
                <a:solidFill>
                  <a:schemeClr val="tx2">
                    <a:lumMod val="75000"/>
                  </a:schemeClr>
                </a:solidFill>
              </a:rPr>
            </a:br>
            <a:endParaRPr lang="en-US" dirty="0">
              <a:solidFill>
                <a:schemeClr val="tx2">
                  <a:lumMod val="75000"/>
                </a:schemeClr>
              </a:solidFill>
            </a:endParaRPr>
          </a:p>
          <a:p>
            <a:endParaRPr lang="en-US" sz="3200" dirty="0">
              <a:solidFill>
                <a:schemeClr val="tx2">
                  <a:lumMod val="75000"/>
                </a:schemeClr>
              </a:solidFill>
            </a:endParaRPr>
          </a:p>
          <a:p>
            <a:endParaRPr lang="en-US" dirty="0"/>
          </a:p>
        </p:txBody>
      </p:sp>
      <p:sp>
        <p:nvSpPr>
          <p:cNvPr id="19" name="Title 1">
            <a:extLst>
              <a:ext uri="{C183D7F6-B498-43B3-948B-1728B52AA6E4}">
                <adec:decorative xmlns:adec="http://schemas.microsoft.com/office/drawing/2017/decorative" val="1"/>
              </a:ext>
            </a:extLst>
          </p:cNvPr>
          <p:cNvSpPr txBox="1">
            <a:spLocks/>
          </p:cNvSpPr>
          <p:nvPr/>
        </p:nvSpPr>
        <p:spPr>
          <a:xfrm>
            <a:off x="431876" y="1161637"/>
            <a:ext cx="1784856"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r>
              <a:rPr lang="en-US" dirty="0">
                <a:solidFill>
                  <a:schemeClr val="tx1"/>
                </a:solidFill>
              </a:rPr>
              <a:t>What’s achieved with the funds? </a:t>
            </a:r>
            <a:br>
              <a:rPr lang="en-US" dirty="0"/>
            </a:br>
            <a:br>
              <a:rPr lang="en-US" dirty="0"/>
            </a:br>
            <a:br>
              <a:rPr lang="en-US" dirty="0"/>
            </a:br>
            <a:br>
              <a:rPr lang="en-US" dirty="0"/>
            </a:br>
            <a:br>
              <a:rPr lang="en-US" dirty="0"/>
            </a:br>
            <a:br>
              <a:rPr lang="en-US" dirty="0"/>
            </a:br>
            <a:endParaRPr lang="en-US" dirty="0"/>
          </a:p>
        </p:txBody>
      </p:sp>
      <p:pic>
        <p:nvPicPr>
          <p:cNvPr id="18" name="Picture 17">
            <a:extLs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5988" y="3411930"/>
            <a:ext cx="2405438" cy="148771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C183D7F6-B498-43B3-948B-1728B52AA6E4}">
                <adec:decorative xmlns:adec="http://schemas.microsoft.com/office/drawing/2017/decorative" val="1"/>
              </a:ext>
            </a:extLst>
          </p:cNvPr>
          <p:cNvSpPr txBox="1"/>
          <p:nvPr/>
        </p:nvSpPr>
        <p:spPr>
          <a:xfrm>
            <a:off x="2882384" y="2692863"/>
            <a:ext cx="6117236" cy="738664"/>
          </a:xfrm>
          <a:prstGeom prst="rect">
            <a:avLst/>
          </a:prstGeom>
          <a:noFill/>
        </p:spPr>
        <p:txBody>
          <a:bodyPr wrap="square" rtlCol="0">
            <a:spAutoFit/>
          </a:bodyPr>
          <a:lstStyle/>
          <a:p>
            <a:r>
              <a:rPr lang="en-US" sz="2400" u="sng" dirty="0"/>
              <a:t>Over 198 grants supporting R3</a:t>
            </a:r>
            <a:endParaRPr lang="en-US" sz="2400" dirty="0"/>
          </a:p>
          <a:p>
            <a:endParaRPr lang="en-US" dirty="0"/>
          </a:p>
        </p:txBody>
      </p:sp>
      <p:pic>
        <p:nvPicPr>
          <p:cNvPr id="5" name="Picture 4">
            <a:extLst>
              <a:ext uri="{FF2B5EF4-FFF2-40B4-BE49-F238E27FC236}">
                <a16:creationId xmlns:a16="http://schemas.microsoft.com/office/drawing/2014/main" id="{A30D8903-EA30-4645-A6CF-1DD22792E814}"/>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94483" y="598646"/>
            <a:ext cx="3156768" cy="2104512"/>
          </a:xfrm>
          <a:prstGeom prst="rect">
            <a:avLst/>
          </a:prstGeom>
        </p:spPr>
      </p:pic>
      <p:pic>
        <p:nvPicPr>
          <p:cNvPr id="21" name="Picture 20">
            <a:extLst>
              <a:ext uri="{FF2B5EF4-FFF2-40B4-BE49-F238E27FC236}">
                <a16:creationId xmlns:a16="http://schemas.microsoft.com/office/drawing/2014/main" id="{BC65080D-111F-412F-9CD2-2DE94FA6D5D8}"/>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pic>
        <p:nvPicPr>
          <p:cNvPr id="6" name="Picture 5">
            <a:extLst>
              <a:ext uri="{FF2B5EF4-FFF2-40B4-BE49-F238E27FC236}">
                <a16:creationId xmlns:a16="http://schemas.microsoft.com/office/drawing/2014/main" id="{783C3C3B-937C-4D4D-A72B-889DD5DD9BF4}"/>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72605" y="598646"/>
            <a:ext cx="3254956" cy="2169970"/>
          </a:xfrm>
          <a:prstGeom prst="rect">
            <a:avLst/>
          </a:prstGeom>
        </p:spPr>
      </p:pic>
      <p:pic>
        <p:nvPicPr>
          <p:cNvPr id="8" name="Picture 7">
            <a:extLst>
              <a:ext uri="{FF2B5EF4-FFF2-40B4-BE49-F238E27FC236}">
                <a16:creationId xmlns:a16="http://schemas.microsoft.com/office/drawing/2014/main" id="{78DD5024-DB23-4782-9B62-57AE8F1F8FF4}"/>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696"/>
          <a:stretch/>
        </p:blipFill>
        <p:spPr>
          <a:xfrm>
            <a:off x="2914906" y="3169129"/>
            <a:ext cx="1784856" cy="2830972"/>
          </a:xfrm>
          <a:prstGeom prst="rect">
            <a:avLst/>
          </a:prstGeom>
        </p:spPr>
      </p:pic>
    </p:spTree>
    <p:extLst>
      <p:ext uri="{BB962C8B-B14F-4D97-AF65-F5344CB8AC3E}">
        <p14:creationId xmlns:p14="http://schemas.microsoft.com/office/powerpoint/2010/main" val="1314158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F68B6C-9F4C-4891-95D2-7F39AE9D128A}"/>
              </a:ext>
            </a:extLst>
          </p:cNvPr>
          <p:cNvSpPr>
            <a:spLocks noGrp="1"/>
          </p:cNvSpPr>
          <p:nvPr>
            <p:ph type="title" idx="4294967295"/>
          </p:nvPr>
        </p:nvSpPr>
        <p:spPr>
          <a:xfrm>
            <a:off x="189689" y="0"/>
            <a:ext cx="895431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2">
                    <a:lumMod val="75000"/>
                  </a:schemeClr>
                </a:solidFill>
                <a:effectLst/>
                <a:uLnTx/>
                <a:uFillTx/>
                <a:latin typeface="+mj-lt"/>
                <a:ea typeface="+mn-ea"/>
                <a:cs typeface="+mn-cs"/>
              </a:rPr>
              <a:t>Communicating Grant Successes + Benefits to Industry</a:t>
            </a:r>
          </a:p>
        </p:txBody>
      </p:sp>
      <p:sp>
        <p:nvSpPr>
          <p:cNvPr id="6" name="TextBox 5">
            <a:extLst>
              <a:ext uri="{FF2B5EF4-FFF2-40B4-BE49-F238E27FC236}">
                <a16:creationId xmlns:a16="http://schemas.microsoft.com/office/drawing/2014/main" id="{A5FC6F70-558C-4F7C-8A45-EF78E3E753C2}"/>
              </a:ext>
            </a:extLst>
          </p:cNvPr>
          <p:cNvSpPr txBox="1"/>
          <p:nvPr/>
        </p:nvSpPr>
        <p:spPr>
          <a:xfrm>
            <a:off x="2944582" y="1480148"/>
            <a:ext cx="5852512" cy="4431983"/>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t>PwP</a:t>
            </a:r>
            <a:r>
              <a:rPr lang="en-US" sz="2400" dirty="0"/>
              <a:t> manufacturer and field events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New </a:t>
            </a:r>
            <a:r>
              <a:rPr lang="en-US" sz="2400" dirty="0" err="1"/>
              <a:t>PwP</a:t>
            </a:r>
            <a:r>
              <a:rPr lang="en-US" sz="2400" dirty="0"/>
              <a:t> website (partnerwithapayer.org)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Brochures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Success Stories (written + video)</a:t>
            </a:r>
          </a:p>
          <a:p>
            <a:pPr marL="800100" lvl="1" indent="-342900">
              <a:buFontTx/>
              <a:buChar char="-"/>
            </a:pPr>
            <a:r>
              <a:rPr lang="en-US" sz="2400" dirty="0" err="1"/>
              <a:t>PwP</a:t>
            </a:r>
            <a:r>
              <a:rPr lang="en-US" sz="2400" dirty="0"/>
              <a:t> Events</a:t>
            </a:r>
          </a:p>
          <a:p>
            <a:pPr marL="800100" lvl="1" indent="-342900">
              <a:buFontTx/>
              <a:buChar char="-"/>
            </a:pPr>
            <a:r>
              <a:rPr lang="en-US" sz="2400" dirty="0"/>
              <a:t>Grant funded accomplishments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endParaRPr lang="en-US" dirty="0"/>
          </a:p>
        </p:txBody>
      </p:sp>
      <p:pic>
        <p:nvPicPr>
          <p:cNvPr id="7" name="Picture 6">
            <a:extLst>
              <a:ext uri="{FF2B5EF4-FFF2-40B4-BE49-F238E27FC236}">
                <a16:creationId xmlns:a16="http://schemas.microsoft.com/office/drawing/2014/main" id="{150DDB12-A7C4-49BE-9BE4-3B9EC427AA8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pic>
        <p:nvPicPr>
          <p:cNvPr id="8" name="Picture 7">
            <a:extLst>
              <a:ext uri="{FF2B5EF4-FFF2-40B4-BE49-F238E27FC236}">
                <a16:creationId xmlns:a16="http://schemas.microsoft.com/office/drawing/2014/main" id="{23F6FC68-EA8A-4CD1-8DA9-879A16BF003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26638"/>
            <a:ext cx="2573518" cy="2032065"/>
          </a:xfrm>
          <a:prstGeom prst="rect">
            <a:avLst/>
          </a:prstGeom>
        </p:spPr>
      </p:pic>
      <p:pic>
        <p:nvPicPr>
          <p:cNvPr id="14" name="Picture 13">
            <a:extLst>
              <a:ext uri="{FF2B5EF4-FFF2-40B4-BE49-F238E27FC236}">
                <a16:creationId xmlns:a16="http://schemas.microsoft.com/office/drawing/2014/main" id="{16941D5E-20C9-47CA-A727-E880E15CE175}"/>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36" y="4211212"/>
            <a:ext cx="2573518" cy="1858632"/>
          </a:xfrm>
          <a:prstGeom prst="rect">
            <a:avLst/>
          </a:prstGeom>
        </p:spPr>
      </p:pic>
      <p:pic>
        <p:nvPicPr>
          <p:cNvPr id="20" name="Picture 19">
            <a:extLst>
              <a:ext uri="{FF2B5EF4-FFF2-40B4-BE49-F238E27FC236}">
                <a16:creationId xmlns:a16="http://schemas.microsoft.com/office/drawing/2014/main" id="{C9754557-62E1-4C60-8670-D6D5D864C52C}"/>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2670220"/>
            <a:ext cx="2573518" cy="1770242"/>
          </a:xfrm>
          <a:prstGeom prst="rect">
            <a:avLst/>
          </a:prstGeom>
        </p:spPr>
      </p:pic>
    </p:spTree>
    <p:extLst>
      <p:ext uri="{BB962C8B-B14F-4D97-AF65-F5344CB8AC3E}">
        <p14:creationId xmlns:p14="http://schemas.microsoft.com/office/powerpoint/2010/main" val="2269363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53" y="411709"/>
            <a:ext cx="2210612" cy="1977171"/>
          </a:xfrm>
        </p:spPr>
        <p:txBody>
          <a:bodyPr/>
          <a:lstStyle/>
          <a:p>
            <a:r>
              <a:rPr lang="en-US" sz="2800" dirty="0">
                <a:solidFill>
                  <a:schemeClr val="tx1"/>
                </a:solidFill>
              </a:rPr>
              <a:t>Tours of</a:t>
            </a:r>
            <a:br>
              <a:rPr lang="en-US" sz="2800" dirty="0">
                <a:solidFill>
                  <a:schemeClr val="tx1"/>
                </a:solidFill>
              </a:rPr>
            </a:br>
            <a:r>
              <a:rPr lang="en-US" sz="2800" dirty="0">
                <a:solidFill>
                  <a:schemeClr val="tx1"/>
                </a:solidFill>
              </a:rPr>
              <a:t>Manufacturer Facilities</a:t>
            </a:r>
            <a:r>
              <a:rPr lang="en-US" dirty="0"/>
              <a:t>	</a:t>
            </a:r>
          </a:p>
        </p:txBody>
      </p:sp>
      <p:sp>
        <p:nvSpPr>
          <p:cNvPr id="3" name="Rectangle 2"/>
          <p:cNvSpPr/>
          <p:nvPr/>
        </p:nvSpPr>
        <p:spPr>
          <a:xfrm>
            <a:off x="3255819" y="1123838"/>
            <a:ext cx="5666509" cy="369332"/>
          </a:xfrm>
          <a:prstGeom prst="rect">
            <a:avLst/>
          </a:prstGeom>
        </p:spPr>
        <p:txBody>
          <a:bodyPr wrap="square">
            <a:spAutoFit/>
          </a:bodyPr>
          <a:lstStyle/>
          <a:p>
            <a:pPr fontAlgn="base"/>
            <a:r>
              <a:rPr lang="en-US" dirty="0">
                <a:solidFill>
                  <a:srgbClr val="000000"/>
                </a:solidFill>
                <a:latin typeface="Times New Roman" panose="02020603050405020304" pitchFamily="18" charset="0"/>
              </a:rPr>
              <a:t>.</a:t>
            </a:r>
            <a:endParaRPr lang="en-US" sz="1600" b="0" i="0" u="none" strike="noStrike" dirty="0">
              <a:solidFill>
                <a:srgbClr val="000000"/>
              </a:solidFill>
              <a:effectLst/>
              <a:latin typeface="Arial" panose="020B0604020202020204" pitchFamily="34" charset="0"/>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2694" y="117160"/>
            <a:ext cx="5056594" cy="3481346"/>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1672" y="3419429"/>
            <a:ext cx="3370561" cy="2628697"/>
          </a:xfrm>
          <a:prstGeom prst="rect">
            <a:avLst/>
          </a:prstGeom>
        </p:spPr>
      </p:pic>
      <p:pic>
        <p:nvPicPr>
          <p:cNvPr id="11" name="Picture 10">
            <a:extLst>
              <a:ext uri="{FF2B5EF4-FFF2-40B4-BE49-F238E27FC236}">
                <a16:creationId xmlns:a16="http://schemas.microsoft.com/office/drawing/2014/main" id="{CC43D11E-C130-472F-8873-24E9519983B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132053"/>
            <a:ext cx="3772748" cy="748160"/>
          </a:xfrm>
          <a:prstGeom prst="rect">
            <a:avLst/>
          </a:prstGeom>
        </p:spPr>
      </p:pic>
      <p:pic>
        <p:nvPicPr>
          <p:cNvPr id="9" name="Picture 8">
            <a:extLst>
              <a:ext uri="{FF2B5EF4-FFF2-40B4-BE49-F238E27FC236}">
                <a16:creationId xmlns:a16="http://schemas.microsoft.com/office/drawing/2014/main" id="{80BFABD5-2540-4E0A-9246-FC82B9CBC6A3}"/>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9467" t="-11232" r="-1245"/>
          <a:stretch/>
        </p:blipFill>
        <p:spPr>
          <a:xfrm>
            <a:off x="1713914" y="1283438"/>
            <a:ext cx="3083810" cy="2052064"/>
          </a:xfrm>
          <a:prstGeom prst="rect">
            <a:avLst/>
          </a:prstGeom>
        </p:spPr>
      </p:pic>
      <p:pic>
        <p:nvPicPr>
          <p:cNvPr id="6" name="Picture 5">
            <a:extLst>
              <a:ext uri="{FF2B5EF4-FFF2-40B4-BE49-F238E27FC236}">
                <a16:creationId xmlns:a16="http://schemas.microsoft.com/office/drawing/2014/main" id="{C319939A-E729-450F-B720-08945F5DDB6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777601" y="3913240"/>
            <a:ext cx="5305194" cy="2997124"/>
          </a:xfrm>
          <a:prstGeom prst="rect">
            <a:avLst/>
          </a:prstGeom>
        </p:spPr>
      </p:pic>
    </p:spTree>
    <p:extLst>
      <p:ext uri="{BB962C8B-B14F-4D97-AF65-F5344CB8AC3E}">
        <p14:creationId xmlns:p14="http://schemas.microsoft.com/office/powerpoint/2010/main" val="399917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0356"/>
            <a:ext cx="2210612" cy="3341284"/>
          </a:xfrm>
        </p:spPr>
        <p:txBody>
          <a:bodyPr/>
          <a:lstStyle/>
          <a:p>
            <a:r>
              <a:rPr lang="en-US" dirty="0">
                <a:solidFill>
                  <a:schemeClr val="tx1"/>
                </a:solidFill>
              </a:rPr>
              <a:t>Field tours of </a:t>
            </a:r>
            <a:br>
              <a:rPr lang="en-US" dirty="0">
                <a:solidFill>
                  <a:schemeClr val="tx1"/>
                </a:solidFill>
              </a:rPr>
            </a:br>
            <a:r>
              <a:rPr lang="en-US" dirty="0">
                <a:solidFill>
                  <a:schemeClr val="tx1"/>
                </a:solidFill>
              </a:rPr>
              <a:t>PR/DJ- </a:t>
            </a:r>
            <a:br>
              <a:rPr lang="en-US" dirty="0">
                <a:solidFill>
                  <a:schemeClr val="tx1"/>
                </a:solidFill>
              </a:rPr>
            </a:br>
            <a:r>
              <a:rPr lang="en-US" dirty="0">
                <a:solidFill>
                  <a:schemeClr val="tx1"/>
                </a:solidFill>
              </a:rPr>
              <a:t>funded Projects	</a:t>
            </a:r>
          </a:p>
        </p:txBody>
      </p:sp>
      <p:sp>
        <p:nvSpPr>
          <p:cNvPr id="3" name="Rectangle 2"/>
          <p:cNvSpPr/>
          <p:nvPr/>
        </p:nvSpPr>
        <p:spPr>
          <a:xfrm>
            <a:off x="3255819" y="1123838"/>
            <a:ext cx="5666509" cy="369332"/>
          </a:xfrm>
          <a:prstGeom prst="rect">
            <a:avLst/>
          </a:prstGeom>
        </p:spPr>
        <p:txBody>
          <a:bodyPr wrap="square">
            <a:spAutoFit/>
          </a:bodyPr>
          <a:lstStyle/>
          <a:p>
            <a:pPr fontAlgn="base"/>
            <a:r>
              <a:rPr lang="en-US" dirty="0">
                <a:solidFill>
                  <a:srgbClr val="000000"/>
                </a:solidFill>
                <a:latin typeface="Times New Roman" panose="02020603050405020304" pitchFamily="18" charset="0"/>
              </a:rPr>
              <a:t>.</a:t>
            </a:r>
            <a:endParaRPr lang="en-US" sz="1600" b="0" i="0" u="none" strike="noStrike" dirty="0">
              <a:solidFill>
                <a:srgbClr val="000000"/>
              </a:solidFill>
              <a:effectLst/>
              <a:latin typeface="Arial" panose="020B0604020202020204" pitchFamily="34" charset="0"/>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1644" y="-21163"/>
            <a:ext cx="4009040" cy="3006780"/>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7564" y="4023408"/>
            <a:ext cx="3702511" cy="2201494"/>
          </a:xfrm>
          <a:prstGeom prst="rect">
            <a:avLst/>
          </a:prstGeom>
        </p:spPr>
      </p:pic>
      <p:pic>
        <p:nvPicPr>
          <p:cNvPr id="15" name="Picture 14">
            <a:extLst>
              <a:ext uri="{FF2B5EF4-FFF2-40B4-BE49-F238E27FC236}">
                <a16:creationId xmlns:a16="http://schemas.microsoft.com/office/drawing/2014/main" id="{D18D5E25-6AE8-4E4C-BB24-9533BC819C5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pic>
        <p:nvPicPr>
          <p:cNvPr id="5" name="Picture 4">
            <a:extLst>
              <a:ext uri="{FF2B5EF4-FFF2-40B4-BE49-F238E27FC236}">
                <a16:creationId xmlns:a16="http://schemas.microsoft.com/office/drawing/2014/main" id="{138E5E51-6A5F-4300-A3CA-0350236D69C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346671" y="-21163"/>
            <a:ext cx="3980823" cy="2985617"/>
          </a:xfrm>
          <a:prstGeom prst="rect">
            <a:avLst/>
          </a:prstGeom>
        </p:spPr>
      </p:pic>
      <p:pic>
        <p:nvPicPr>
          <p:cNvPr id="9" name="Picture 8">
            <a:extLst>
              <a:ext uri="{FF2B5EF4-FFF2-40B4-BE49-F238E27FC236}">
                <a16:creationId xmlns:a16="http://schemas.microsoft.com/office/drawing/2014/main" id="{24A130DA-DFF4-469D-AC93-031CCAEBD66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582176" y="4023408"/>
            <a:ext cx="3595388" cy="2022025"/>
          </a:xfrm>
          <a:prstGeom prst="rect">
            <a:avLst/>
          </a:prstGeom>
        </p:spPr>
      </p:pic>
    </p:spTree>
    <p:extLst>
      <p:ext uri="{BB962C8B-B14F-4D97-AF65-F5344CB8AC3E}">
        <p14:creationId xmlns:p14="http://schemas.microsoft.com/office/powerpoint/2010/main" val="2980932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idx="4294967295"/>
          </p:nvPr>
        </p:nvSpPr>
        <p:spPr>
          <a:xfrm>
            <a:off x="198154" y="150171"/>
            <a:ext cx="7074713" cy="4340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60" normalizeH="0" baseline="0" noProof="0" dirty="0">
                <a:ln>
                  <a:noFill/>
                </a:ln>
                <a:solidFill>
                  <a:schemeClr val="tx2">
                    <a:lumMod val="75000"/>
                  </a:schemeClr>
                </a:solidFill>
                <a:effectLst/>
                <a:uLnTx/>
                <a:uFillTx/>
                <a:latin typeface="+mj-lt"/>
                <a:ea typeface="+mj-ea"/>
                <a:cs typeface="+mj-cs"/>
              </a:rPr>
              <a:t>Partner with a Payer Events–  Results </a:t>
            </a:r>
          </a:p>
        </p:txBody>
      </p:sp>
      <p:sp>
        <p:nvSpPr>
          <p:cNvPr id="8" name="TextBox 7"/>
          <p:cNvSpPr txBox="1"/>
          <p:nvPr/>
        </p:nvSpPr>
        <p:spPr>
          <a:xfrm>
            <a:off x="3255819" y="1856509"/>
            <a:ext cx="5444836" cy="3046988"/>
          </a:xfrm>
          <a:prstGeom prst="rect">
            <a:avLst/>
          </a:prstGeom>
          <a:noFill/>
        </p:spPr>
        <p:txBody>
          <a:bodyPr wrap="square" rtlCol="0">
            <a:spAutoFit/>
          </a:bodyPr>
          <a:lstStyle/>
          <a:p>
            <a:r>
              <a:rPr lang="en-US" sz="2200" i="1" dirty="0"/>
              <a:t>“With the support of  USFWS and CT DEEP, I went out to a bear den…located 20 miles from our Headquarters…what a thrilling experience it was to see nature close-up…What an even greater gift, was the general thank you we received from the whole conservation team”</a:t>
            </a:r>
          </a:p>
          <a:p>
            <a:endParaRPr lang="en-US" sz="2000" dirty="0"/>
          </a:p>
          <a:p>
            <a:r>
              <a:rPr lang="en-US" sz="2000" dirty="0"/>
              <a:t>					</a:t>
            </a:r>
            <a:r>
              <a:rPr lang="en-US" sz="2000" i="1" dirty="0"/>
              <a:t>- Paul Spitale, Senior VP</a:t>
            </a:r>
          </a:p>
          <a:p>
            <a:r>
              <a:rPr lang="en-US" sz="2000" i="1" dirty="0"/>
              <a:t>					Colt  Firearms Manufacturing</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8764" y="1005663"/>
            <a:ext cx="2329296" cy="4684539"/>
          </a:xfrm>
          <a:prstGeom prst="rect">
            <a:avLst/>
          </a:prstGeom>
        </p:spPr>
      </p:pic>
      <p:pic>
        <p:nvPicPr>
          <p:cNvPr id="13" name="Picture 12">
            <a:extLst>
              <a:ext uri="{FF2B5EF4-FFF2-40B4-BE49-F238E27FC236}">
                <a16:creationId xmlns:a16="http://schemas.microsoft.com/office/drawing/2014/main" id="{8A72C97F-6D12-424F-B457-858DC11621B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Tree>
    <p:extLst>
      <p:ext uri="{BB962C8B-B14F-4D97-AF65-F5344CB8AC3E}">
        <p14:creationId xmlns:p14="http://schemas.microsoft.com/office/powerpoint/2010/main" val="2339934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A2E6D1E-48F1-450F-B1E6-A80182A58E3C}"/>
              </a:ext>
              <a:ext uri="{C183D7F6-B498-43B3-948B-1728B52AA6E4}">
                <adec:decorative xmlns:adec="http://schemas.microsoft.com/office/drawing/2017/decorative" val="1"/>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265E3790-CF40-4AF6-B54C-368161037593}"/>
              </a:ext>
              <a:ext uri="{C183D7F6-B498-43B3-948B-1728B52AA6E4}">
                <adec:decorative xmlns:adec="http://schemas.microsoft.com/office/drawing/2017/decorative" val="1"/>
              </a:ext>
            </a:extLst>
          </p:cNvPr>
          <p:cNvPicPr>
            <a:picLocks noChangeAspect="1"/>
          </p:cNvPicPr>
          <p:nvPr/>
        </p:nvPicPr>
        <p:blipFill rotWithShape="1">
          <a:blip r:embed="rId3"/>
          <a:srcRect l="1611" r="15143"/>
          <a:stretch/>
        </p:blipFill>
        <p:spPr>
          <a:xfrm>
            <a:off x="0" y="560789"/>
            <a:ext cx="9144000" cy="5579106"/>
          </a:xfrm>
          <a:prstGeom prst="rect">
            <a:avLst/>
          </a:prstGeom>
        </p:spPr>
      </p:pic>
      <p:pic>
        <p:nvPicPr>
          <p:cNvPr id="7" name="Picture 6">
            <a:extLst>
              <a:ext uri="{FF2B5EF4-FFF2-40B4-BE49-F238E27FC236}">
                <a16:creationId xmlns:a16="http://schemas.microsoft.com/office/drawing/2014/main" id="{32B772A0-6CBD-4E8E-953D-6DB9F2EDB38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
        <p:nvSpPr>
          <p:cNvPr id="3" name="TextBox 2">
            <a:extLst>
              <a:ext uri="{FF2B5EF4-FFF2-40B4-BE49-F238E27FC236}">
                <a16:creationId xmlns:a16="http://schemas.microsoft.com/office/drawing/2014/main" id="{47ADCFA3-6B6D-4D87-9623-279A96DC6192}"/>
              </a:ext>
              <a:ext uri="{C183D7F6-B498-43B3-948B-1728B52AA6E4}">
                <adec:decorative xmlns:adec="http://schemas.microsoft.com/office/drawing/2017/decorative" val="1"/>
              </a:ext>
            </a:extLst>
          </p:cNvPr>
          <p:cNvSpPr txBox="1"/>
          <p:nvPr/>
        </p:nvSpPr>
        <p:spPr>
          <a:xfrm>
            <a:off x="5118156" y="6263193"/>
            <a:ext cx="3698385" cy="523220"/>
          </a:xfrm>
          <a:prstGeom prst="rect">
            <a:avLst/>
          </a:prstGeom>
          <a:noFill/>
        </p:spPr>
        <p:txBody>
          <a:bodyPr wrap="none" rtlCol="0">
            <a:spAutoFit/>
          </a:bodyPr>
          <a:lstStyle/>
          <a:p>
            <a:r>
              <a:rPr lang="en-US" sz="2800" b="1" dirty="0">
                <a:solidFill>
                  <a:schemeClr val="tx2">
                    <a:lumMod val="75000"/>
                  </a:schemeClr>
                </a:solidFill>
              </a:rPr>
              <a:t>partnerwithapayer.org</a:t>
            </a:r>
          </a:p>
        </p:txBody>
      </p:sp>
      <p:sp>
        <p:nvSpPr>
          <p:cNvPr id="4" name="Title 3">
            <a:extLst>
              <a:ext uri="{FF2B5EF4-FFF2-40B4-BE49-F238E27FC236}">
                <a16:creationId xmlns:a16="http://schemas.microsoft.com/office/drawing/2014/main" id="{2287FBEA-E652-4CA1-BA30-2558D5484FE5}"/>
              </a:ext>
              <a:ext uri="{C183D7F6-B498-43B3-948B-1728B52AA6E4}">
                <adec:decorative xmlns:adec="http://schemas.microsoft.com/office/drawing/2017/decorative" val="1"/>
              </a:ext>
            </a:extLst>
          </p:cNvPr>
          <p:cNvSpPr>
            <a:spLocks noGrp="1"/>
          </p:cNvSpPr>
          <p:nvPr>
            <p:ph type="title"/>
          </p:nvPr>
        </p:nvSpPr>
        <p:spPr>
          <a:xfrm>
            <a:off x="189688" y="-4601183"/>
            <a:ext cx="8954311" cy="4601183"/>
          </a:xfrm>
        </p:spPr>
        <p:txBody>
          <a:bodyPr vert="horz" lIns="91440" tIns="45720" rIns="91440" bIns="45720" rtlCol="0" anchor="b">
            <a:normAutofit/>
          </a:bodyPr>
          <a:lstStyle/>
          <a:p>
            <a:r>
              <a:rPr lang="en-US" dirty="0"/>
              <a:t>Partner with a Payor Website</a:t>
            </a:r>
          </a:p>
        </p:txBody>
      </p:sp>
    </p:spTree>
    <p:extLst>
      <p:ext uri="{BB962C8B-B14F-4D97-AF65-F5344CB8AC3E}">
        <p14:creationId xmlns:p14="http://schemas.microsoft.com/office/powerpoint/2010/main" val="1156029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AF4D93-E70F-4A03-8EF6-C4DCB69B331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17441" y="110885"/>
            <a:ext cx="5189645" cy="6011335"/>
          </a:xfrm>
          <a:prstGeom prst="rect">
            <a:avLst/>
          </a:prstGeom>
        </p:spPr>
      </p:pic>
      <p:pic>
        <p:nvPicPr>
          <p:cNvPr id="5" name="Picture 4">
            <a:extLst>
              <a:ext uri="{FF2B5EF4-FFF2-40B4-BE49-F238E27FC236}">
                <a16:creationId xmlns:a16="http://schemas.microsoft.com/office/drawing/2014/main" id="{41CCA1F9-9E1D-4ED2-977D-57BE18F9835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
        <p:nvSpPr>
          <p:cNvPr id="8" name="Title 7">
            <a:extLst>
              <a:ext uri="{FF2B5EF4-FFF2-40B4-BE49-F238E27FC236}">
                <a16:creationId xmlns:a16="http://schemas.microsoft.com/office/drawing/2014/main" id="{ED235035-25F0-4363-8105-DB111391F7EA}"/>
              </a:ext>
            </a:extLst>
          </p:cNvPr>
          <p:cNvSpPr>
            <a:spLocks noGrp="1"/>
          </p:cNvSpPr>
          <p:nvPr>
            <p:ph type="title"/>
          </p:nvPr>
        </p:nvSpPr>
        <p:spPr/>
        <p:txBody>
          <a:bodyPr/>
          <a:lstStyle/>
          <a:p>
            <a:r>
              <a:rPr lang="en-US" dirty="0">
                <a:solidFill>
                  <a:schemeClr val="tx1"/>
                </a:solidFill>
              </a:rPr>
              <a:t>   </a:t>
            </a:r>
            <a:r>
              <a:rPr lang="en-US" b="1" dirty="0">
                <a:solidFill>
                  <a:schemeClr val="tx1"/>
                </a:solidFill>
              </a:rPr>
              <a:t>“The Plan”</a:t>
            </a:r>
          </a:p>
        </p:txBody>
      </p:sp>
    </p:spTree>
    <p:extLst>
      <p:ext uri="{BB962C8B-B14F-4D97-AF65-F5344CB8AC3E}">
        <p14:creationId xmlns:p14="http://schemas.microsoft.com/office/powerpoint/2010/main" val="3716703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D62F525-D2A3-4DEE-9D44-27DB111537F1}"/>
              </a:ext>
              <a:ext uri="{C183D7F6-B498-43B3-948B-1728B52AA6E4}">
                <adec:decorative xmlns:adec="http://schemas.microsoft.com/office/drawing/2017/decorative" val="1"/>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r="1001" b="1"/>
          <a:stretch/>
        </p:blipFill>
        <p:spPr>
          <a:xfrm>
            <a:off x="-1" y="0"/>
            <a:ext cx="8858865" cy="6644562"/>
          </a:xfrm>
          <a:prstGeom prst="rect">
            <a:avLst/>
          </a:prstGeom>
        </p:spPr>
      </p:pic>
      <p:pic>
        <p:nvPicPr>
          <p:cNvPr id="3" name="Picture 2">
            <a:extLst>
              <a:ext uri="{FF2B5EF4-FFF2-40B4-BE49-F238E27FC236}">
                <a16:creationId xmlns:a16="http://schemas.microsoft.com/office/drawing/2014/main" id="{1E9ACDF3-5DEF-4AA9-B4A5-9BA6870CFC4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
        <p:nvSpPr>
          <p:cNvPr id="2" name="Title 1">
            <a:extLst>
              <a:ext uri="{FF2B5EF4-FFF2-40B4-BE49-F238E27FC236}">
                <a16:creationId xmlns:a16="http://schemas.microsoft.com/office/drawing/2014/main" id="{FBB3A9C8-5151-4397-AD38-1D2727B5AE96}"/>
              </a:ext>
            </a:extLst>
          </p:cNvPr>
          <p:cNvSpPr>
            <a:spLocks noGrp="1"/>
          </p:cNvSpPr>
          <p:nvPr>
            <p:ph type="title" idx="4294967295"/>
          </p:nvPr>
        </p:nvSpPr>
        <p:spPr>
          <a:xfrm>
            <a:off x="189689" y="-4601183"/>
            <a:ext cx="2210612" cy="4601183"/>
          </a:xfrm>
        </p:spPr>
        <p:txBody>
          <a:bodyPr vert="horz" lIns="91440" tIns="45720" rIns="91440" bIns="45720" rtlCol="0" anchor="b">
            <a:normAutofit/>
          </a:bodyPr>
          <a:lstStyle/>
          <a:p>
            <a:r>
              <a:rPr lang="en-US" dirty="0" err="1"/>
              <a:t>Webite</a:t>
            </a:r>
            <a:endParaRPr lang="en-US" dirty="0"/>
          </a:p>
        </p:txBody>
      </p:sp>
    </p:spTree>
    <p:extLst>
      <p:ext uri="{BB962C8B-B14F-4D97-AF65-F5344CB8AC3E}">
        <p14:creationId xmlns:p14="http://schemas.microsoft.com/office/powerpoint/2010/main" val="3634895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A99BB41-D61C-4B49-A2CF-23C910848ECC}"/>
              </a:ext>
              <a:ext uri="{C183D7F6-B498-43B3-948B-1728B52AA6E4}">
                <adec:decorative xmlns:adec="http://schemas.microsoft.com/office/drawing/2017/decorative" val="1"/>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b="12402"/>
          <a:stretch/>
        </p:blipFill>
        <p:spPr>
          <a:xfrm>
            <a:off x="0" y="0"/>
            <a:ext cx="9144000" cy="6007100"/>
          </a:xfrm>
          <a:prstGeom prst="rect">
            <a:avLst/>
          </a:prstGeom>
        </p:spPr>
      </p:pic>
      <p:pic>
        <p:nvPicPr>
          <p:cNvPr id="3" name="Picture 2">
            <a:extLst>
              <a:ext uri="{FF2B5EF4-FFF2-40B4-BE49-F238E27FC236}">
                <a16:creationId xmlns:a16="http://schemas.microsoft.com/office/drawing/2014/main" id="{3BCF8FCB-8864-4DB8-A9EF-F138CED5FE1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
        <p:nvSpPr>
          <p:cNvPr id="2" name="Title 1">
            <a:extLst>
              <a:ext uri="{FF2B5EF4-FFF2-40B4-BE49-F238E27FC236}">
                <a16:creationId xmlns:a16="http://schemas.microsoft.com/office/drawing/2014/main" id="{98611EB3-C05E-4C6C-A992-5C7DD6218401}"/>
              </a:ext>
            </a:extLst>
          </p:cNvPr>
          <p:cNvSpPr>
            <a:spLocks noGrp="1"/>
          </p:cNvSpPr>
          <p:nvPr>
            <p:ph type="title" idx="4294967295"/>
          </p:nvPr>
        </p:nvSpPr>
        <p:spPr>
          <a:xfrm>
            <a:off x="189689" y="-4601183"/>
            <a:ext cx="2210612" cy="4601183"/>
          </a:xfrm>
        </p:spPr>
        <p:txBody>
          <a:bodyPr vert="horz" lIns="91440" tIns="45720" rIns="91440" bIns="45720" rtlCol="0" anchor="b">
            <a:normAutofit/>
          </a:bodyPr>
          <a:lstStyle/>
          <a:p>
            <a:r>
              <a:rPr lang="en-US" dirty="0"/>
              <a:t>Angler Benefits</a:t>
            </a:r>
          </a:p>
        </p:txBody>
      </p:sp>
    </p:spTree>
    <p:extLst>
      <p:ext uri="{BB962C8B-B14F-4D97-AF65-F5344CB8AC3E}">
        <p14:creationId xmlns:p14="http://schemas.microsoft.com/office/powerpoint/2010/main" val="2243972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2D64F5-B300-4475-9EE6-1D4A88C701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967631"/>
            <a:ext cx="9144000" cy="4750615"/>
          </a:xfrm>
          <a:prstGeom prst="rect">
            <a:avLst/>
          </a:prstGeom>
        </p:spPr>
      </p:pic>
      <p:pic>
        <p:nvPicPr>
          <p:cNvPr id="4" name="Picture 3">
            <a:extLst>
              <a:ext uri="{FF2B5EF4-FFF2-40B4-BE49-F238E27FC236}">
                <a16:creationId xmlns:a16="http://schemas.microsoft.com/office/drawing/2014/main" id="{A362647B-4831-4ED4-A772-E2335433B5B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
        <p:nvSpPr>
          <p:cNvPr id="5" name="Title 4">
            <a:extLst>
              <a:ext uri="{FF2B5EF4-FFF2-40B4-BE49-F238E27FC236}">
                <a16:creationId xmlns:a16="http://schemas.microsoft.com/office/drawing/2014/main" id="{D7F6B577-242C-40CA-812D-04FC54FAF607}"/>
              </a:ext>
            </a:extLst>
          </p:cNvPr>
          <p:cNvSpPr>
            <a:spLocks noGrp="1"/>
          </p:cNvSpPr>
          <p:nvPr>
            <p:ph type="title" idx="4294967295"/>
          </p:nvPr>
        </p:nvSpPr>
        <p:spPr>
          <a:xfrm>
            <a:off x="189689" y="-4601183"/>
            <a:ext cx="7614242" cy="4601183"/>
          </a:xfrm>
        </p:spPr>
        <p:txBody>
          <a:bodyPr vert="horz" lIns="91440" tIns="45720" rIns="91440" bIns="45720" rtlCol="0" anchor="b">
            <a:normAutofit/>
          </a:bodyPr>
          <a:lstStyle/>
          <a:p>
            <a:r>
              <a:rPr lang="en-US" dirty="0"/>
              <a:t>State and Federal Agencies</a:t>
            </a:r>
          </a:p>
        </p:txBody>
      </p:sp>
    </p:spTree>
    <p:extLst>
      <p:ext uri="{BB962C8B-B14F-4D97-AF65-F5344CB8AC3E}">
        <p14:creationId xmlns:p14="http://schemas.microsoft.com/office/powerpoint/2010/main" val="3909559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65FE36-66DE-485D-B7AF-BFDCDF95CC07}"/>
              </a:ext>
              <a:ext uri="{C183D7F6-B498-43B3-948B-1728B52AA6E4}">
                <adec:decorative xmlns:adec="http://schemas.microsoft.com/office/drawing/2017/decorative" val="1"/>
              </a:ext>
            </a:extLst>
          </p:cNvPr>
          <p:cNvSpPr/>
          <p:nvPr/>
        </p:nvSpPr>
        <p:spPr>
          <a:xfrm>
            <a:off x="2277301" y="3244334"/>
            <a:ext cx="5491375" cy="369332"/>
          </a:xfrm>
          <a:prstGeom prst="rect">
            <a:avLst/>
          </a:prstGeom>
        </p:spPr>
        <p:txBody>
          <a:bodyPr wrap="none">
            <a:spAutoFit/>
          </a:bodyPr>
          <a:lstStyle/>
          <a:p>
            <a:r>
              <a:rPr lang="en-US" dirty="0"/>
              <a:t>Sam  add screen shot of Story Board sheep story here </a:t>
            </a:r>
          </a:p>
        </p:txBody>
      </p:sp>
      <p:pic>
        <p:nvPicPr>
          <p:cNvPr id="5" name="Picture 4">
            <a:extLst>
              <a:ext uri="{FF2B5EF4-FFF2-40B4-BE49-F238E27FC236}">
                <a16:creationId xmlns:a16="http://schemas.microsoft.com/office/drawing/2014/main" id="{41CE7B90-CBFF-4C28-96F5-C77B505FAF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256455"/>
            <a:ext cx="9144000" cy="4345089"/>
          </a:xfrm>
          <a:prstGeom prst="rect">
            <a:avLst/>
          </a:prstGeom>
        </p:spPr>
      </p:pic>
      <p:pic>
        <p:nvPicPr>
          <p:cNvPr id="4" name="Picture 3">
            <a:extLst>
              <a:ext uri="{FF2B5EF4-FFF2-40B4-BE49-F238E27FC236}">
                <a16:creationId xmlns:a16="http://schemas.microsoft.com/office/drawing/2014/main" id="{C8E2D111-C213-4639-995F-F934AE3257B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
        <p:nvSpPr>
          <p:cNvPr id="3" name="Title 2">
            <a:extLst>
              <a:ext uri="{FF2B5EF4-FFF2-40B4-BE49-F238E27FC236}">
                <a16:creationId xmlns:a16="http://schemas.microsoft.com/office/drawing/2014/main" id="{C8B6C37B-483B-4912-8BED-B464E3C39764}"/>
              </a:ext>
              <a:ext uri="{C183D7F6-B498-43B3-948B-1728B52AA6E4}">
                <adec:decorative xmlns:adec="http://schemas.microsoft.com/office/drawing/2017/decorative" val="1"/>
              </a:ext>
            </a:extLst>
          </p:cNvPr>
          <p:cNvSpPr>
            <a:spLocks noGrp="1"/>
          </p:cNvSpPr>
          <p:nvPr>
            <p:ph type="title" idx="4294967295"/>
          </p:nvPr>
        </p:nvSpPr>
        <p:spPr>
          <a:xfrm>
            <a:off x="189688" y="-4601183"/>
            <a:ext cx="6021925" cy="4601183"/>
          </a:xfrm>
        </p:spPr>
        <p:txBody>
          <a:bodyPr vert="horz" lIns="91440" tIns="45720" rIns="91440" bIns="45720" rtlCol="0" anchor="b">
            <a:normAutofit/>
          </a:bodyPr>
          <a:lstStyle/>
          <a:p>
            <a:r>
              <a:rPr lang="en-US" dirty="0"/>
              <a:t>Bighorn Sheep Story Map</a:t>
            </a:r>
          </a:p>
        </p:txBody>
      </p:sp>
    </p:spTree>
    <p:extLst>
      <p:ext uri="{BB962C8B-B14F-4D97-AF65-F5344CB8AC3E}">
        <p14:creationId xmlns:p14="http://schemas.microsoft.com/office/powerpoint/2010/main" val="1009560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65FE36-66DE-485D-B7AF-BFDCDF95CC07}"/>
              </a:ext>
              <a:ext uri="{C183D7F6-B498-43B3-948B-1728B52AA6E4}">
                <adec:decorative xmlns:adec="http://schemas.microsoft.com/office/drawing/2017/decorative" val="1"/>
              </a:ext>
            </a:extLst>
          </p:cNvPr>
          <p:cNvSpPr/>
          <p:nvPr/>
        </p:nvSpPr>
        <p:spPr>
          <a:xfrm>
            <a:off x="2277301" y="3244334"/>
            <a:ext cx="6046014" cy="369332"/>
          </a:xfrm>
          <a:prstGeom prst="rect">
            <a:avLst/>
          </a:prstGeom>
        </p:spPr>
        <p:txBody>
          <a:bodyPr wrap="none">
            <a:spAutoFit/>
          </a:bodyPr>
          <a:lstStyle/>
          <a:p>
            <a:r>
              <a:rPr lang="en-US" dirty="0"/>
              <a:t>Sam  add screen shot of Story Board sheep story here as well. </a:t>
            </a:r>
          </a:p>
        </p:txBody>
      </p:sp>
      <p:pic>
        <p:nvPicPr>
          <p:cNvPr id="3" name="Picture 2">
            <a:extLst>
              <a:ext uri="{FF2B5EF4-FFF2-40B4-BE49-F238E27FC236}">
                <a16:creationId xmlns:a16="http://schemas.microsoft.com/office/drawing/2014/main" id="{71A976FB-4D86-4F17-BFE0-6F5C7CE6659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449644"/>
            <a:ext cx="9144000" cy="3958712"/>
          </a:xfrm>
          <a:prstGeom prst="rect">
            <a:avLst/>
          </a:prstGeom>
        </p:spPr>
      </p:pic>
      <p:pic>
        <p:nvPicPr>
          <p:cNvPr id="4" name="Picture 3">
            <a:extLst>
              <a:ext uri="{FF2B5EF4-FFF2-40B4-BE49-F238E27FC236}">
                <a16:creationId xmlns:a16="http://schemas.microsoft.com/office/drawing/2014/main" id="{0B5E4955-A299-4228-AA91-645E6E392FC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
        <p:nvSpPr>
          <p:cNvPr id="5" name="Title 4">
            <a:extLst>
              <a:ext uri="{FF2B5EF4-FFF2-40B4-BE49-F238E27FC236}">
                <a16:creationId xmlns:a16="http://schemas.microsoft.com/office/drawing/2014/main" id="{B0F44CAD-19AF-4A85-8C8F-CD82C92A589B}"/>
              </a:ext>
              <a:ext uri="{C183D7F6-B498-43B3-948B-1728B52AA6E4}">
                <adec:decorative xmlns:adec="http://schemas.microsoft.com/office/drawing/2017/decorative" val="1"/>
              </a:ext>
            </a:extLst>
          </p:cNvPr>
          <p:cNvSpPr>
            <a:spLocks noGrp="1"/>
          </p:cNvSpPr>
          <p:nvPr>
            <p:ph type="title" idx="4294967295"/>
          </p:nvPr>
        </p:nvSpPr>
        <p:spPr>
          <a:xfrm>
            <a:off x="189689" y="-4601183"/>
            <a:ext cx="2210612" cy="4601183"/>
          </a:xfrm>
        </p:spPr>
        <p:txBody>
          <a:bodyPr vert="horz" lIns="91440" tIns="45720" rIns="91440" bIns="45720" rtlCol="0" anchor="b">
            <a:normAutofit/>
          </a:bodyPr>
          <a:lstStyle/>
          <a:p>
            <a:r>
              <a:rPr lang="en-US" dirty="0"/>
              <a:t>Story map</a:t>
            </a:r>
          </a:p>
        </p:txBody>
      </p:sp>
    </p:spTree>
    <p:extLst>
      <p:ext uri="{BB962C8B-B14F-4D97-AF65-F5344CB8AC3E}">
        <p14:creationId xmlns:p14="http://schemas.microsoft.com/office/powerpoint/2010/main" val="2929990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C183D7F6-B498-43B3-948B-1728B52AA6E4}">
                <adec:decorative xmlns:adec="http://schemas.microsoft.com/office/drawing/2017/decorative" val="1"/>
              </a:ext>
            </a:extLst>
          </p:cNvPr>
          <p:cNvSpPr>
            <a:spLocks noGrp="1"/>
          </p:cNvSpPr>
          <p:nvPr>
            <p:ph idx="1"/>
          </p:nvPr>
        </p:nvSpPr>
        <p:spPr/>
        <p:txBody>
          <a:bodyPr/>
          <a:lstStyle/>
          <a:p>
            <a:endParaRPr lang="en-US" dirty="0"/>
          </a:p>
          <a:p>
            <a:endParaRPr lang="en-US" dirty="0"/>
          </a:p>
        </p:txBody>
      </p:sp>
      <p:pic>
        <p:nvPicPr>
          <p:cNvPr id="11" name="Content Placeholder 7">
            <a:extLst>
              <a:ext uri="{FF2B5EF4-FFF2-40B4-BE49-F238E27FC236}">
                <a16:creationId xmlns:a16="http://schemas.microsoft.com/office/drawing/2014/main" id="{A8A4F048-13E9-4799-9FF5-70AC24692F8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671" y="485640"/>
            <a:ext cx="4593671" cy="5636581"/>
          </a:xfrm>
          <a:prstGeom prst="rect">
            <a:avLst/>
          </a:prstGeom>
        </p:spPr>
      </p:pic>
      <p:pic>
        <p:nvPicPr>
          <p:cNvPr id="12" name="Picture 11">
            <a:extLst>
              <a:ext uri="{FF2B5EF4-FFF2-40B4-BE49-F238E27FC236}">
                <a16:creationId xmlns:a16="http://schemas.microsoft.com/office/drawing/2014/main" id="{B103CEB2-188A-46D6-A4E8-08BF56E16DC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graphicFrame>
        <p:nvGraphicFramePr>
          <p:cNvPr id="7" name="Object 6">
            <a:extLst>
              <a:ext uri="{FF2B5EF4-FFF2-40B4-BE49-F238E27FC236}">
                <a16:creationId xmlns:a16="http://schemas.microsoft.com/office/drawing/2014/main" id="{4256C690-E366-4FCA-91A2-A5172E96D69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485374361"/>
              </p:ext>
            </p:extLst>
          </p:nvPr>
        </p:nvGraphicFramePr>
        <p:xfrm>
          <a:off x="4783360" y="485640"/>
          <a:ext cx="4532649" cy="5695653"/>
        </p:xfrm>
        <a:graphic>
          <a:graphicData uri="http://schemas.openxmlformats.org/presentationml/2006/ole">
            <mc:AlternateContent xmlns:mc="http://schemas.openxmlformats.org/markup-compatibility/2006">
              <mc:Choice xmlns:v="urn:schemas-microsoft-com:vml" Requires="v">
                <p:oleObj spid="_x0000_s3146" name="Acrobat Document" r:id="rId6" imgW="5829224" imgH="7543800" progId="Acrobat.Document.DC">
                  <p:embed/>
                </p:oleObj>
              </mc:Choice>
              <mc:Fallback>
                <p:oleObj name="Acrobat Document" r:id="rId6" imgW="5829224" imgH="7543800" progId="Acrobat.Document.DC">
                  <p:embed/>
                  <p:pic>
                    <p:nvPicPr>
                      <p:cNvPr id="5" name="Object 4">
                        <a:extLst>
                          <a:ext uri="{FF2B5EF4-FFF2-40B4-BE49-F238E27FC236}">
                            <a16:creationId xmlns:a16="http://schemas.microsoft.com/office/drawing/2014/main" id="{E78FFCFD-EB4B-495B-BD98-BC05BFFE7333}"/>
                          </a:ext>
                        </a:extLst>
                      </p:cNvPr>
                      <p:cNvPicPr/>
                      <p:nvPr/>
                    </p:nvPicPr>
                    <p:blipFill>
                      <a:blip r:embed="rId7"/>
                      <a:stretch>
                        <a:fillRect/>
                      </a:stretch>
                    </p:blipFill>
                    <p:spPr>
                      <a:xfrm>
                        <a:off x="4783360" y="485640"/>
                        <a:ext cx="4532649" cy="5695653"/>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96598ED-DE9B-498C-B268-F2DB434546B4}"/>
              </a:ext>
            </a:extLst>
          </p:cNvPr>
          <p:cNvSpPr>
            <a:spLocks noGrp="1"/>
          </p:cNvSpPr>
          <p:nvPr>
            <p:ph type="title"/>
          </p:nvPr>
        </p:nvSpPr>
        <p:spPr>
          <a:xfrm>
            <a:off x="189689" y="-4601183"/>
            <a:ext cx="2210612" cy="4601183"/>
          </a:xfrm>
        </p:spPr>
        <p:txBody>
          <a:bodyPr vert="horz" lIns="91440" tIns="45720" rIns="91440" bIns="45720" rtlCol="0" anchor="b">
            <a:normAutofit fontScale="90000"/>
          </a:bodyPr>
          <a:lstStyle/>
          <a:p>
            <a:r>
              <a:rPr lang="en-US" dirty="0"/>
              <a:t>This slide shows two of the many new brochures or one-pagers we have been working on that highlight the partnership and its success and benefits but does so in a different way then we have in the past.</a:t>
            </a:r>
          </a:p>
        </p:txBody>
      </p:sp>
    </p:spTree>
    <p:extLst>
      <p:ext uri="{BB962C8B-B14F-4D97-AF65-F5344CB8AC3E}">
        <p14:creationId xmlns:p14="http://schemas.microsoft.com/office/powerpoint/2010/main" val="4201266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1" y="1123838"/>
            <a:ext cx="2225362" cy="4601183"/>
          </a:xfrm>
        </p:spPr>
        <p:txBody>
          <a:bodyPr/>
          <a:lstStyle/>
          <a:p>
            <a:pPr algn="ctr"/>
            <a:r>
              <a:rPr lang="en-US" dirty="0">
                <a:solidFill>
                  <a:schemeClr val="tx1"/>
                </a:solidFill>
              </a:rPr>
              <a:t>Joint</a:t>
            </a:r>
            <a:br>
              <a:rPr lang="en-US" dirty="0">
                <a:solidFill>
                  <a:schemeClr val="tx1"/>
                </a:solidFill>
              </a:rPr>
            </a:br>
            <a:r>
              <a:rPr lang="en-US" dirty="0">
                <a:solidFill>
                  <a:schemeClr val="tx1"/>
                </a:solidFill>
              </a:rPr>
              <a:t>Story</a:t>
            </a:r>
            <a:br>
              <a:rPr lang="en-US" dirty="0">
                <a:solidFill>
                  <a:schemeClr val="tx1"/>
                </a:solidFill>
              </a:rPr>
            </a:br>
            <a:r>
              <a:rPr lang="en-US" dirty="0">
                <a:solidFill>
                  <a:schemeClr val="tx1"/>
                </a:solidFill>
              </a:rPr>
              <a:t>Telling</a:t>
            </a:r>
            <a:br>
              <a:rPr lang="en-US" dirty="0">
                <a:solidFill>
                  <a:schemeClr val="tx1"/>
                </a:solidFill>
              </a:rPr>
            </a:br>
            <a:r>
              <a:rPr lang="en-US" dirty="0">
                <a:solidFill>
                  <a:schemeClr val="tx1"/>
                </a:solidFill>
              </a:rPr>
              <a:t>Opportunity</a:t>
            </a:r>
            <a:r>
              <a:rPr lang="en-US" dirty="0"/>
              <a:t>	</a:t>
            </a:r>
          </a:p>
        </p:txBody>
      </p:sp>
      <p:sp>
        <p:nvSpPr>
          <p:cNvPr id="4" name="Title 1">
            <a:extLst>
              <a:ext uri="{C183D7F6-B498-43B3-948B-1728B52AA6E4}">
                <adec:decorative xmlns:adec="http://schemas.microsoft.com/office/drawing/2017/decorative" val="1"/>
              </a:ext>
            </a:extLst>
          </p:cNvPr>
          <p:cNvSpPr txBox="1">
            <a:spLocks/>
          </p:cNvSpPr>
          <p:nvPr/>
        </p:nvSpPr>
        <p:spPr>
          <a:xfrm>
            <a:off x="198154" y="150171"/>
            <a:ext cx="7074713" cy="434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r>
              <a:rPr lang="en-US" sz="2800" b="1" dirty="0" err="1">
                <a:solidFill>
                  <a:schemeClr val="tx2">
                    <a:lumMod val="75000"/>
                  </a:schemeClr>
                </a:solidFill>
              </a:rPr>
              <a:t>PwP</a:t>
            </a:r>
            <a:r>
              <a:rPr lang="en-US" sz="2800" b="1" dirty="0">
                <a:solidFill>
                  <a:schemeClr val="tx2">
                    <a:lumMod val="75000"/>
                  </a:schemeClr>
                </a:solidFill>
              </a:rPr>
              <a:t> Event Success Stories</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8861" y="3628143"/>
            <a:ext cx="3260291" cy="2725515"/>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85755" y="584200"/>
            <a:ext cx="3333397" cy="2646983"/>
          </a:xfrm>
          <a:prstGeom prst="rect">
            <a:avLst/>
          </a:prstGeom>
        </p:spPr>
      </p:pic>
      <p:pic>
        <p:nvPicPr>
          <p:cNvPr id="14" name="Picture 13">
            <a:extLs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64838" y="1573968"/>
            <a:ext cx="2679759" cy="2737182"/>
          </a:xfrm>
          <a:prstGeom prst="rect">
            <a:avLst/>
          </a:prstGeom>
        </p:spPr>
      </p:pic>
      <p:pic>
        <p:nvPicPr>
          <p:cNvPr id="13" name="Picture 12">
            <a:extLst>
              <a:ext uri="{FF2B5EF4-FFF2-40B4-BE49-F238E27FC236}">
                <a16:creationId xmlns:a16="http://schemas.microsoft.com/office/drawing/2014/main" id="{3CB106CC-0CA7-41CD-B046-6CE9F3138FB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Tree>
    <p:extLst>
      <p:ext uri="{BB962C8B-B14F-4D97-AF65-F5344CB8AC3E}">
        <p14:creationId xmlns:p14="http://schemas.microsoft.com/office/powerpoint/2010/main" val="2378741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76723E6-A1F3-4164-8ADC-D8A397E5285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32531"/>
            <a:ext cx="4744894" cy="5489689"/>
          </a:xfrm>
          <a:prstGeom prst="rect">
            <a:avLst/>
          </a:prstGeom>
        </p:spPr>
      </p:pic>
      <p:sp>
        <p:nvSpPr>
          <p:cNvPr id="6" name="Title 5">
            <a:extLst>
              <a:ext uri="{FF2B5EF4-FFF2-40B4-BE49-F238E27FC236}">
                <a16:creationId xmlns:a16="http://schemas.microsoft.com/office/drawing/2014/main" id="{7BB10A11-C935-4E44-A0BE-EA8F48274FB8}"/>
              </a:ext>
              <a:ext uri="{C183D7F6-B498-43B3-948B-1728B52AA6E4}">
                <adec:decorative xmlns:adec="http://schemas.microsoft.com/office/drawing/2017/decorative" val="1"/>
              </a:ext>
            </a:extLst>
          </p:cNvPr>
          <p:cNvSpPr>
            <a:spLocks noGrp="1"/>
          </p:cNvSpPr>
          <p:nvPr>
            <p:ph type="title" idx="4294967295"/>
          </p:nvPr>
        </p:nvSpPr>
        <p:spPr>
          <a:xfrm>
            <a:off x="0" y="-20540"/>
            <a:ext cx="4738413"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2">
                    <a:lumMod val="75000"/>
                  </a:schemeClr>
                </a:solidFill>
                <a:effectLst/>
                <a:uLnTx/>
                <a:uFillTx/>
                <a:latin typeface="+mn-lt"/>
                <a:ea typeface="+mn-ea"/>
                <a:cs typeface="+mn-cs"/>
              </a:rPr>
              <a:t>Grant Funded Success Stories</a:t>
            </a:r>
          </a:p>
        </p:txBody>
      </p:sp>
      <p:pic>
        <p:nvPicPr>
          <p:cNvPr id="7" name="Picture 6">
            <a:extLst>
              <a:ext uri="{FF2B5EF4-FFF2-40B4-BE49-F238E27FC236}">
                <a16:creationId xmlns:a16="http://schemas.microsoft.com/office/drawing/2014/main" id="{99FF0A2E-816F-486C-BB44-3FD33624165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pic>
        <p:nvPicPr>
          <p:cNvPr id="8" name="Picture 7">
            <a:extLst>
              <a:ext uri="{FF2B5EF4-FFF2-40B4-BE49-F238E27FC236}">
                <a16:creationId xmlns:a16="http://schemas.microsoft.com/office/drawing/2014/main" id="{2438233B-9D94-44C0-8543-28725F314A29}"/>
              </a:ext>
              <a:ext uri="{C183D7F6-B498-43B3-948B-1728B52AA6E4}">
                <adec:decorative xmlns:adec="http://schemas.microsoft.com/office/drawing/2017/decorative" val="1"/>
              </a:ext>
            </a:extLst>
          </p:cNvPr>
          <p:cNvPicPr>
            <a:picLocks noChangeAspect="1"/>
          </p:cNvPicPr>
          <p:nvPr/>
        </p:nvPicPr>
        <p:blipFill rotWithShape="1">
          <a:blip r:embed="rId5"/>
          <a:srcRect l="18516" r="18141"/>
          <a:stretch/>
        </p:blipFill>
        <p:spPr>
          <a:xfrm>
            <a:off x="4925961" y="632532"/>
            <a:ext cx="4024820" cy="5564725"/>
          </a:xfrm>
          <a:prstGeom prst="rect">
            <a:avLst/>
          </a:prstGeom>
        </p:spPr>
      </p:pic>
    </p:spTree>
    <p:extLst>
      <p:ext uri="{BB962C8B-B14F-4D97-AF65-F5344CB8AC3E}">
        <p14:creationId xmlns:p14="http://schemas.microsoft.com/office/powerpoint/2010/main" val="827867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5A03D4-AED6-4E26-ADF3-BB97962A98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06330" y="3175271"/>
            <a:ext cx="5533624" cy="3695110"/>
          </a:xfrm>
          <a:prstGeom prst="rect">
            <a:avLst/>
          </a:prstGeom>
        </p:spPr>
      </p:pic>
      <p:pic>
        <p:nvPicPr>
          <p:cNvPr id="4" name="Picture 3">
            <a:extLst>
              <a:ext uri="{FF2B5EF4-FFF2-40B4-BE49-F238E27FC236}">
                <a16:creationId xmlns:a16="http://schemas.microsoft.com/office/drawing/2014/main" id="{D1951BA3-4D5A-4C26-8A09-47FED844A2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06330" y="0"/>
            <a:ext cx="5621330" cy="3429000"/>
          </a:xfrm>
          <a:prstGeom prst="rect">
            <a:avLst/>
          </a:prstGeom>
        </p:spPr>
      </p:pic>
      <p:sp>
        <p:nvSpPr>
          <p:cNvPr id="2" name="Title 1">
            <a:extLst>
              <a:ext uri="{FF2B5EF4-FFF2-40B4-BE49-F238E27FC236}">
                <a16:creationId xmlns:a16="http://schemas.microsoft.com/office/drawing/2014/main" id="{8268CF6A-17C8-4094-BAE8-275CF5E005AA}"/>
              </a:ext>
              <a:ext uri="{C183D7F6-B498-43B3-948B-1728B52AA6E4}">
                <adec:decorative xmlns:adec="http://schemas.microsoft.com/office/drawing/2017/decorative" val="1"/>
              </a:ext>
            </a:extLst>
          </p:cNvPr>
          <p:cNvSpPr>
            <a:spLocks noGrp="1"/>
          </p:cNvSpPr>
          <p:nvPr>
            <p:ph type="title" idx="4294967295"/>
          </p:nvPr>
        </p:nvSpPr>
        <p:spPr>
          <a:xfrm>
            <a:off x="0" y="0"/>
            <a:ext cx="352267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2">
                    <a:lumMod val="75000"/>
                  </a:schemeClr>
                </a:solidFill>
                <a:effectLst/>
                <a:uLnTx/>
                <a:uFillTx/>
                <a:latin typeface="+mj-lt"/>
                <a:ea typeface="+mn-ea"/>
                <a:cs typeface="+mn-cs"/>
              </a:rPr>
              <a:t>Success Story Videos</a:t>
            </a:r>
          </a:p>
        </p:txBody>
      </p:sp>
      <p:pic>
        <p:nvPicPr>
          <p:cNvPr id="6" name="Picture 5">
            <a:extLst>
              <a:ext uri="{FF2B5EF4-FFF2-40B4-BE49-F238E27FC236}">
                <a16:creationId xmlns:a16="http://schemas.microsoft.com/office/drawing/2014/main" id="{57C0DFFE-86A0-42A9-9F92-C66A47EB8F8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pic>
        <p:nvPicPr>
          <p:cNvPr id="8" name="Picture 7">
            <a:extLst>
              <a:ext uri="{FF2B5EF4-FFF2-40B4-BE49-F238E27FC236}">
                <a16:creationId xmlns:a16="http://schemas.microsoft.com/office/drawing/2014/main" id="{4C92367B-1EBE-41B6-B790-AC46C79DAC0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9614" y="2392190"/>
            <a:ext cx="3443056" cy="3665140"/>
          </a:xfrm>
          <a:prstGeom prst="rect">
            <a:avLst/>
          </a:prstGeom>
        </p:spPr>
      </p:pic>
      <p:pic>
        <p:nvPicPr>
          <p:cNvPr id="9" name="Picture 8">
            <a:extLst>
              <a:ext uri="{FF2B5EF4-FFF2-40B4-BE49-F238E27FC236}">
                <a16:creationId xmlns:a16="http://schemas.microsoft.com/office/drawing/2014/main" id="{82F3E538-8264-49CF-AF3C-9EF11635DF3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6184" y="881544"/>
            <a:ext cx="3416486" cy="1404555"/>
          </a:xfrm>
          <a:prstGeom prst="rect">
            <a:avLst/>
          </a:prstGeom>
        </p:spPr>
      </p:pic>
    </p:spTree>
    <p:extLst>
      <p:ext uri="{BB962C8B-B14F-4D97-AF65-F5344CB8AC3E}">
        <p14:creationId xmlns:p14="http://schemas.microsoft.com/office/powerpoint/2010/main" val="3767697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CFB5-1C58-433D-82EA-C0E1908AFFAC}"/>
              </a:ext>
            </a:extLst>
          </p:cNvPr>
          <p:cNvSpPr>
            <a:spLocks noGrp="1"/>
          </p:cNvSpPr>
          <p:nvPr>
            <p:ph type="title"/>
          </p:nvPr>
        </p:nvSpPr>
        <p:spPr/>
        <p:txBody>
          <a:bodyPr/>
          <a:lstStyle/>
          <a:p>
            <a:r>
              <a:rPr lang="en-US" dirty="0"/>
              <a:t>Closing</a:t>
            </a:r>
          </a:p>
        </p:txBody>
      </p:sp>
      <p:pic>
        <p:nvPicPr>
          <p:cNvPr id="5" name="Picture 4">
            <a:extLst>
              <a:ext uri="{FF2B5EF4-FFF2-40B4-BE49-F238E27FC236}">
                <a16:creationId xmlns:a16="http://schemas.microsoft.com/office/drawing/2014/main" id="{AD901ECE-59E7-4744-928E-C5EF8C0F213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Tree>
    <p:extLst>
      <p:ext uri="{BB962C8B-B14F-4D97-AF65-F5344CB8AC3E}">
        <p14:creationId xmlns:p14="http://schemas.microsoft.com/office/powerpoint/2010/main" val="367610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AF4D93-E70F-4A03-8EF6-C4DCB69B331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17441" y="110885"/>
            <a:ext cx="5189645" cy="6011335"/>
          </a:xfrm>
          <a:prstGeom prst="rect">
            <a:avLst/>
          </a:prstGeom>
        </p:spPr>
      </p:pic>
      <p:pic>
        <p:nvPicPr>
          <p:cNvPr id="5" name="Picture 4">
            <a:extLst>
              <a:ext uri="{FF2B5EF4-FFF2-40B4-BE49-F238E27FC236}">
                <a16:creationId xmlns:a16="http://schemas.microsoft.com/office/drawing/2014/main" id="{41CCA1F9-9E1D-4ED2-977D-57BE18F9835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pic>
        <p:nvPicPr>
          <p:cNvPr id="7" name="Picture 6">
            <a:extLst>
              <a:ext uri="{FF2B5EF4-FFF2-40B4-BE49-F238E27FC236}">
                <a16:creationId xmlns:a16="http://schemas.microsoft.com/office/drawing/2014/main" id="{757379E1-44B8-405C-82F2-6C357AFE11A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1636" y="2209850"/>
            <a:ext cx="8256212" cy="3389851"/>
          </a:xfrm>
          <a:prstGeom prst="rect">
            <a:avLst/>
          </a:prstGeom>
        </p:spPr>
      </p:pic>
      <p:sp>
        <p:nvSpPr>
          <p:cNvPr id="2" name="Title 1">
            <a:extLst>
              <a:ext uri="{FF2B5EF4-FFF2-40B4-BE49-F238E27FC236}">
                <a16:creationId xmlns:a16="http://schemas.microsoft.com/office/drawing/2014/main" id="{DBD57395-29D1-4436-9BA9-6BE3143B9303}"/>
              </a:ext>
            </a:extLst>
          </p:cNvPr>
          <p:cNvSpPr>
            <a:spLocks noGrp="1"/>
          </p:cNvSpPr>
          <p:nvPr>
            <p:ph type="title"/>
          </p:nvPr>
        </p:nvSpPr>
        <p:spPr>
          <a:xfrm>
            <a:off x="189689" y="-551793"/>
            <a:ext cx="8796656" cy="551793"/>
          </a:xfrm>
        </p:spPr>
        <p:txBody>
          <a:bodyPr vert="horz" lIns="91440" tIns="45720" rIns="91440" bIns="45720" rtlCol="0" anchor="b">
            <a:normAutofit/>
          </a:bodyPr>
          <a:lstStyle/>
          <a:p>
            <a:r>
              <a:rPr lang="en-US" dirty="0"/>
              <a:t>Excise Tax Paying Industry Audience</a:t>
            </a:r>
          </a:p>
        </p:txBody>
      </p:sp>
    </p:spTree>
    <p:extLst>
      <p:ext uri="{BB962C8B-B14F-4D97-AF65-F5344CB8AC3E}">
        <p14:creationId xmlns:p14="http://schemas.microsoft.com/office/powerpoint/2010/main" val="2657908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CCCDCCF-DDE7-4FF9-BA8E-DFD3AC93A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352FE0-ACFA-479E-A574-CED1C035D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EFCB82F-43B1-47AB-BFA5-F9F3177F06BE}"/>
              </a:ext>
            </a:extLst>
          </p:cNvPr>
          <p:cNvSpPr>
            <a:spLocks noGrp="1"/>
          </p:cNvSpPr>
          <p:nvPr>
            <p:ph type="title"/>
          </p:nvPr>
        </p:nvSpPr>
        <p:spPr>
          <a:xfrm>
            <a:off x="189689" y="1123837"/>
            <a:ext cx="2210611" cy="4601183"/>
          </a:xfrm>
        </p:spPr>
        <p:txBody>
          <a:bodyPr>
            <a:normAutofit/>
          </a:bodyPr>
          <a:lstStyle/>
          <a:p>
            <a:r>
              <a:rPr lang="en-US" dirty="0">
                <a:solidFill>
                  <a:schemeClr val="tx1"/>
                </a:solidFill>
              </a:rPr>
              <a:t>Research Findings</a:t>
            </a:r>
            <a:br>
              <a:rPr lang="en-US" dirty="0">
                <a:solidFill>
                  <a:schemeClr val="tx1"/>
                </a:solidFill>
              </a:rPr>
            </a:br>
            <a:r>
              <a:rPr lang="en-US" dirty="0">
                <a:solidFill>
                  <a:schemeClr val="tx1"/>
                </a:solidFill>
              </a:rPr>
              <a:t>and</a:t>
            </a:r>
            <a:br>
              <a:rPr lang="en-US" dirty="0">
                <a:solidFill>
                  <a:schemeClr val="tx1"/>
                </a:solidFill>
              </a:rPr>
            </a:br>
            <a:r>
              <a:rPr lang="en-US" dirty="0">
                <a:solidFill>
                  <a:schemeClr val="tx1"/>
                </a:solidFill>
              </a:rPr>
              <a:t>Strategies</a:t>
            </a:r>
          </a:p>
        </p:txBody>
      </p:sp>
      <p:sp>
        <p:nvSpPr>
          <p:cNvPr id="18" name="Rectangle 17">
            <a:extLst>
              <a:ext uri="{FF2B5EF4-FFF2-40B4-BE49-F238E27FC236}">
                <a16:creationId xmlns:a16="http://schemas.microsoft.com/office/drawing/2014/main" id="{401F5979-1992-492E-ABBD-62EBC1016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72847" y="754144"/>
            <a:ext cx="5898897" cy="533576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9D1A846-E09D-4C8A-84E1-1DB32788766F}"/>
              </a:ext>
            </a:extLst>
          </p:cNvPr>
          <p:cNvSpPr>
            <a:spLocks noGrp="1"/>
          </p:cNvSpPr>
          <p:nvPr>
            <p:ph idx="1"/>
          </p:nvPr>
        </p:nvSpPr>
        <p:spPr>
          <a:xfrm>
            <a:off x="2735641" y="754144"/>
            <a:ext cx="5486400" cy="5683232"/>
          </a:xfrm>
        </p:spPr>
        <p:txBody>
          <a:bodyPr>
            <a:normAutofit/>
          </a:bodyPr>
          <a:lstStyle/>
          <a:p>
            <a:pPr marL="0" indent="0">
              <a:buNone/>
            </a:pPr>
            <a:r>
              <a:rPr lang="en-US" altLang="en-US" sz="2000" u="sng" dirty="0">
                <a:solidFill>
                  <a:schemeClr val="tx1"/>
                </a:solidFill>
                <a:ea typeface="Cambria Math" panose="02040503050406030204" pitchFamily="18" charset="0"/>
                <a:cs typeface="Calibri" panose="020F0502020204030204" pitchFamily="34" charset="0"/>
              </a:rPr>
              <a:t>Findings:</a:t>
            </a:r>
          </a:p>
          <a:p>
            <a:r>
              <a:rPr lang="en-US" altLang="en-US" sz="2000" dirty="0">
                <a:solidFill>
                  <a:schemeClr val="tx1"/>
                </a:solidFill>
                <a:ea typeface="Cambria Math" panose="02040503050406030204" pitchFamily="18" charset="0"/>
                <a:cs typeface="Calibri" panose="020F0502020204030204" pitchFamily="34" charset="0"/>
              </a:rPr>
              <a:t>Staff from excise tax paying industry have little or no relationship or awareness of state fish and wildlife agency roles. </a:t>
            </a:r>
          </a:p>
          <a:p>
            <a:r>
              <a:rPr lang="en-US" altLang="en-US" sz="2000" dirty="0">
                <a:solidFill>
                  <a:schemeClr val="tx1"/>
                </a:solidFill>
                <a:ea typeface="Cambria Math" panose="02040503050406030204" pitchFamily="18" charset="0"/>
                <a:cs typeface="Calibri" panose="020F0502020204030204" pitchFamily="34" charset="0"/>
              </a:rPr>
              <a:t>Lack understanding of conservation partnership and benefits.</a:t>
            </a:r>
          </a:p>
          <a:p>
            <a:r>
              <a:rPr lang="en-US" altLang="en-US" sz="2000" dirty="0">
                <a:solidFill>
                  <a:schemeClr val="tx1"/>
                </a:solidFill>
                <a:ea typeface="Cambria Math" panose="02040503050406030204" pitchFamily="18" charset="0"/>
                <a:cs typeface="Calibri" panose="020F0502020204030204" pitchFamily="34" charset="0"/>
              </a:rPr>
              <a:t>Hunger for content and program stories.</a:t>
            </a:r>
          </a:p>
          <a:p>
            <a:endParaRPr lang="en-US" sz="2000" u="sng" dirty="0">
              <a:solidFill>
                <a:schemeClr val="tx1"/>
              </a:solidFill>
              <a:ea typeface="Cambria Math" panose="02040503050406030204" pitchFamily="18" charset="0"/>
              <a:cs typeface="Calibri" panose="020F0502020204030204" pitchFamily="34" charset="0"/>
            </a:endParaRPr>
          </a:p>
          <a:p>
            <a:r>
              <a:rPr lang="en-US" sz="2000" u="sng" dirty="0">
                <a:solidFill>
                  <a:schemeClr val="tx1"/>
                </a:solidFill>
                <a:ea typeface="Cambria Math" panose="02040503050406030204" pitchFamily="18" charset="0"/>
                <a:cs typeface="Calibri" panose="020F0502020204030204" pitchFamily="34" charset="0"/>
              </a:rPr>
              <a:t>Strategies and Tactics- </a:t>
            </a:r>
          </a:p>
          <a:p>
            <a:r>
              <a:rPr lang="en-US" sz="2000" dirty="0">
                <a:solidFill>
                  <a:schemeClr val="tx1"/>
                </a:solidFill>
                <a:ea typeface="Cambria Math" panose="02040503050406030204" pitchFamily="18" charset="0"/>
                <a:cs typeface="Calibri" panose="020F0502020204030204" pitchFamily="34" charset="0"/>
              </a:rPr>
              <a:t>Develop Awareness and Understanding of the benefits   -    </a:t>
            </a:r>
          </a:p>
          <a:p>
            <a:r>
              <a:rPr lang="en-US" sz="2000" dirty="0">
                <a:solidFill>
                  <a:schemeClr val="tx1"/>
                </a:solidFill>
                <a:ea typeface="Cambria Math" panose="02040503050406030204" pitchFamily="18" charset="0"/>
                <a:cs typeface="Calibri" panose="020F0502020204030204" pitchFamily="34" charset="0"/>
              </a:rPr>
              <a:t>Strengthen Relationships</a:t>
            </a:r>
          </a:p>
          <a:p>
            <a:pPr marL="0" indent="0">
              <a:buNone/>
            </a:pPr>
            <a:r>
              <a:rPr lang="en-US" sz="2000" u="sng" dirty="0">
                <a:solidFill>
                  <a:schemeClr val="tx1"/>
                </a:solidFill>
              </a:rPr>
              <a:t> </a:t>
            </a:r>
          </a:p>
          <a:p>
            <a:endParaRPr lang="en-US" u="sng" dirty="0"/>
          </a:p>
        </p:txBody>
      </p:sp>
      <p:sp>
        <p:nvSpPr>
          <p:cNvPr id="20" name="Rectangle 19">
            <a:extLst>
              <a:ext uri="{FF2B5EF4-FFF2-40B4-BE49-F238E27FC236}">
                <a16:creationId xmlns:a16="http://schemas.microsoft.com/office/drawing/2014/main" id="{377CB93F-A0E2-4BBE-B2FC-E93932C7E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B014C77C-8DCE-4BE2-9671-9A37B8AB0BFD}"/>
              </a:ext>
              <a:ext uri="{C183D7F6-B498-43B3-948B-1728B52AA6E4}">
                <adec:decorative xmlns:adec="http://schemas.microsoft.com/office/drawing/2017/decorative" val="1"/>
              </a:ext>
            </a:extLst>
          </p:cNvPr>
          <p:cNvPicPr>
            <a:picLocks noChangeAspect="1"/>
          </p:cNvPicPr>
          <p:nvPr/>
        </p:nvPicPr>
        <p:blipFill rotWithShape="1">
          <a:blip r:embed="rId3">
            <a:alphaModFix amt="20000"/>
          </a:blip>
          <a:srcRect t="25253" b="14207"/>
          <a:stretch/>
        </p:blipFill>
        <p:spPr>
          <a:xfrm>
            <a:off x="2400300" y="568009"/>
            <a:ext cx="6915214" cy="4186871"/>
          </a:xfrm>
          <a:prstGeom prst="rect">
            <a:avLst/>
          </a:prstGeom>
        </p:spPr>
      </p:pic>
      <p:pic>
        <p:nvPicPr>
          <p:cNvPr id="11" name="Picture 10">
            <a:extLst>
              <a:ext uri="{FF2B5EF4-FFF2-40B4-BE49-F238E27FC236}">
                <a16:creationId xmlns:a16="http://schemas.microsoft.com/office/drawing/2014/main" id="{8E4A655C-C841-45B2-BC74-ED4D9C542D7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pic>
        <p:nvPicPr>
          <p:cNvPr id="12" name="Picture 11">
            <a:extLst>
              <a:ext uri="{FF2B5EF4-FFF2-40B4-BE49-F238E27FC236}">
                <a16:creationId xmlns:a16="http://schemas.microsoft.com/office/drawing/2014/main" id="{DCD04815-36B2-4FF4-A912-25F4871978C9}"/>
              </a:ext>
              <a:ext uri="{C183D7F6-B498-43B3-948B-1728B52AA6E4}">
                <adec:decorative xmlns:adec="http://schemas.microsoft.com/office/drawing/2017/decorative" val="1"/>
              </a:ext>
            </a:extLst>
          </p:cNvPr>
          <p:cNvPicPr>
            <a:picLocks noChangeAspect="1"/>
          </p:cNvPicPr>
          <p:nvPr/>
        </p:nvPicPr>
        <p:blipFill rotWithShape="1">
          <a:blip r:embed="rId3"/>
          <a:srcRect t="84516" r="72156"/>
          <a:stretch/>
        </p:blipFill>
        <p:spPr>
          <a:xfrm>
            <a:off x="7652491" y="5662844"/>
            <a:ext cx="1444996" cy="930788"/>
          </a:xfrm>
          <a:prstGeom prst="rect">
            <a:avLst/>
          </a:prstGeom>
        </p:spPr>
      </p:pic>
    </p:spTree>
    <p:extLst>
      <p:ext uri="{BB962C8B-B14F-4D97-AF65-F5344CB8AC3E}">
        <p14:creationId xmlns:p14="http://schemas.microsoft.com/office/powerpoint/2010/main" val="689257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CCCDCCF-DDE7-4FF9-BA8E-DFD3AC93A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352FE0-ACFA-479E-A574-CED1C035D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401F5979-1992-492E-ABBD-62EBC1016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72847" y="754144"/>
            <a:ext cx="5898897" cy="533576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9D1A846-E09D-4C8A-84E1-1DB32788766F}"/>
              </a:ext>
              <a:ext uri="{C183D7F6-B498-43B3-948B-1728B52AA6E4}">
                <adec:decorative xmlns:adec="http://schemas.microsoft.com/office/drawing/2017/decorative" val="1"/>
              </a:ext>
            </a:extLst>
          </p:cNvPr>
          <p:cNvSpPr>
            <a:spLocks noGrp="1"/>
          </p:cNvSpPr>
          <p:nvPr>
            <p:ph idx="1"/>
          </p:nvPr>
        </p:nvSpPr>
        <p:spPr>
          <a:xfrm>
            <a:off x="2735641" y="861704"/>
            <a:ext cx="5486400" cy="5120640"/>
          </a:xfrm>
        </p:spPr>
        <p:txBody>
          <a:bodyPr>
            <a:normAutofit lnSpcReduction="10000"/>
          </a:bodyPr>
          <a:lstStyle/>
          <a:p>
            <a:endParaRPr lang="en-US" altLang="en-US" dirty="0">
              <a:latin typeface="Arial" panose="020B0604020202020204" pitchFamily="34" charset="0"/>
              <a:ea typeface="Calibri" panose="020F0502020204030204" pitchFamily="34" charset="0"/>
              <a:hlinkClick r:id="rId3"/>
            </a:endParaRPr>
          </a:p>
          <a:p>
            <a:pPr marL="0" indent="0">
              <a:buNone/>
            </a:pPr>
            <a:endParaRPr lang="en-US" altLang="en-US" sz="2000" u="sng" dirty="0">
              <a:solidFill>
                <a:schemeClr val="tx1"/>
              </a:solidFill>
              <a:ea typeface="Cambria Math" panose="02040503050406030204" pitchFamily="18" charset="0"/>
              <a:cs typeface="Calibri" panose="020F0502020204030204" pitchFamily="34" charset="0"/>
            </a:endParaRPr>
          </a:p>
          <a:p>
            <a:pPr marL="0" indent="0">
              <a:buNone/>
            </a:pPr>
            <a:r>
              <a:rPr lang="en-US" altLang="en-US" sz="2000" u="sng" dirty="0">
                <a:solidFill>
                  <a:schemeClr val="tx1"/>
                </a:solidFill>
                <a:ea typeface="Cambria Math" panose="02040503050406030204" pitchFamily="18" charset="0"/>
                <a:cs typeface="Calibri" panose="020F0502020204030204" pitchFamily="34" charset="0"/>
              </a:rPr>
              <a:t>General Industry Messages</a:t>
            </a:r>
          </a:p>
          <a:p>
            <a:pPr marL="0" indent="0">
              <a:buNone/>
            </a:pPr>
            <a:endParaRPr lang="en-US" altLang="en-US" sz="2000" u="sng" dirty="0">
              <a:solidFill>
                <a:schemeClr val="tx1"/>
              </a:solidFill>
              <a:latin typeface="Bradley Hand ITC" panose="03070402050302030203" pitchFamily="66" charset="0"/>
              <a:ea typeface="Cambria Math" panose="02040503050406030204" pitchFamily="18" charset="0"/>
              <a:cs typeface="Calibri" panose="020F0502020204030204" pitchFamily="34" charset="0"/>
            </a:endParaRPr>
          </a:p>
          <a:p>
            <a:pPr marL="342900" marR="0" lvl="0" indent="-342900">
              <a:spcBef>
                <a:spcPts val="0"/>
              </a:spcBef>
              <a:spcAft>
                <a:spcPts val="600"/>
              </a:spcAft>
              <a:buFont typeface="Arial" panose="020B0604020202020204" pitchFamily="34" charset="0"/>
              <a:buChar char="●"/>
            </a:pPr>
            <a:r>
              <a:rPr lang="en-US" dirty="0">
                <a:solidFill>
                  <a:schemeClr val="tx1"/>
                </a:solidFill>
                <a:ea typeface="Calibri" panose="020F0502020204030204" pitchFamily="34" charset="0"/>
              </a:rPr>
              <a:t>Conservation partnership: conserves fish, wildlife, lands and waters; provides people with access to places to connect with nature and participate in outdoor recreation; and teaches people outdoor skills such as regulated fishing and hunting.</a:t>
            </a:r>
          </a:p>
          <a:p>
            <a:pPr marL="342900" marR="0" lvl="0" indent="-342900">
              <a:spcBef>
                <a:spcPts val="0"/>
              </a:spcBef>
              <a:spcAft>
                <a:spcPts val="600"/>
              </a:spcAft>
              <a:buFont typeface="Arial" panose="020B0604020202020204" pitchFamily="34" charset="0"/>
              <a:buChar char="●"/>
            </a:pPr>
            <a:endParaRPr lang="en-US" dirty="0">
              <a:solidFill>
                <a:schemeClr val="tx1"/>
              </a:solidFill>
              <a:ea typeface="Calibri" panose="020F0502020204030204" pitchFamily="34" charset="0"/>
            </a:endParaRPr>
          </a:p>
          <a:p>
            <a:pPr marL="342900" marR="0" lvl="0" indent="-342900">
              <a:spcBef>
                <a:spcPts val="0"/>
              </a:spcBef>
              <a:spcAft>
                <a:spcPts val="600"/>
              </a:spcAft>
              <a:buFont typeface="Arial" panose="020B0604020202020204" pitchFamily="34" charset="0"/>
              <a:buChar char="●"/>
            </a:pPr>
            <a:r>
              <a:rPr lang="en-US" dirty="0">
                <a:solidFill>
                  <a:schemeClr val="tx1"/>
                </a:solidFill>
                <a:ea typeface="Calibri" panose="020F0502020204030204" pitchFamily="34" charset="0"/>
              </a:rPr>
              <a:t>Conservation creates increased opportunities for outdoor recreation benefitting both recreationists and the retailers and manufacturers that support them.</a:t>
            </a:r>
          </a:p>
          <a:p>
            <a:pPr marL="342900" marR="0" lvl="0" indent="-342900">
              <a:spcBef>
                <a:spcPts val="0"/>
              </a:spcBef>
              <a:spcAft>
                <a:spcPts val="600"/>
              </a:spcAft>
              <a:buFont typeface="Arial" panose="020B0604020202020204" pitchFamily="34" charset="0"/>
              <a:buChar char="●"/>
            </a:pPr>
            <a:endParaRPr lang="en-US" dirty="0">
              <a:solidFill>
                <a:schemeClr val="tx1"/>
              </a:solidFill>
              <a:ea typeface="Calibri" panose="020F0502020204030204" pitchFamily="34" charset="0"/>
            </a:endParaRPr>
          </a:p>
          <a:p>
            <a:pPr marL="342900" indent="-342900">
              <a:spcBef>
                <a:spcPts val="0"/>
              </a:spcBef>
              <a:spcAft>
                <a:spcPts val="600"/>
              </a:spcAft>
              <a:buFont typeface="Arial" panose="020B0604020202020204" pitchFamily="34" charset="0"/>
              <a:buChar char="●"/>
            </a:pPr>
            <a:r>
              <a:rPr lang="en-US" dirty="0">
                <a:solidFill>
                  <a:schemeClr val="tx1"/>
                </a:solidFill>
                <a:ea typeface="Calibri" panose="020F0502020204030204" pitchFamily="34" charset="0"/>
              </a:rPr>
              <a:t>Conservation and outdoor recreation support jobs and economies.</a:t>
            </a:r>
          </a:p>
          <a:p>
            <a:pPr marL="342900" marR="0" lvl="0" indent="-342900">
              <a:spcBef>
                <a:spcPts val="0"/>
              </a:spcBef>
              <a:spcAft>
                <a:spcPts val="600"/>
              </a:spcAft>
              <a:buFont typeface="Arial" panose="020B0604020202020204" pitchFamily="34" charset="0"/>
              <a:buChar char="●"/>
            </a:pPr>
            <a:endParaRPr lang="en-US" dirty="0">
              <a:solidFill>
                <a:schemeClr val="tx1"/>
              </a:solidFill>
              <a:ea typeface="Calibri" panose="020F0502020204030204" pitchFamily="34" charset="0"/>
            </a:endParaRPr>
          </a:p>
          <a:p>
            <a:pPr marL="342900" indent="-342900">
              <a:spcBef>
                <a:spcPts val="0"/>
              </a:spcBef>
              <a:spcAft>
                <a:spcPts val="600"/>
              </a:spcAft>
              <a:buFont typeface="Arial" panose="020B0604020202020204" pitchFamily="34" charset="0"/>
              <a:buChar char="●"/>
            </a:pPr>
            <a:endParaRPr lang="en-US" dirty="0">
              <a:solidFill>
                <a:schemeClr val="tx1"/>
              </a:solidFill>
              <a:latin typeface="Bradley Hand ITC" panose="03070402050302030203" pitchFamily="66" charset="0"/>
              <a:ea typeface="Calibri" panose="020F0502020204030204" pitchFamily="34" charset="0"/>
            </a:endParaRPr>
          </a:p>
          <a:p>
            <a:pPr marL="342900" marR="0" lvl="0" indent="-342900">
              <a:spcBef>
                <a:spcPts val="0"/>
              </a:spcBef>
              <a:spcAft>
                <a:spcPts val="600"/>
              </a:spcAft>
              <a:buFont typeface="Arial" panose="020B0604020202020204" pitchFamily="34" charset="0"/>
              <a:buChar char="●"/>
            </a:pPr>
            <a:endParaRPr lang="en-US" sz="2000" dirty="0">
              <a:latin typeface="Calibri" panose="020F0502020204030204" pitchFamily="34" charset="0"/>
              <a:ea typeface="Calibri" panose="020F0502020204030204" pitchFamily="34" charset="0"/>
            </a:endParaRPr>
          </a:p>
          <a:p>
            <a:endParaRPr lang="en-US" sz="2000" dirty="0">
              <a:solidFill>
                <a:schemeClr val="tx1"/>
              </a:solidFill>
              <a:latin typeface="Calibri" panose="020F0502020204030204" pitchFamily="34" charset="0"/>
              <a:ea typeface="Cambria Math" panose="02040503050406030204" pitchFamily="18" charset="0"/>
              <a:cs typeface="Calibri" panose="020F0502020204030204" pitchFamily="34" charset="0"/>
            </a:endParaRPr>
          </a:p>
          <a:p>
            <a:pPr marL="0" indent="0">
              <a:buNone/>
            </a:pPr>
            <a:endParaRPr lang="en-US" dirty="0"/>
          </a:p>
        </p:txBody>
      </p:sp>
      <p:sp>
        <p:nvSpPr>
          <p:cNvPr id="20" name="Rectangle 19">
            <a:extLst>
              <a:ext uri="{FF2B5EF4-FFF2-40B4-BE49-F238E27FC236}">
                <a16:creationId xmlns:a16="http://schemas.microsoft.com/office/drawing/2014/main" id="{377CB93F-A0E2-4BBE-B2FC-E93932C7E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8E4A655C-C841-45B2-BC74-ED4D9C542D7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pic>
        <p:nvPicPr>
          <p:cNvPr id="12" name="Picture 11">
            <a:extLst>
              <a:ext uri="{FF2B5EF4-FFF2-40B4-BE49-F238E27FC236}">
                <a16:creationId xmlns:a16="http://schemas.microsoft.com/office/drawing/2014/main" id="{05426641-AD62-4708-91C9-850C8C1862F4}"/>
              </a:ext>
              <a:ext uri="{C183D7F6-B498-43B3-948B-1728B52AA6E4}">
                <adec:decorative xmlns:adec="http://schemas.microsoft.com/office/drawing/2017/decorative" val="1"/>
              </a:ext>
            </a:extLst>
          </p:cNvPr>
          <p:cNvPicPr>
            <a:picLocks noChangeAspect="1"/>
          </p:cNvPicPr>
          <p:nvPr/>
        </p:nvPicPr>
        <p:blipFill rotWithShape="1">
          <a:blip r:embed="rId5">
            <a:alphaModFix amt="20000"/>
          </a:blip>
          <a:srcRect t="25253" b="14207"/>
          <a:stretch/>
        </p:blipFill>
        <p:spPr>
          <a:xfrm>
            <a:off x="2400301" y="390144"/>
            <a:ext cx="6915214" cy="5839968"/>
          </a:xfrm>
          <a:prstGeom prst="rect">
            <a:avLst/>
          </a:prstGeom>
        </p:spPr>
      </p:pic>
      <p:pic>
        <p:nvPicPr>
          <p:cNvPr id="13" name="Picture 12">
            <a:extLst>
              <a:ext uri="{FF2B5EF4-FFF2-40B4-BE49-F238E27FC236}">
                <a16:creationId xmlns:a16="http://schemas.microsoft.com/office/drawing/2014/main" id="{814C66EF-9CDA-4612-BF3E-96335C81EEB5}"/>
              </a:ext>
              <a:ext uri="{C183D7F6-B498-43B3-948B-1728B52AA6E4}">
                <adec:decorative xmlns:adec="http://schemas.microsoft.com/office/drawing/2017/decorative" val="1"/>
              </a:ext>
            </a:extLst>
          </p:cNvPr>
          <p:cNvPicPr>
            <a:picLocks noChangeAspect="1"/>
          </p:cNvPicPr>
          <p:nvPr/>
        </p:nvPicPr>
        <p:blipFill rotWithShape="1">
          <a:blip r:embed="rId5"/>
          <a:srcRect t="84516" r="72156"/>
          <a:stretch/>
        </p:blipFill>
        <p:spPr>
          <a:xfrm>
            <a:off x="7652491" y="5662844"/>
            <a:ext cx="1444996" cy="930788"/>
          </a:xfrm>
          <a:prstGeom prst="rect">
            <a:avLst/>
          </a:prstGeom>
        </p:spPr>
      </p:pic>
      <p:sp>
        <p:nvSpPr>
          <p:cNvPr id="5" name="Title 4">
            <a:extLst>
              <a:ext uri="{FF2B5EF4-FFF2-40B4-BE49-F238E27FC236}">
                <a16:creationId xmlns:a16="http://schemas.microsoft.com/office/drawing/2014/main" id="{03A21F46-66E4-4D34-8669-5C1DDFD08A1E}"/>
              </a:ext>
              <a:ext uri="{C183D7F6-B498-43B3-948B-1728B52AA6E4}">
                <adec:decorative xmlns:adec="http://schemas.microsoft.com/office/drawing/2017/decorative" val="1"/>
              </a:ext>
            </a:extLst>
          </p:cNvPr>
          <p:cNvSpPr>
            <a:spLocks noGrp="1"/>
          </p:cNvSpPr>
          <p:nvPr>
            <p:ph type="title"/>
          </p:nvPr>
        </p:nvSpPr>
        <p:spPr/>
        <p:txBody>
          <a:bodyPr/>
          <a:lstStyle/>
          <a:p>
            <a:r>
              <a:rPr lang="en-US" dirty="0">
                <a:solidFill>
                  <a:schemeClr val="tx1"/>
                </a:solidFill>
              </a:rPr>
              <a:t>Messaging</a:t>
            </a:r>
          </a:p>
        </p:txBody>
      </p:sp>
    </p:spTree>
    <p:extLst>
      <p:ext uri="{BB962C8B-B14F-4D97-AF65-F5344CB8AC3E}">
        <p14:creationId xmlns:p14="http://schemas.microsoft.com/office/powerpoint/2010/main" val="3815138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9537ADD-BCD2-40A9-A0F7-BD0DB63765C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
        <p:nvSpPr>
          <p:cNvPr id="4" name="Title 1"/>
          <p:cNvSpPr txBox="1">
            <a:spLocks noGrp="1"/>
          </p:cNvSpPr>
          <p:nvPr>
            <p:ph type="title" idx="4294967295"/>
          </p:nvPr>
        </p:nvSpPr>
        <p:spPr>
          <a:xfrm>
            <a:off x="198154" y="150171"/>
            <a:ext cx="7994870" cy="4340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60" normalizeH="0" baseline="0" noProof="0" dirty="0">
                <a:ln>
                  <a:noFill/>
                </a:ln>
                <a:solidFill>
                  <a:schemeClr val="tx2">
                    <a:lumMod val="75000"/>
                  </a:schemeClr>
                </a:solidFill>
                <a:effectLst/>
                <a:uLnTx/>
                <a:uFillTx/>
                <a:latin typeface="+mj-lt"/>
                <a:ea typeface="+mj-ea"/>
                <a:cs typeface="+mj-cs"/>
              </a:rPr>
              <a:t>Objectives  -              Partner with a Payer Initiative</a:t>
            </a:r>
          </a:p>
        </p:txBody>
      </p:sp>
      <p:sp>
        <p:nvSpPr>
          <p:cNvPr id="3" name="Rectangle 2"/>
          <p:cNvSpPr/>
          <p:nvPr/>
        </p:nvSpPr>
        <p:spPr>
          <a:xfrm>
            <a:off x="2702603" y="1114615"/>
            <a:ext cx="5666509" cy="6155531"/>
          </a:xfrm>
          <a:prstGeom prst="rect">
            <a:avLst/>
          </a:prstGeom>
        </p:spPr>
        <p:txBody>
          <a:bodyPr wrap="square">
            <a:spAutoFit/>
          </a:bodyPr>
          <a:lstStyle/>
          <a:p>
            <a:pPr marL="285750" indent="-285750" fontAlgn="base">
              <a:buFont typeface="Arial" panose="020B0604020202020204" pitchFamily="34" charset="0"/>
              <a:buChar char="•"/>
            </a:pPr>
            <a:r>
              <a:rPr lang="en-US" sz="2400" b="1" dirty="0">
                <a:solidFill>
                  <a:srgbClr val="000000"/>
                </a:solidFill>
              </a:rPr>
              <a:t>Increase awareness </a:t>
            </a:r>
            <a:r>
              <a:rPr lang="en-US" sz="2400" dirty="0">
                <a:solidFill>
                  <a:srgbClr val="000000"/>
                </a:solidFill>
              </a:rPr>
              <a:t>by manufacturers  about successes that are achieved with excise tax funds</a:t>
            </a:r>
          </a:p>
          <a:p>
            <a:pPr marL="285750" indent="-285750" fontAlgn="base">
              <a:buFont typeface="Arial" panose="020B0604020202020204" pitchFamily="34" charset="0"/>
              <a:buChar char="•"/>
            </a:pPr>
            <a:endParaRPr lang="en-US" sz="2400" dirty="0">
              <a:solidFill>
                <a:srgbClr val="000000"/>
              </a:solidFill>
              <a:latin typeface="+mj-lt"/>
            </a:endParaRPr>
          </a:p>
          <a:p>
            <a:pPr marL="285750" indent="-285750" fontAlgn="base">
              <a:buFont typeface="Arial" panose="020B0604020202020204" pitchFamily="34" charset="0"/>
              <a:buChar char="•"/>
            </a:pPr>
            <a:r>
              <a:rPr lang="en-US" sz="2400" b="1" dirty="0">
                <a:solidFill>
                  <a:srgbClr val="000000"/>
                </a:solidFill>
                <a:latin typeface="+mj-lt"/>
              </a:rPr>
              <a:t>Increase understanding</a:t>
            </a:r>
            <a:r>
              <a:rPr lang="en-US" sz="2400" dirty="0">
                <a:solidFill>
                  <a:srgbClr val="000000"/>
                </a:solidFill>
                <a:latin typeface="+mj-lt"/>
              </a:rPr>
              <a:t> by State and WSFR staff of manufacturers and the origin of the funding for PR- DJ- projects</a:t>
            </a:r>
            <a:r>
              <a:rPr lang="en-US" sz="2400" dirty="0">
                <a:solidFill>
                  <a:srgbClr val="000000"/>
                </a:solidFill>
                <a:latin typeface="Times New Roman" panose="02020603050405020304" pitchFamily="18" charset="0"/>
              </a:rPr>
              <a:t>.</a:t>
            </a:r>
          </a:p>
          <a:p>
            <a:pPr fontAlgn="base"/>
            <a:endParaRPr lang="en-US" sz="2400" dirty="0">
              <a:solidFill>
                <a:srgbClr val="000000"/>
              </a:solidFill>
              <a:latin typeface="Times New Roman" panose="02020603050405020304" pitchFamily="18" charset="0"/>
            </a:endParaRPr>
          </a:p>
          <a:p>
            <a:pPr marL="285750" indent="-285750" fontAlgn="base">
              <a:buFont typeface="Arial" panose="020B0604020202020204" pitchFamily="34" charset="0"/>
              <a:buChar char="•"/>
            </a:pPr>
            <a:r>
              <a:rPr lang="en-US" sz="2400" b="1" dirty="0">
                <a:solidFill>
                  <a:srgbClr val="000000"/>
                </a:solidFill>
              </a:rPr>
              <a:t>Increase manufacturer access to success stories</a:t>
            </a:r>
            <a:r>
              <a:rPr lang="en-US" sz="2400" dirty="0">
                <a:solidFill>
                  <a:srgbClr val="000000"/>
                </a:solidFill>
              </a:rPr>
              <a:t> for sharing with their customers</a:t>
            </a:r>
          </a:p>
          <a:p>
            <a:pPr marL="285750" indent="-285750" fontAlgn="base">
              <a:buFont typeface="Arial" panose="020B0604020202020204" pitchFamily="34" charset="0"/>
              <a:buChar char="•"/>
            </a:pPr>
            <a:endParaRPr lang="en-US" sz="2400" dirty="0">
              <a:solidFill>
                <a:srgbClr val="000000"/>
              </a:solidFill>
              <a:latin typeface="Times New Roman" panose="02020603050405020304" pitchFamily="18" charset="0"/>
            </a:endParaRPr>
          </a:p>
          <a:p>
            <a:pPr marL="285750" indent="-285750" fontAlgn="base">
              <a:buFont typeface="Arial" panose="020B0604020202020204" pitchFamily="34" charset="0"/>
              <a:buChar char="•"/>
            </a:pPr>
            <a:r>
              <a:rPr lang="en-US" sz="2400" b="1" dirty="0">
                <a:solidFill>
                  <a:srgbClr val="000000"/>
                </a:solidFill>
              </a:rPr>
              <a:t> Strengthen relationship - </a:t>
            </a:r>
            <a:r>
              <a:rPr lang="en-US" sz="2400" dirty="0">
                <a:solidFill>
                  <a:srgbClr val="000000"/>
                </a:solidFill>
              </a:rPr>
              <a:t>FWS, States and Manufacturers</a:t>
            </a:r>
          </a:p>
          <a:p>
            <a:pPr fontAlgn="base"/>
            <a:endParaRPr lang="en-US" sz="2400" dirty="0">
              <a:solidFill>
                <a:srgbClr val="000000"/>
              </a:solidFill>
            </a:endParaRPr>
          </a:p>
          <a:p>
            <a:pPr marL="285750" indent="-285750" fontAlgn="base">
              <a:buFont typeface="Arial" panose="020B0604020202020204" pitchFamily="34" charset="0"/>
              <a:buChar char="•"/>
            </a:pPr>
            <a:endParaRPr lang="en-US" dirty="0">
              <a:solidFill>
                <a:srgbClr val="000000"/>
              </a:solidFill>
              <a:latin typeface="Times New Roman" panose="02020603050405020304" pitchFamily="18" charset="0"/>
            </a:endParaRPr>
          </a:p>
          <a:p>
            <a:pPr marL="285750" indent="-285750" fontAlgn="base">
              <a:buFont typeface="Arial" panose="020B0604020202020204" pitchFamily="34" charset="0"/>
              <a:buChar char="•"/>
            </a:pPr>
            <a:endParaRPr lang="en-US" sz="1600" b="0" i="0" u="none" strike="noStrike" dirty="0">
              <a:solidFill>
                <a:srgbClr val="000000"/>
              </a:solidFill>
              <a:effectLst/>
              <a:latin typeface="Arial" panose="020B0604020202020204" pitchFamily="34" charset="0"/>
            </a:endParaRPr>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942" y="1114615"/>
            <a:ext cx="2051400" cy="1549690"/>
          </a:xfrm>
          <a:prstGeom prst="rect">
            <a:avLst/>
          </a:prstGeom>
        </p:spPr>
      </p:pic>
      <p:pic>
        <p:nvPicPr>
          <p:cNvPr id="5" name="Picture 4">
            <a:extLst>
              <a:ext uri="{FF2B5EF4-FFF2-40B4-BE49-F238E27FC236}">
                <a16:creationId xmlns:a16="http://schemas.microsoft.com/office/drawing/2014/main" id="{68021505-E75B-4976-A12D-4043ACDA7D6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2509" y="3068350"/>
            <a:ext cx="1990833" cy="2801504"/>
          </a:xfrm>
          <a:prstGeom prst="rect">
            <a:avLst/>
          </a:prstGeom>
        </p:spPr>
      </p:pic>
    </p:spTree>
    <p:extLst>
      <p:ext uri="{BB962C8B-B14F-4D97-AF65-F5344CB8AC3E}">
        <p14:creationId xmlns:p14="http://schemas.microsoft.com/office/powerpoint/2010/main" val="2039146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idx="4294967295"/>
          </p:nvPr>
        </p:nvSpPr>
        <p:spPr>
          <a:xfrm>
            <a:off x="198154" y="150171"/>
            <a:ext cx="8128982" cy="4340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60" normalizeH="0" baseline="0" noProof="0" dirty="0">
                <a:ln>
                  <a:noFill/>
                </a:ln>
                <a:solidFill>
                  <a:schemeClr val="tx2">
                    <a:lumMod val="75000"/>
                  </a:schemeClr>
                </a:solidFill>
                <a:effectLst/>
                <a:uLnTx/>
                <a:uFillTx/>
                <a:latin typeface="+mj-lt"/>
                <a:ea typeface="+mj-ea"/>
                <a:cs typeface="+mj-cs"/>
              </a:rPr>
              <a:t>WSFR  - Tactical Team Members 		2021 </a:t>
            </a:r>
          </a:p>
        </p:txBody>
      </p:sp>
      <p:sp>
        <p:nvSpPr>
          <p:cNvPr id="3" name="Rectangle 2"/>
          <p:cNvSpPr/>
          <p:nvPr/>
        </p:nvSpPr>
        <p:spPr>
          <a:xfrm>
            <a:off x="3255819" y="1123838"/>
            <a:ext cx="5666509" cy="369332"/>
          </a:xfrm>
          <a:prstGeom prst="rect">
            <a:avLst/>
          </a:prstGeom>
        </p:spPr>
        <p:txBody>
          <a:bodyPr wrap="square">
            <a:spAutoFit/>
          </a:bodyPr>
          <a:lstStyle/>
          <a:p>
            <a:pPr fontAlgn="base"/>
            <a:r>
              <a:rPr lang="en-US" dirty="0">
                <a:solidFill>
                  <a:srgbClr val="000000"/>
                </a:solidFill>
                <a:latin typeface="Times New Roman" panose="02020603050405020304" pitchFamily="18" charset="0"/>
              </a:rPr>
              <a:t>.</a:t>
            </a:r>
            <a:endParaRPr lang="en-US" sz="1600" b="0" i="0" u="none" strike="noStrike" dirty="0">
              <a:solidFill>
                <a:srgbClr val="000000"/>
              </a:solidFill>
              <a:effectLst/>
              <a:latin typeface="Arial" panose="020B0604020202020204" pitchFamily="34" charset="0"/>
            </a:endParaRPr>
          </a:p>
        </p:txBody>
      </p:sp>
      <p:sp>
        <p:nvSpPr>
          <p:cNvPr id="8" name="TextBox 7"/>
          <p:cNvSpPr txBox="1"/>
          <p:nvPr/>
        </p:nvSpPr>
        <p:spPr>
          <a:xfrm>
            <a:off x="3415229" y="727113"/>
            <a:ext cx="5852512" cy="5539978"/>
          </a:xfrm>
          <a:prstGeom prst="rect">
            <a:avLst/>
          </a:prstGeom>
          <a:noFill/>
        </p:spPr>
        <p:txBody>
          <a:bodyPr wrap="square" rtlCol="0">
            <a:spAutoFit/>
          </a:bodyPr>
          <a:lstStyle/>
          <a:p>
            <a:pPr marL="285750" indent="-285750">
              <a:buFont typeface="Arial" panose="020B0604020202020204" pitchFamily="34" charset="0"/>
              <a:buChar char="•"/>
            </a:pPr>
            <a:r>
              <a:rPr lang="en-US" sz="2800" dirty="0"/>
              <a:t>Matt Thomas</a:t>
            </a:r>
          </a:p>
          <a:p>
            <a:pPr marL="285750" indent="-285750">
              <a:buFont typeface="Arial" panose="020B0604020202020204" pitchFamily="34" charset="0"/>
              <a:buChar char="•"/>
            </a:pPr>
            <a:r>
              <a:rPr lang="en-US" sz="2800" dirty="0"/>
              <a:t>Kyle James</a:t>
            </a:r>
          </a:p>
          <a:p>
            <a:pPr marL="285750" indent="-285750">
              <a:buFont typeface="Arial" panose="020B0604020202020204" pitchFamily="34" charset="0"/>
              <a:buChar char="•"/>
            </a:pPr>
            <a:r>
              <a:rPr lang="en-US" sz="2800" dirty="0"/>
              <a:t>Gabe </a:t>
            </a:r>
            <a:r>
              <a:rPr lang="en-US" sz="2800" dirty="0" err="1"/>
              <a:t>Gries</a:t>
            </a:r>
            <a:endParaRPr lang="en-US" sz="2800" dirty="0"/>
          </a:p>
          <a:p>
            <a:pPr marL="285750" indent="-285750">
              <a:buFont typeface="Arial" panose="020B0604020202020204" pitchFamily="34" charset="0"/>
              <a:buChar char="•"/>
            </a:pPr>
            <a:r>
              <a:rPr lang="en-US" sz="2800" dirty="0"/>
              <a:t>Heather Hollis </a:t>
            </a:r>
          </a:p>
          <a:p>
            <a:pPr marL="285750" indent="-285750">
              <a:buFont typeface="Arial" panose="020B0604020202020204" pitchFamily="34" charset="0"/>
              <a:buChar char="•"/>
            </a:pPr>
            <a:r>
              <a:rPr lang="en-US" sz="2800" dirty="0"/>
              <a:t>Fabian Romero </a:t>
            </a:r>
          </a:p>
          <a:p>
            <a:pPr marL="285750" indent="-285750">
              <a:buFont typeface="Arial" panose="020B0604020202020204" pitchFamily="34" charset="0"/>
              <a:buChar char="•"/>
            </a:pPr>
            <a:r>
              <a:rPr lang="en-US" sz="2800" dirty="0"/>
              <a:t>Justin Cutler </a:t>
            </a:r>
          </a:p>
          <a:p>
            <a:pPr marL="285750" indent="-285750">
              <a:buFont typeface="Arial" panose="020B0604020202020204" pitchFamily="34" charset="0"/>
              <a:buChar char="•"/>
            </a:pPr>
            <a:r>
              <a:rPr lang="en-US" sz="2800" dirty="0"/>
              <a:t>Otto Jose </a:t>
            </a:r>
          </a:p>
          <a:p>
            <a:pPr marL="285750" indent="-285750">
              <a:buFont typeface="Arial" panose="020B0604020202020204" pitchFamily="34" charset="0"/>
              <a:buChar char="•"/>
            </a:pPr>
            <a:r>
              <a:rPr lang="en-US" sz="2800" dirty="0"/>
              <a:t>Randy Spencer </a:t>
            </a:r>
          </a:p>
          <a:p>
            <a:pPr marL="285750" indent="-285750">
              <a:buFont typeface="Arial" panose="020B0604020202020204" pitchFamily="34" charset="0"/>
              <a:buChar char="•"/>
            </a:pPr>
            <a:r>
              <a:rPr lang="en-US" sz="2800" dirty="0"/>
              <a:t>Lori Bennett </a:t>
            </a:r>
          </a:p>
          <a:p>
            <a:pPr marL="285750" indent="-285750">
              <a:buFont typeface="Arial" panose="020B0604020202020204" pitchFamily="34" charset="0"/>
              <a:buChar char="•"/>
            </a:pPr>
            <a:r>
              <a:rPr lang="en-US" sz="2800" dirty="0"/>
              <a:t>Tom Decker, Chair</a:t>
            </a:r>
          </a:p>
          <a:p>
            <a:pPr marL="285750" indent="-285750">
              <a:buFont typeface="Arial" panose="020B0604020202020204" pitchFamily="34" charset="0"/>
              <a:buChar char="•"/>
            </a:pPr>
            <a:r>
              <a:rPr lang="en-US" sz="2800" dirty="0"/>
              <a:t>Craig Springer EA</a:t>
            </a:r>
          </a:p>
          <a:p>
            <a:pPr marL="285750" indent="-285750">
              <a:buFont typeface="Arial" panose="020B0604020202020204" pitchFamily="34" charset="0"/>
              <a:buChar char="•"/>
            </a:pPr>
            <a:r>
              <a:rPr lang="en-US" sz="2800" dirty="0"/>
              <a:t>Sam Moore – ACE Fellow </a:t>
            </a:r>
            <a:r>
              <a:rPr lang="en-US" sz="2400" dirty="0"/>
              <a:t> </a:t>
            </a:r>
          </a:p>
          <a:p>
            <a:endParaRPr lang="en-US" dirty="0"/>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258" y="2552457"/>
            <a:ext cx="800753" cy="800753"/>
          </a:xfrm>
          <a:prstGeom prst="rect">
            <a:avLst/>
          </a:prstGeom>
        </p:spPr>
      </p:pic>
      <p:pic>
        <p:nvPicPr>
          <p:cNvPr id="16" name="Picture 15">
            <a:extLs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258" y="5213251"/>
            <a:ext cx="1349071" cy="432395"/>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46431" y="3656790"/>
            <a:ext cx="1079886" cy="1079886"/>
          </a:xfrm>
          <a:prstGeom prst="rect">
            <a:avLst/>
          </a:prstGeom>
        </p:spPr>
      </p:pic>
      <p:pic>
        <p:nvPicPr>
          <p:cNvPr id="21" name="Picture 20">
            <a:extLst>
              <a:ext uri="{FF2B5EF4-FFF2-40B4-BE49-F238E27FC236}">
                <a16:creationId xmlns:a16="http://schemas.microsoft.com/office/drawing/2014/main" id="{B6125026-2070-47FF-B65F-843CA097F81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5578" y="856437"/>
            <a:ext cx="1161119" cy="914400"/>
          </a:xfrm>
          <a:prstGeom prst="rect">
            <a:avLst/>
          </a:prstGeom>
        </p:spPr>
      </p:pic>
      <p:pic>
        <p:nvPicPr>
          <p:cNvPr id="22" name="Picture 21">
            <a:extLst>
              <a:ext uri="{FF2B5EF4-FFF2-40B4-BE49-F238E27FC236}">
                <a16:creationId xmlns:a16="http://schemas.microsoft.com/office/drawing/2014/main" id="{06BAE16B-1B19-4F30-A91C-D238E724260B}"/>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46431" y="1791261"/>
            <a:ext cx="1101120" cy="781838"/>
          </a:xfrm>
          <a:prstGeom prst="rect">
            <a:avLst/>
          </a:prstGeom>
        </p:spPr>
      </p:pic>
      <p:pic>
        <p:nvPicPr>
          <p:cNvPr id="25" name="Picture 24">
            <a:extLst>
              <a:ext uri="{FF2B5EF4-FFF2-40B4-BE49-F238E27FC236}">
                <a16:creationId xmlns:a16="http://schemas.microsoft.com/office/drawing/2014/main" id="{23914BA1-D2E2-407F-AAD7-F434F51C0B63}"/>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Tree>
    <p:extLst>
      <p:ext uri="{BB962C8B-B14F-4D97-AF65-F5344CB8AC3E}">
        <p14:creationId xmlns:p14="http://schemas.microsoft.com/office/powerpoint/2010/main" val="1618526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idx="4294967295"/>
          </p:nvPr>
        </p:nvSpPr>
        <p:spPr>
          <a:xfrm>
            <a:off x="198153" y="150171"/>
            <a:ext cx="8561533" cy="4340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60" normalizeH="0" baseline="0" noProof="0" dirty="0">
                <a:ln>
                  <a:noFill/>
                </a:ln>
                <a:solidFill>
                  <a:schemeClr val="tx2">
                    <a:lumMod val="75000"/>
                  </a:schemeClr>
                </a:solidFill>
                <a:effectLst/>
                <a:uLnTx/>
                <a:uFillTx/>
                <a:latin typeface="+mj-lt"/>
                <a:ea typeface="+mj-ea"/>
                <a:cs typeface="+mj-cs"/>
              </a:rPr>
              <a:t>Key Audiences –   Trade Associations and Manufacturers  </a:t>
            </a:r>
          </a:p>
        </p:txBody>
      </p:sp>
      <p:sp>
        <p:nvSpPr>
          <p:cNvPr id="3" name="Rectangle 2"/>
          <p:cNvSpPr/>
          <p:nvPr/>
        </p:nvSpPr>
        <p:spPr>
          <a:xfrm>
            <a:off x="3255819" y="1123838"/>
            <a:ext cx="5666509" cy="369332"/>
          </a:xfrm>
          <a:prstGeom prst="rect">
            <a:avLst/>
          </a:prstGeom>
        </p:spPr>
        <p:txBody>
          <a:bodyPr wrap="square">
            <a:spAutoFit/>
          </a:bodyPr>
          <a:lstStyle/>
          <a:p>
            <a:pPr fontAlgn="base"/>
            <a:r>
              <a:rPr lang="en-US" dirty="0">
                <a:solidFill>
                  <a:srgbClr val="000000"/>
                </a:solidFill>
                <a:latin typeface="Times New Roman" panose="02020603050405020304" pitchFamily="18" charset="0"/>
              </a:rPr>
              <a:t>.</a:t>
            </a:r>
            <a:endParaRPr lang="en-US" sz="1600" b="0" i="0" u="none" strike="noStrike" dirty="0">
              <a:solidFill>
                <a:srgbClr val="000000"/>
              </a:solidFill>
              <a:effectLst/>
              <a:latin typeface="Arial" panose="020B0604020202020204" pitchFamily="34" charset="0"/>
            </a:endParaRPr>
          </a:p>
        </p:txBody>
      </p:sp>
      <p:sp>
        <p:nvSpPr>
          <p:cNvPr id="8" name="TextBox 7"/>
          <p:cNvSpPr txBox="1"/>
          <p:nvPr/>
        </p:nvSpPr>
        <p:spPr>
          <a:xfrm>
            <a:off x="2663687" y="727113"/>
            <a:ext cx="6604054" cy="4924425"/>
          </a:xfrm>
          <a:prstGeom prst="rect">
            <a:avLst/>
          </a:prstGeom>
          <a:noFill/>
        </p:spPr>
        <p:txBody>
          <a:bodyPr wrap="square" rtlCol="0">
            <a:spAutoFit/>
          </a:bodyPr>
          <a:lstStyle/>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National Shooting Sports Foundation </a:t>
            </a:r>
            <a:r>
              <a:rPr lang="en-US" sz="2400" dirty="0"/>
              <a:t> (1961) 12,000 companies.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800" dirty="0"/>
              <a:t>Archery Trade Association (1953) 9000 companies.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American Sportfishing Association (1933) 900 companies.</a:t>
            </a:r>
          </a:p>
          <a:p>
            <a:pPr marL="285750" indent="-285750">
              <a:buFont typeface="Arial" panose="020B0604020202020204" pitchFamily="34" charset="0"/>
              <a:buChar char="•"/>
            </a:pPr>
            <a:endParaRPr lang="en-US" sz="2400" dirty="0"/>
          </a:p>
          <a:p>
            <a:endParaRPr lang="en-US" dirty="0"/>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472" y="3985342"/>
            <a:ext cx="1227909" cy="1227909"/>
          </a:xfrm>
          <a:prstGeom prst="rect">
            <a:avLst/>
          </a:prstGeom>
        </p:spPr>
      </p:pic>
      <p:pic>
        <p:nvPicPr>
          <p:cNvPr id="21" name="Picture 20">
            <a:extLst>
              <a:ext uri="{FF2B5EF4-FFF2-40B4-BE49-F238E27FC236}">
                <a16:creationId xmlns:a16="http://schemas.microsoft.com/office/drawing/2014/main" id="{B6125026-2070-47FF-B65F-843CA097F81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3" y="851303"/>
            <a:ext cx="1773608" cy="1396745"/>
          </a:xfrm>
          <a:prstGeom prst="rect">
            <a:avLst/>
          </a:prstGeom>
        </p:spPr>
      </p:pic>
      <p:pic>
        <p:nvPicPr>
          <p:cNvPr id="22" name="Picture 21">
            <a:extLst>
              <a:ext uri="{FF2B5EF4-FFF2-40B4-BE49-F238E27FC236}">
                <a16:creationId xmlns:a16="http://schemas.microsoft.com/office/drawing/2014/main" id="{06BAE16B-1B19-4F30-A91C-D238E724260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391" y="2473504"/>
            <a:ext cx="1532605" cy="1088209"/>
          </a:xfrm>
          <a:prstGeom prst="rect">
            <a:avLst/>
          </a:prstGeom>
        </p:spPr>
      </p:pic>
      <p:pic>
        <p:nvPicPr>
          <p:cNvPr id="23" name="Picture 22">
            <a:extLst>
              <a:ext uri="{FF2B5EF4-FFF2-40B4-BE49-F238E27FC236}">
                <a16:creationId xmlns:a16="http://schemas.microsoft.com/office/drawing/2014/main" id="{16C67063-09F2-4D9F-B774-8A114EEF385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Tree>
    <p:extLst>
      <p:ext uri="{BB962C8B-B14F-4D97-AF65-F5344CB8AC3E}">
        <p14:creationId xmlns:p14="http://schemas.microsoft.com/office/powerpoint/2010/main" val="1022691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idx="4294967295"/>
          </p:nvPr>
        </p:nvSpPr>
        <p:spPr>
          <a:xfrm>
            <a:off x="198153" y="150171"/>
            <a:ext cx="8561533" cy="4340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60" normalizeH="0" baseline="0" noProof="0" dirty="0">
                <a:ln>
                  <a:noFill/>
                </a:ln>
                <a:solidFill>
                  <a:schemeClr val="tx2">
                    <a:lumMod val="75000"/>
                  </a:schemeClr>
                </a:solidFill>
                <a:effectLst/>
                <a:uLnTx/>
                <a:uFillTx/>
                <a:latin typeface="+mj-lt"/>
                <a:ea typeface="+mj-ea"/>
                <a:cs typeface="+mj-cs"/>
              </a:rPr>
              <a:t>Key Audiences –   Trade Associations and Manufacturers 2 </a:t>
            </a:r>
          </a:p>
        </p:txBody>
      </p:sp>
      <p:sp>
        <p:nvSpPr>
          <p:cNvPr id="3" name="Rectangle 2"/>
          <p:cNvSpPr/>
          <p:nvPr/>
        </p:nvSpPr>
        <p:spPr>
          <a:xfrm>
            <a:off x="3255819" y="1123838"/>
            <a:ext cx="5666509" cy="369332"/>
          </a:xfrm>
          <a:prstGeom prst="rect">
            <a:avLst/>
          </a:prstGeom>
        </p:spPr>
        <p:txBody>
          <a:bodyPr wrap="square">
            <a:spAutoFit/>
          </a:bodyPr>
          <a:lstStyle/>
          <a:p>
            <a:pPr fontAlgn="base"/>
            <a:r>
              <a:rPr lang="en-US" dirty="0">
                <a:solidFill>
                  <a:srgbClr val="000000"/>
                </a:solidFill>
                <a:latin typeface="Times New Roman" panose="02020603050405020304" pitchFamily="18" charset="0"/>
              </a:rPr>
              <a:t>.</a:t>
            </a:r>
            <a:endParaRPr lang="en-US" sz="1600" b="0" i="0" u="none" strike="noStrike" dirty="0">
              <a:solidFill>
                <a:srgbClr val="000000"/>
              </a:solidFill>
              <a:effectLst/>
              <a:latin typeface="Arial" panose="020B0604020202020204" pitchFamily="34" charset="0"/>
            </a:endParaRPr>
          </a:p>
        </p:txBody>
      </p:sp>
      <p:sp>
        <p:nvSpPr>
          <p:cNvPr id="8" name="TextBox 7"/>
          <p:cNvSpPr txBox="1"/>
          <p:nvPr/>
        </p:nvSpPr>
        <p:spPr>
          <a:xfrm>
            <a:off x="2769704" y="727113"/>
            <a:ext cx="6498037" cy="4124206"/>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800" dirty="0"/>
              <a:t>National Marine Manufacturers Association</a:t>
            </a:r>
          </a:p>
          <a:p>
            <a:r>
              <a:rPr lang="en-US" sz="2800" dirty="0"/>
              <a:t>    (1979)  1,300 companies.</a:t>
            </a:r>
          </a:p>
          <a:p>
            <a:endParaRPr lang="en-US" sz="2800" dirty="0"/>
          </a:p>
          <a:p>
            <a:pPr marL="285750" indent="-285750">
              <a:buFont typeface="Arial" panose="020B0604020202020204" pitchFamily="34" charset="0"/>
              <a:buChar char="•"/>
            </a:pPr>
            <a:r>
              <a:rPr lang="en-US" sz="2800" dirty="0"/>
              <a:t>American Fly Fishing Trade Association (1988) 1,200 companies.</a:t>
            </a:r>
          </a:p>
          <a:p>
            <a:pPr marL="285750" indent="-285750">
              <a:buFont typeface="Arial" panose="020B0604020202020204" pitchFamily="34" charset="0"/>
              <a:buChar char="•"/>
            </a:pPr>
            <a:endParaRPr lang="en-US" sz="2800" dirty="0"/>
          </a:p>
          <a:p>
            <a:endParaRPr lang="en-US" dirty="0"/>
          </a:p>
        </p:txBody>
      </p:sp>
      <p:pic>
        <p:nvPicPr>
          <p:cNvPr id="16" name="Picture 15">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3" y="3573088"/>
            <a:ext cx="1748908" cy="560548"/>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539" y="1444125"/>
            <a:ext cx="1269038" cy="1269038"/>
          </a:xfrm>
          <a:prstGeom prst="rect">
            <a:avLst/>
          </a:prstGeom>
        </p:spPr>
      </p:pic>
      <p:pic>
        <p:nvPicPr>
          <p:cNvPr id="23" name="Picture 22">
            <a:extLst>
              <a:ext uri="{FF2B5EF4-FFF2-40B4-BE49-F238E27FC236}">
                <a16:creationId xmlns:a16="http://schemas.microsoft.com/office/drawing/2014/main" id="{16C67063-09F2-4D9F-B774-8A114EEF385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122221"/>
            <a:ext cx="3772748" cy="748160"/>
          </a:xfrm>
          <a:prstGeom prst="rect">
            <a:avLst/>
          </a:prstGeom>
        </p:spPr>
      </p:pic>
    </p:spTree>
    <p:extLst>
      <p:ext uri="{BB962C8B-B14F-4D97-AF65-F5344CB8AC3E}">
        <p14:creationId xmlns:p14="http://schemas.microsoft.com/office/powerpoint/2010/main" val="3997895274"/>
      </p:ext>
    </p:extLst>
  </p:cSld>
  <p:clrMapOvr>
    <a:masterClrMapping/>
  </p:clrMapOvr>
</p:sld>
</file>

<file path=ppt/theme/theme1.xml><?xml version="1.0" encoding="utf-8"?>
<a:theme xmlns:a="http://schemas.openxmlformats.org/drawingml/2006/main" name="Fra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1614</TotalTime>
  <Words>2953</Words>
  <Application>Microsoft Office PowerPoint</Application>
  <PresentationFormat>On-screen Show (4:3)</PresentationFormat>
  <Paragraphs>279</Paragraphs>
  <Slides>29</Slides>
  <Notes>29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8" baseType="lpstr">
      <vt:lpstr>Arial</vt:lpstr>
      <vt:lpstr>Bradley Hand ITC</vt:lpstr>
      <vt:lpstr>Calibri</vt:lpstr>
      <vt:lpstr>Cambria Math</vt:lpstr>
      <vt:lpstr>Corbel</vt:lpstr>
      <vt:lpstr>Times New Roman</vt:lpstr>
      <vt:lpstr>Wingdings 2</vt:lpstr>
      <vt:lpstr>Frame</vt:lpstr>
      <vt:lpstr>Acrobat Document</vt:lpstr>
      <vt:lpstr>National Coordinator’s Meeting     Partner with a Payer Initiative March 31, 2021- Tom Decker and Gabe Gries</vt:lpstr>
      <vt:lpstr>   “The Plan”</vt:lpstr>
      <vt:lpstr>Excise Tax Paying Industry Audience</vt:lpstr>
      <vt:lpstr>Research Findings and Strategies</vt:lpstr>
      <vt:lpstr>Messaging</vt:lpstr>
      <vt:lpstr>Objectives  -              Partner with a Payer Initiative</vt:lpstr>
      <vt:lpstr>WSFR  - Tactical Team Members   2021 </vt:lpstr>
      <vt:lpstr>Key Audiences –   Trade Associations and Manufacturers  </vt:lpstr>
      <vt:lpstr>Key Audiences –   Trade Associations and Manufacturers 2 </vt:lpstr>
      <vt:lpstr> Individual Companies  Colt Sig Sauer Federal Ammunition Mossberg Smith &amp; Wesson Zebco Orvis Rapala</vt:lpstr>
      <vt:lpstr>2020  Shot Show Initiative</vt:lpstr>
      <vt:lpstr>What’s achieved with the funds?       </vt:lpstr>
      <vt:lpstr>DJ-Sport Fish Restoration Program</vt:lpstr>
      <vt:lpstr>Educating and Connecting People to Nature</vt:lpstr>
      <vt:lpstr>Communicating Grant Successes + Benefits to Industry</vt:lpstr>
      <vt:lpstr>Tours of Manufacturer Facilities </vt:lpstr>
      <vt:lpstr>Field tours of  PR/DJ-  funded Projects </vt:lpstr>
      <vt:lpstr>Partner with a Payer Events–  Results </vt:lpstr>
      <vt:lpstr>Partner with a Payor Website</vt:lpstr>
      <vt:lpstr>Webite</vt:lpstr>
      <vt:lpstr>Angler Benefits</vt:lpstr>
      <vt:lpstr>State and Federal Agencies</vt:lpstr>
      <vt:lpstr>Bighorn Sheep Story Map</vt:lpstr>
      <vt:lpstr>Story map</vt:lpstr>
      <vt:lpstr>This slide shows two of the many new brochures or one-pagers we have been working on that highlight the partnership and its success and benefits but does so in a different way then we have in the past.</vt:lpstr>
      <vt:lpstr>Joint Story Telling Opportunity </vt:lpstr>
      <vt:lpstr>Grant Funded Success Stories</vt:lpstr>
      <vt:lpstr>Success Story Videos</vt:lpstr>
      <vt:lpstr>Closing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WSFR - All Staff Webinar    Partner with a Payer Initiative February 10, 2021</dc:title>
  <dc:creator>Decker, Thomas A</dc:creator>
  <cp:lastModifiedBy>Cohen, Yonah R</cp:lastModifiedBy>
  <cp:revision>72</cp:revision>
  <dcterms:created xsi:type="dcterms:W3CDTF">2021-02-09T00:23:19Z</dcterms:created>
  <dcterms:modified xsi:type="dcterms:W3CDTF">2021-05-03T22:08:07Z</dcterms:modified>
</cp:coreProperties>
</file>