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2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88750-4501-43DF-B81F-4B8E479722D3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C50B5-6D42-4078-A1CD-AB0DD3C2F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Wildlife and Sport Fish Restoration, U.S. Fish and Wildlife Service">
            <a:extLst>
              <a:ext uri="{FF2B5EF4-FFF2-40B4-BE49-F238E27FC236}">
                <a16:creationId xmlns:a16="http://schemas.microsoft.com/office/drawing/2014/main" id="{9985539E-9A7D-45C5-A762-0574372B1F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5842" b="-3"/>
          <a:stretch/>
        </p:blipFill>
        <p:spPr bwMode="auto">
          <a:xfrm>
            <a:off x="10582250" y="0"/>
            <a:ext cx="1500548" cy="17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EFE28D-3BF2-4F68-AFAD-27C562C42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/>
              <a:t>W</a:t>
            </a:r>
            <a:r>
              <a:rPr lang="en-US" sz="5400" dirty="0"/>
              <a:t>ildlife and Sport Fish Restoration</a:t>
            </a:r>
            <a:endParaRPr lang="en-US" sz="54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ildlife and Sport Fish Restoration, U.S. Fish and Wildlife Service">
            <a:extLst>
              <a:ext uri="{FF2B5EF4-FFF2-40B4-BE49-F238E27FC236}">
                <a16:creationId xmlns:a16="http://schemas.microsoft.com/office/drawing/2014/main" id="{9985539E-9A7D-45C5-A762-0574372B1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5842" b="-3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2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TRACS – Suggested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579" y="1928646"/>
            <a:ext cx="9603275" cy="1363193"/>
          </a:xfrm>
        </p:spPr>
        <p:txBody>
          <a:bodyPr/>
          <a:lstStyle/>
          <a:p>
            <a:r>
              <a:rPr lang="en-US" dirty="0"/>
              <a:t>TRACS Process Workflow Diagrams: </a:t>
            </a:r>
          </a:p>
          <a:p>
            <a:pPr marL="457200" lvl="1" indent="0">
              <a:buNone/>
            </a:pPr>
            <a:r>
              <a:rPr lang="en-US" dirty="0"/>
              <a:t>wsfrtraining.fws.gov&gt;TRACS Training&gt;TRACS Resources &amp; Job Aids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91" y="2873829"/>
            <a:ext cx="7067249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1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TRACS – Project Titles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234051"/>
          </a:xfrm>
        </p:spPr>
        <p:txBody>
          <a:bodyPr>
            <a:normAutofit/>
          </a:bodyPr>
          <a:lstStyle/>
          <a:p>
            <a:r>
              <a:rPr lang="en-US" dirty="0"/>
              <a:t>Don’t Forget the Naming Convention!</a:t>
            </a:r>
          </a:p>
          <a:p>
            <a:pPr marL="0" indent="0">
              <a:buNone/>
            </a:pPr>
            <a:r>
              <a:rPr lang="en-US" dirty="0"/>
              <a:t>	e.g.:	AL – Opelika Community Archery Range</a:t>
            </a:r>
          </a:p>
          <a:p>
            <a:r>
              <a:rPr lang="en-US" dirty="0"/>
              <a:t>Use the training resources @ wsfrtraining.fws.gov!</a:t>
            </a:r>
          </a:p>
          <a:p>
            <a:pPr lvl="1"/>
            <a:r>
              <a:rPr lang="en-US" dirty="0"/>
              <a:t>TRACS Training&gt;TRACS Resources &amp; Job Aids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44" y="3805646"/>
            <a:ext cx="7752544" cy="3052354"/>
          </a:xfrm>
          <a:prstGeom prst="rect">
            <a:avLst/>
          </a:prstGeom>
        </p:spPr>
      </p:pic>
      <p:sp>
        <p:nvSpPr>
          <p:cNvPr id="6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6137" y="6522720"/>
            <a:ext cx="618309" cy="261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TRACS Strategy Fact Sheet Example </a:t>
            </a:r>
          </a:p>
        </p:txBody>
      </p:sp>
      <p:pic>
        <p:nvPic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60" y="1853753"/>
            <a:ext cx="6531511" cy="1608747"/>
          </a:xfr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460" y="3628125"/>
            <a:ext cx="6531511" cy="26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GrantSolutions</a:t>
            </a:r>
            <a:r>
              <a:rPr lang="en-US" dirty="0"/>
              <a:t> – Amendments CONT.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6" y="2067810"/>
            <a:ext cx="5570220" cy="1935480"/>
          </a:xfr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06" y="4217346"/>
            <a:ext cx="5570220" cy="23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GrantSolutions -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Reporting – 120 Days</a:t>
            </a:r>
          </a:p>
          <a:p>
            <a:pPr lvl="1"/>
            <a:r>
              <a:rPr lang="en-US" dirty="0"/>
              <a:t>May not be updated for smallest grant programs but can be modified by WSFR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Reporting Cycles</a:t>
            </a:r>
          </a:p>
          <a:p>
            <a:pPr lvl="1"/>
            <a:r>
              <a:rPr lang="en-US" dirty="0"/>
              <a:t>Updated for primary programs</a:t>
            </a:r>
          </a:p>
          <a:p>
            <a:pPr lvl="1"/>
            <a:r>
              <a:rPr lang="en-US" dirty="0"/>
              <a:t>Budget Year default (should be changed by WSFR to FY or CY if not compliant)</a:t>
            </a:r>
          </a:p>
          <a:p>
            <a:r>
              <a:rPr lang="en-US" dirty="0"/>
              <a:t>NOA Conditions</a:t>
            </a:r>
          </a:p>
          <a:p>
            <a:pPr lvl="1"/>
            <a:r>
              <a:rPr lang="en-US" dirty="0"/>
              <a:t>Base Award will continue to reflect all applicable conditions</a:t>
            </a:r>
          </a:p>
          <a:p>
            <a:pPr lvl="1"/>
            <a:r>
              <a:rPr lang="en-US" dirty="0"/>
              <a:t>Amendment NOAs will only reflect conditions that are </a:t>
            </a:r>
            <a:r>
              <a:rPr lang="en-US" i="1" dirty="0"/>
              <a:t>NEW to the award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55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GrantSolutions  and  </a:t>
            </a:r>
            <a:r>
              <a:rPr lang="en-US" dirty="0" err="1"/>
              <a:t>Tracs</a:t>
            </a: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8" y="1979010"/>
            <a:ext cx="3363209" cy="4708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81" y="3143795"/>
            <a:ext cx="4911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Q&amp;A, Open Discussion, and</a:t>
            </a:r>
          </a:p>
          <a:p>
            <a:pPr algn="ctr"/>
            <a:r>
              <a:rPr lang="en-US" sz="3200" dirty="0"/>
              <a:t>Airing of Grievances</a:t>
            </a:r>
          </a:p>
        </p:txBody>
      </p:sp>
    </p:spTree>
    <p:extLst>
      <p:ext uri="{BB962C8B-B14F-4D97-AF65-F5344CB8AC3E}">
        <p14:creationId xmlns:p14="http://schemas.microsoft.com/office/powerpoint/2010/main" val="175772956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145</TotalTime>
  <Words>162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Wildlife and Sport Fish Restoration</vt:lpstr>
      <vt:lpstr>TRACS – Suggested Process</vt:lpstr>
      <vt:lpstr>TRACS – Project Titles</vt:lpstr>
      <vt:lpstr>TRACS Strategy Fact Sheet Example </vt:lpstr>
      <vt:lpstr>GrantSolutions – Amendments CONT.</vt:lpstr>
      <vt:lpstr>GrantSolutions - Amendments</vt:lpstr>
      <vt:lpstr>GrantSolutions  and  Tracs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THE SURVEY SAYS……</dc:title>
  <dc:creator>Wilkes, Paul A</dc:creator>
  <cp:lastModifiedBy>Cohen, Yonah R</cp:lastModifiedBy>
  <cp:revision>17</cp:revision>
  <dcterms:created xsi:type="dcterms:W3CDTF">2021-03-24T10:51:24Z</dcterms:created>
  <dcterms:modified xsi:type="dcterms:W3CDTF">2021-05-03T21:29:13Z</dcterms:modified>
</cp:coreProperties>
</file>