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6" r:id="rId1"/>
  </p:sldMasterIdLst>
  <p:notesMasterIdLst>
    <p:notesMasterId r:id="rId12"/>
  </p:notesMasterIdLst>
  <p:sldIdLst>
    <p:sldId id="297" r:id="rId2"/>
    <p:sldId id="369" r:id="rId3"/>
    <p:sldId id="371" r:id="rId4"/>
    <p:sldId id="372" r:id="rId5"/>
    <p:sldId id="373" r:id="rId6"/>
    <p:sldId id="374" r:id="rId7"/>
    <p:sldId id="375" r:id="rId8"/>
    <p:sldId id="376" r:id="rId9"/>
    <p:sldId id="370" r:id="rId10"/>
    <p:sldId id="299" r:id="rId11"/>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D1"/>
    <a:srgbClr val="FFA3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9" autoAdjust="0"/>
    <p:restoredTop sz="86449" autoAdjust="0"/>
  </p:normalViewPr>
  <p:slideViewPr>
    <p:cSldViewPr snapToGrid="0">
      <p:cViewPr varScale="1">
        <p:scale>
          <a:sx n="66" d="100"/>
          <a:sy n="66" d="100"/>
        </p:scale>
        <p:origin x="67" y="230"/>
      </p:cViewPr>
      <p:guideLst>
        <p:guide orient="horz" pos="2184"/>
        <p:guide pos="2880"/>
      </p:guideLst>
    </p:cSldViewPr>
  </p:slideViewPr>
  <p:outlineViewPr>
    <p:cViewPr>
      <p:scale>
        <a:sx n="33" d="100"/>
        <a:sy n="33" d="100"/>
      </p:scale>
      <p:origin x="0" y="-1555"/>
    </p:cViewPr>
  </p:outlineViewPr>
  <p:notesTextViewPr>
    <p:cViewPr>
      <p:scale>
        <a:sx n="1" d="1"/>
        <a:sy n="1" d="1"/>
      </p:scale>
      <p:origin x="0" y="0"/>
    </p:cViewPr>
  </p:notesTextViewPr>
  <p:sorterViewPr>
    <p:cViewPr>
      <p:scale>
        <a:sx n="100" d="100"/>
        <a:sy n="100" d="100"/>
      </p:scale>
      <p:origin x="0" y="-46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FABE8997-12AB-4386-A0CB-000744CAE5E8}" type="datetimeFigureOut">
              <a:rPr lang="en-US" smtClean="0"/>
              <a:t>5/3/2021</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D582FBF4-DE14-4F77-9AB0-E37ECA2BE6CD}" type="slidenum">
              <a:rPr lang="en-US" smtClean="0"/>
              <a:t>‹#›</a:t>
            </a:fld>
            <a:endParaRPr lang="en-US"/>
          </a:p>
        </p:txBody>
      </p:sp>
    </p:spTree>
    <p:extLst>
      <p:ext uri="{BB962C8B-B14F-4D97-AF65-F5344CB8AC3E}">
        <p14:creationId xmlns:p14="http://schemas.microsoft.com/office/powerpoint/2010/main" val="397159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Normally</a:t>
            </a:r>
            <a:r>
              <a:rPr lang="en-US" baseline="0" dirty="0"/>
              <a:t>, national program update given by a WSFR rep from our national, HQ office.  This longer update will be covered at a national meeting in winter/spring.  For now, I wanted to take a few minutes to hit a few highlights.</a:t>
            </a:r>
            <a:endParaRPr lang="en-US" dirty="0"/>
          </a:p>
        </p:txBody>
      </p:sp>
      <p:sp>
        <p:nvSpPr>
          <p:cNvPr id="4" name="Slide Number Placeholder 3"/>
          <p:cNvSpPr>
            <a:spLocks noGrp="1"/>
          </p:cNvSpPr>
          <p:nvPr>
            <p:ph type="sldNum" sz="quarter" idx="10"/>
          </p:nvPr>
        </p:nvSpPr>
        <p:spPr/>
        <p:txBody>
          <a:bodyPr/>
          <a:lstStyle/>
          <a:p>
            <a:fld id="{D582FBF4-DE14-4F77-9AB0-E37ECA2BE6CD}" type="slidenum">
              <a:rPr lang="en-US" smtClean="0"/>
              <a:t>1</a:t>
            </a:fld>
            <a:endParaRPr lang="en-US"/>
          </a:p>
        </p:txBody>
      </p:sp>
    </p:spTree>
    <p:extLst>
      <p:ext uri="{BB962C8B-B14F-4D97-AF65-F5344CB8AC3E}">
        <p14:creationId xmlns:p14="http://schemas.microsoft.com/office/powerpoint/2010/main" val="93538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582FBF4-DE14-4F77-9AB0-E37ECA2BE6CD}" type="slidenum">
              <a:rPr lang="en-US" smtClean="0"/>
              <a:t>3</a:t>
            </a:fld>
            <a:endParaRPr lang="en-US"/>
          </a:p>
        </p:txBody>
      </p:sp>
    </p:spTree>
    <p:extLst>
      <p:ext uri="{BB962C8B-B14F-4D97-AF65-F5344CB8AC3E}">
        <p14:creationId xmlns:p14="http://schemas.microsoft.com/office/powerpoint/2010/main" val="2818673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The Service, at t</a:t>
            </a:r>
            <a:r>
              <a:rPr lang="en-US" sz="1200" kern="1200" dirty="0">
                <a:solidFill>
                  <a:schemeClr val="tx1"/>
                </a:solidFill>
                <a:effectLst/>
                <a:latin typeface="+mn-lt"/>
                <a:ea typeface="+mn-ea"/>
                <a:cs typeface="+mn-cs"/>
              </a:rPr>
              <a:t>he request of the Federal Aid Coordinators (FAC) at our annual Regional FAC meetings,  have drafted budget narrative guidance and more recently guidance on when an amendment is required vs. a grant note in </a:t>
            </a:r>
            <a:r>
              <a:rPr lang="en-US" sz="1200" kern="1200" dirty="0" err="1">
                <a:solidFill>
                  <a:schemeClr val="tx1"/>
                </a:solidFill>
                <a:effectLst/>
                <a:latin typeface="+mn-lt"/>
                <a:ea typeface="+mn-ea"/>
                <a:cs typeface="+mn-cs"/>
              </a:rPr>
              <a:t>GrantSolutions</a:t>
            </a:r>
            <a:r>
              <a:rPr lang="en-US" sz="1200" kern="1200" dirty="0">
                <a:solidFill>
                  <a:schemeClr val="tx1"/>
                </a:solidFill>
                <a:effectLst/>
                <a:latin typeface="+mn-lt"/>
                <a:ea typeface="+mn-ea"/>
                <a:cs typeface="+mn-cs"/>
              </a:rPr>
              <a:t>. The draft guidance is going through a final review by a small team of Federal Aid Coordinators, we anticipate that the final guidance documents will be released later this week.  </a:t>
            </a:r>
          </a:p>
        </p:txBody>
      </p:sp>
      <p:sp>
        <p:nvSpPr>
          <p:cNvPr id="4" name="Slide Number Placeholder 3"/>
          <p:cNvSpPr>
            <a:spLocks noGrp="1"/>
          </p:cNvSpPr>
          <p:nvPr>
            <p:ph type="sldNum" sz="quarter" idx="5"/>
          </p:nvPr>
        </p:nvSpPr>
        <p:spPr/>
        <p:txBody>
          <a:bodyPr/>
          <a:lstStyle/>
          <a:p>
            <a:fld id="{D582FBF4-DE14-4F77-9AB0-E37ECA2BE6CD}" type="slidenum">
              <a:rPr lang="en-US" smtClean="0"/>
              <a:t>4</a:t>
            </a:fld>
            <a:endParaRPr lang="en-US"/>
          </a:p>
        </p:txBody>
      </p:sp>
    </p:spTree>
    <p:extLst>
      <p:ext uri="{BB962C8B-B14F-4D97-AF65-F5344CB8AC3E}">
        <p14:creationId xmlns:p14="http://schemas.microsoft.com/office/powerpoint/2010/main" val="1846235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couple reminders and/or requests. </a:t>
            </a:r>
          </a:p>
          <a:p>
            <a:pPr marL="742950" lvl="1" indent="-285750">
              <a:buFont typeface="Arial" panose="020B0604020202020204" pitchFamily="34" charset="0"/>
              <a:buChar char="•"/>
            </a:pPr>
            <a:r>
              <a:rPr lang="en-US" sz="2000" dirty="0">
                <a:highlight>
                  <a:srgbClr val="FFFF00"/>
                </a:highlight>
              </a:rPr>
              <a:t>Reminder – Grant applications with a start date of October 1 or amendments that need to be processed by September 30th to be submitted no later than August 1.</a:t>
            </a:r>
          </a:p>
          <a:p>
            <a:pPr marL="742950" lvl="1" indent="-285750">
              <a:buFont typeface="Arial" panose="020B0604020202020204" pitchFamily="34" charset="0"/>
              <a:buChar char="•"/>
            </a:pPr>
            <a:r>
              <a:rPr lang="en-US" sz="2000" dirty="0">
                <a:highlight>
                  <a:srgbClr val="FFFF00"/>
                </a:highlight>
              </a:rPr>
              <a:t>Where feasible if you could submit your Grant Application/Amendment Package in GS one month prior to the starting date/or effective date of the amendment we would greatly appreciate it.  - or goal is to get grant application/amendment approvals out the door in advance of the start date or effective date. </a:t>
            </a:r>
          </a:p>
          <a:p>
            <a:pPr marL="742950" lvl="1" indent="-285750">
              <a:buFont typeface="Arial" panose="020B0604020202020204" pitchFamily="34" charset="0"/>
              <a:buChar char="•"/>
            </a:pPr>
            <a:r>
              <a:rPr lang="en-US" sz="2000" dirty="0">
                <a:highlight>
                  <a:srgbClr val="FFFF00"/>
                </a:highlight>
              </a:rPr>
              <a:t>Reminder that – 2 CFR 200 requires that period of performance amendments must be submitted at least 10 calendar days before the end of the period of performance.  </a:t>
            </a:r>
          </a:p>
        </p:txBody>
      </p:sp>
      <p:sp>
        <p:nvSpPr>
          <p:cNvPr id="4" name="Slide Number Placeholder 3"/>
          <p:cNvSpPr>
            <a:spLocks noGrp="1"/>
          </p:cNvSpPr>
          <p:nvPr>
            <p:ph type="sldNum" sz="quarter" idx="10"/>
          </p:nvPr>
        </p:nvSpPr>
        <p:spPr/>
        <p:txBody>
          <a:bodyPr/>
          <a:lstStyle/>
          <a:p>
            <a:fld id="{D582FBF4-DE14-4F77-9AB0-E37ECA2BE6CD}" type="slidenum">
              <a:rPr lang="en-US" smtClean="0"/>
              <a:t>5</a:t>
            </a:fld>
            <a:endParaRPr lang="en-US"/>
          </a:p>
        </p:txBody>
      </p:sp>
    </p:spTree>
    <p:extLst>
      <p:ext uri="{BB962C8B-B14F-4D97-AF65-F5344CB8AC3E}">
        <p14:creationId xmlns:p14="http://schemas.microsoft.com/office/powerpoint/2010/main" val="738105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may have received requests from us asking for additional information on the recipient share of expenditures listed on your financial report. Recently, there has been increased scrutiny by the auditors regarding the recipient share of expenditures which includes cost overruns or high costs.  </a:t>
            </a:r>
          </a:p>
          <a:p>
            <a:endParaRPr lang="en-US" sz="2000" dirty="0"/>
          </a:p>
          <a:p>
            <a:r>
              <a:rPr lang="en-US" sz="2000" dirty="0"/>
              <a:t>Cost-overruns or high unit costs are generally unanticipated costs.  </a:t>
            </a:r>
          </a:p>
          <a:p>
            <a:endParaRPr lang="en-US" dirty="0"/>
          </a:p>
          <a:p>
            <a:r>
              <a:rPr lang="en-US" dirty="0"/>
              <a:t>This increased scrutiny is due in part to states reporting requesting costs in the grant application for part of a larger project and then including costs on the SF425 associated with the larger project as part of the recipient share of expenditures to </a:t>
            </a:r>
            <a:r>
              <a:rPr lang="en-US" sz="1200" dirty="0"/>
              <a:t>offset future audit findings. These costs are generally anticipated.  </a:t>
            </a:r>
            <a:endParaRPr lang="en-US" dirty="0"/>
          </a:p>
          <a:p>
            <a:endParaRPr lang="en-US" dirty="0"/>
          </a:p>
          <a:p>
            <a:r>
              <a:rPr lang="en-US" dirty="0"/>
              <a:t>As a result, this will be a topic of discussion at our National WSFR Fiscal and OIG Joint Meeting in April.  </a:t>
            </a:r>
          </a:p>
        </p:txBody>
      </p:sp>
      <p:sp>
        <p:nvSpPr>
          <p:cNvPr id="4" name="Slide Number Placeholder 3"/>
          <p:cNvSpPr>
            <a:spLocks noGrp="1"/>
          </p:cNvSpPr>
          <p:nvPr>
            <p:ph type="sldNum" sz="quarter" idx="10"/>
          </p:nvPr>
        </p:nvSpPr>
        <p:spPr/>
        <p:txBody>
          <a:bodyPr/>
          <a:lstStyle/>
          <a:p>
            <a:fld id="{D582FBF4-DE14-4F77-9AB0-E37ECA2BE6CD}" type="slidenum">
              <a:rPr lang="en-US" smtClean="0"/>
              <a:t>6</a:t>
            </a:fld>
            <a:endParaRPr lang="en-US"/>
          </a:p>
        </p:txBody>
      </p:sp>
    </p:spTree>
    <p:extLst>
      <p:ext uri="{BB962C8B-B14F-4D97-AF65-F5344CB8AC3E}">
        <p14:creationId xmlns:p14="http://schemas.microsoft.com/office/powerpoint/2010/main" val="3195680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The recipient share of expenditures should include approved match and any cost-overruns or high unit costs. Any cost overruns or high unit costs should be explained in the performance report to ensure that the cost overruns or high unit costs </a:t>
            </a:r>
            <a:r>
              <a:rPr lang="en-US" sz="2000" b="0" i="0" kern="1200" dirty="0">
                <a:solidFill>
                  <a:schemeClr val="tx1"/>
                </a:solidFill>
                <a:effectLst/>
                <a:latin typeface="+mn-lt"/>
                <a:ea typeface="+mn-ea"/>
                <a:cs typeface="+mn-cs"/>
              </a:rPr>
              <a:t>were</a:t>
            </a:r>
            <a:r>
              <a:rPr lang="en-US" sz="2000" dirty="0"/>
              <a:t> covered in the approved scope of work, eligible, reasonable and necessary, had approved compliance (NEPA, Section 7, Section 106) and had any prior written approvals. </a:t>
            </a:r>
          </a:p>
          <a:p>
            <a:pPr marL="742950" lvl="1" indent="-285750">
              <a:buFont typeface="Arial" panose="020B0604020202020204" pitchFamily="34" charset="0"/>
              <a:buChar char="•"/>
            </a:pPr>
            <a:endParaRPr lang="en-US" sz="2000" b="1" dirty="0"/>
          </a:p>
          <a:p>
            <a:endParaRPr lang="en-US" dirty="0"/>
          </a:p>
        </p:txBody>
      </p:sp>
      <p:sp>
        <p:nvSpPr>
          <p:cNvPr id="4" name="Slide Number Placeholder 3"/>
          <p:cNvSpPr>
            <a:spLocks noGrp="1"/>
          </p:cNvSpPr>
          <p:nvPr>
            <p:ph type="sldNum" sz="quarter" idx="5"/>
          </p:nvPr>
        </p:nvSpPr>
        <p:spPr/>
        <p:txBody>
          <a:bodyPr/>
          <a:lstStyle/>
          <a:p>
            <a:fld id="{D582FBF4-DE14-4F77-9AB0-E37ECA2BE6CD}" type="slidenum">
              <a:rPr lang="en-US" smtClean="0"/>
              <a:t>7</a:t>
            </a:fld>
            <a:endParaRPr lang="en-US"/>
          </a:p>
        </p:txBody>
      </p:sp>
    </p:spTree>
    <p:extLst>
      <p:ext uri="{BB962C8B-B14F-4D97-AF65-F5344CB8AC3E}">
        <p14:creationId xmlns:p14="http://schemas.microsoft.com/office/powerpoint/2010/main" val="442274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2FBF4-DE14-4F77-9AB0-E37ECA2BE6CD}" type="slidenum">
              <a:rPr lang="en-US" smtClean="0"/>
              <a:t>8</a:t>
            </a:fld>
            <a:endParaRPr lang="en-US" dirty="0"/>
          </a:p>
        </p:txBody>
      </p:sp>
    </p:spTree>
    <p:extLst>
      <p:ext uri="{BB962C8B-B14F-4D97-AF65-F5344CB8AC3E}">
        <p14:creationId xmlns:p14="http://schemas.microsoft.com/office/powerpoint/2010/main" val="3301602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2FBF4-DE14-4F77-9AB0-E37ECA2BE6CD}" type="slidenum">
              <a:rPr lang="en-US" smtClean="0"/>
              <a:t>10</a:t>
            </a:fld>
            <a:endParaRPr lang="en-US"/>
          </a:p>
        </p:txBody>
      </p:sp>
    </p:spTree>
    <p:extLst>
      <p:ext uri="{BB962C8B-B14F-4D97-AF65-F5344CB8AC3E}">
        <p14:creationId xmlns:p14="http://schemas.microsoft.com/office/powerpoint/2010/main" val="3513530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0175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37851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54344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635386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19676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89679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25373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75736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6717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38173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28884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9" name="Footer Placeholder 8"/>
          <p:cNvSpPr>
            <a:spLocks noGrp="1"/>
          </p:cNvSpPr>
          <p:nvPr>
            <p:ph type="ftr" sz="quarter" idx="11"/>
          </p:nvPr>
        </p:nvSpPr>
        <p:spPr>
          <a:xfrm>
            <a:off x="2624326" y="6356351"/>
            <a:ext cx="4433638"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43764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5586B75A-687E-405C-8A0B-8D00578BA2C3}" type="datetimeFigureOut">
              <a:rPr lang="en-US" smtClean="0"/>
              <a:pPr/>
              <a:t>5/3/2021</a:t>
            </a:fld>
            <a:endParaRPr lang="en-US" dirty="0"/>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7138512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98" r:id="rId12"/>
  </p:sldLayoutIdLst>
  <p:hf sldNum="0" hdr="0" ft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8.png"/><Relationship Id="rId7" Type="http://schemas.openxmlformats.org/officeDocument/2006/relationships/image" Target="../media/image11.tif"/><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www.law.cornell.edu/definitions/index.php?width=840&amp;height=800&amp;iframe=true&amp;def_id=081a194046528468942c369470c2966a&amp;term_occur=999&amp;term_src=Title:2:Subtitle:A:Chapter:II:Part:200:Subpart:D:200.308"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law.cornell.edu/definitions/index.php?width=840&amp;height=800&amp;iframe=true&amp;def_id=3164f893d6d82447c92d899285ce22b2&amp;term_occur=999&amp;term_src=Title:2:Subtitle:A:Chapter:II:Part:200:Subpart:D:200.308" TargetMode="External"/><Relationship Id="rId5" Type="http://schemas.openxmlformats.org/officeDocument/2006/relationships/hyperlink" Target="https://www.law.cornell.edu/definitions/index.php?width=840&amp;height=800&amp;iframe=true&amp;def_id=43f1e6e5f743631c4c46a5423693f35c&amp;term_occur=999&amp;term_src=Title:2:Subtitle:A:Chapter:II:Part:200:Subpart:D:200.308" TargetMode="External"/><Relationship Id="rId4" Type="http://schemas.openxmlformats.org/officeDocument/2006/relationships/hyperlink" Target="https://www.law.cornell.edu/definitions/index.php?width=840&amp;height=800&amp;iframe=true&amp;def_id=b9eea7ef3254392f126610da821da9fc&amp;term_occur=999&amp;term_src=Title:2:Subtitle:A:Chapter:II:Part:200:Subpart:D:200.30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p:nvSpPr>
        <p:spPr>
          <a:xfrm>
            <a:off x="22800" y="859902"/>
            <a:ext cx="6868331" cy="5304149"/>
          </a:xfrm>
          <a:prstGeom prst="rect">
            <a:avLst/>
          </a:prstGeom>
          <a:gradFill flip="none" rotWithShape="1">
            <a:gsLst>
              <a:gs pos="0">
                <a:schemeClr val="accent1">
                  <a:lumMod val="40000"/>
                  <a:lumOff val="60000"/>
                </a:schemeClr>
              </a:gs>
              <a:gs pos="66000">
                <a:schemeClr val="accent1">
                  <a:lumMod val="95000"/>
                  <a:lumOff val="5000"/>
                </a:schemeClr>
              </a:gs>
              <a:gs pos="100000">
                <a:schemeClr val="accent1">
                  <a:lumMod val="60000"/>
                </a:schemeClr>
              </a:gs>
            </a:gsLst>
            <a:lin ang="16200000" scaled="1"/>
            <a:tileRect/>
          </a:gradFill>
          <a:ln>
            <a:solidFill>
              <a:srgbClr val="A5B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2172"/>
          <a:stretch/>
        </p:blipFill>
        <p:spPr>
          <a:xfrm>
            <a:off x="-1" y="-1"/>
            <a:ext cx="6868331" cy="4483511"/>
          </a:xfrm>
          <a:prstGeom prst="rect">
            <a:avLst/>
          </a:prstGeom>
        </p:spPr>
      </p:pic>
      <p:sp>
        <p:nvSpPr>
          <p:cNvPr id="2" name="Title 1">
            <a:extLst>
              <a:ext uri="{C183D7F6-B498-43B3-948B-1728B52AA6E4}">
                <adec:decorative xmlns:adec="http://schemas.microsoft.com/office/drawing/2017/decorative" val="1"/>
              </a:ext>
            </a:extLst>
          </p:cNvPr>
          <p:cNvSpPr>
            <a:spLocks noGrp="1"/>
          </p:cNvSpPr>
          <p:nvPr>
            <p:ph type="ctrTitle"/>
          </p:nvPr>
        </p:nvSpPr>
        <p:spPr>
          <a:xfrm>
            <a:off x="63325" y="4615435"/>
            <a:ext cx="6650182" cy="863785"/>
          </a:xfrm>
        </p:spPr>
        <p:txBody>
          <a:bodyPr>
            <a:noAutofit/>
          </a:bodyPr>
          <a:lstStyle/>
          <a:p>
            <a:r>
              <a:rPr lang="en-US" sz="2800" spc="0" dirty="0">
                <a:solidFill>
                  <a:schemeClr val="tx2">
                    <a:lumMod val="75000"/>
                  </a:schemeClr>
                </a:solidFill>
                <a:latin typeface="Cambria Math" panose="02040503050406030204" pitchFamily="18" charset="0"/>
                <a:ea typeface="Cambria Math" panose="02040503050406030204" pitchFamily="18" charset="0"/>
              </a:rPr>
              <a:t>WSFR Federal Aid Coordinator </a:t>
            </a:r>
            <a:br>
              <a:rPr lang="en-US" sz="2800" spc="0" dirty="0">
                <a:solidFill>
                  <a:schemeClr val="tx2">
                    <a:lumMod val="75000"/>
                  </a:schemeClr>
                </a:solidFill>
                <a:latin typeface="Cambria Math" panose="02040503050406030204" pitchFamily="18" charset="0"/>
                <a:ea typeface="Cambria Math" panose="02040503050406030204" pitchFamily="18" charset="0"/>
              </a:rPr>
            </a:br>
            <a:r>
              <a:rPr lang="en-US" sz="2800" spc="0" dirty="0">
                <a:solidFill>
                  <a:schemeClr val="tx2">
                    <a:lumMod val="75000"/>
                  </a:schemeClr>
                </a:solidFill>
                <a:latin typeface="Cambria Math" panose="02040503050406030204" pitchFamily="18" charset="0"/>
                <a:ea typeface="Cambria Math" panose="02040503050406030204" pitchFamily="18" charset="0"/>
              </a:rPr>
              <a:t>Breakout – Legacy Region 5</a:t>
            </a:r>
          </a:p>
        </p:txBody>
      </p:sp>
      <p:pic>
        <p:nvPicPr>
          <p:cNvPr id="16" name="Picture 15">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35141" t="749" r="20954" b="-749"/>
          <a:stretch/>
        </p:blipFill>
        <p:spPr>
          <a:xfrm>
            <a:off x="6949440" y="2241754"/>
            <a:ext cx="2194560" cy="3630329"/>
          </a:xfrm>
          <a:prstGeom prst="rect">
            <a:avLst/>
          </a:prstGeom>
        </p:spPr>
      </p:pic>
      <p:sp>
        <p:nvSpPr>
          <p:cNvPr id="21" name="TextBox 20">
            <a:extLst>
              <a:ext uri="{C183D7F6-B498-43B3-948B-1728B52AA6E4}">
                <adec:decorative xmlns:adec="http://schemas.microsoft.com/office/drawing/2017/decorative" val="1"/>
              </a:ext>
            </a:extLst>
          </p:cNvPr>
          <p:cNvSpPr txBox="1"/>
          <p:nvPr/>
        </p:nvSpPr>
        <p:spPr>
          <a:xfrm>
            <a:off x="22800" y="5479220"/>
            <a:ext cx="6535882" cy="369332"/>
          </a:xfrm>
          <a:prstGeom prst="rect">
            <a:avLst/>
          </a:prstGeom>
          <a:noFill/>
        </p:spPr>
        <p:txBody>
          <a:bodyPr wrap="square" rtlCol="0">
            <a:spAutoFit/>
          </a:bodyPr>
          <a:lstStyle/>
          <a:p>
            <a:r>
              <a:rPr lang="en-US" i="1" dirty="0">
                <a:solidFill>
                  <a:schemeClr val="tx2">
                    <a:lumMod val="75000"/>
                  </a:schemeClr>
                </a:solidFill>
                <a:latin typeface="Cambria Math" panose="02040503050406030204" pitchFamily="18" charset="0"/>
                <a:ea typeface="Cambria Math" panose="02040503050406030204" pitchFamily="18" charset="0"/>
              </a:rPr>
              <a:t>March 31, 2021</a:t>
            </a:r>
          </a:p>
        </p:txBody>
      </p:sp>
      <p:pic>
        <p:nvPicPr>
          <p:cNvPr id="22" name="Picture 21">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3915" y="4789170"/>
            <a:ext cx="574554" cy="556983"/>
          </a:xfrm>
          <a:prstGeom prst="rect">
            <a:avLst/>
          </a:prstGeom>
        </p:spPr>
      </p:pic>
      <p:pic>
        <p:nvPicPr>
          <p:cNvPr id="23" name="Picture 4">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09649" y="4789170"/>
            <a:ext cx="521724" cy="622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a:extLst>
              <a:ext uri="{C183D7F6-B498-43B3-948B-1728B52AA6E4}">
                <adec:decorative xmlns:adec="http://schemas.microsoft.com/office/drawing/2017/decorative" val="1"/>
              </a:ext>
            </a:extLst>
          </p:cNvPr>
          <p:cNvSpPr txBox="1"/>
          <p:nvPr/>
        </p:nvSpPr>
        <p:spPr>
          <a:xfrm>
            <a:off x="51954" y="6270421"/>
            <a:ext cx="6639791" cy="338554"/>
          </a:xfrm>
          <a:prstGeom prst="rect">
            <a:avLst/>
          </a:prstGeom>
          <a:noFill/>
        </p:spPr>
        <p:txBody>
          <a:bodyPr wrap="square" rtlCol="0">
            <a:spAutoFit/>
          </a:bodyPr>
          <a:lstStyle/>
          <a:p>
            <a:r>
              <a:rPr lang="en-US" sz="1600" dirty="0">
                <a:solidFill>
                  <a:schemeClr val="tx2">
                    <a:lumMod val="75000"/>
                  </a:schemeClr>
                </a:solidFill>
                <a:latin typeface="Cambria Math" panose="02040503050406030204" pitchFamily="18" charset="0"/>
                <a:ea typeface="Cambria Math" panose="02040503050406030204" pitchFamily="18" charset="0"/>
              </a:rPr>
              <a:t>The Session will Begin Shortly</a:t>
            </a:r>
          </a:p>
        </p:txBody>
      </p:sp>
      <p:sp>
        <p:nvSpPr>
          <p:cNvPr id="4" name="Rectangle 1">
            <a:extLst>
              <a:ext uri="{C183D7F6-B498-43B3-948B-1728B52AA6E4}">
                <adec:decorative xmlns:adec="http://schemas.microsoft.com/office/drawing/2017/decorative" val="1"/>
              </a:ext>
            </a:extLst>
          </p:cNvPr>
          <p:cNvSpPr>
            <a:spLocks noChangeArrowheads="1"/>
          </p:cNvSpPr>
          <p:nvPr/>
        </p:nvSpPr>
        <p:spPr bwMode="auto">
          <a:xfrm>
            <a:off x="0" y="-138499"/>
            <a:ext cx="2584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mn-ea"/>
                <a:cs typeface="+mn-cs"/>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11013" r="5583"/>
          <a:stretch/>
        </p:blipFill>
        <p:spPr>
          <a:xfrm>
            <a:off x="6949440" y="0"/>
            <a:ext cx="2194560" cy="2137893"/>
          </a:xfrm>
          <a:prstGeom prst="rect">
            <a:avLst/>
          </a:prstGeom>
        </p:spPr>
      </p:pic>
    </p:spTree>
    <p:extLst>
      <p:ext uri="{BB962C8B-B14F-4D97-AF65-F5344CB8AC3E}">
        <p14:creationId xmlns:p14="http://schemas.microsoft.com/office/powerpoint/2010/main" val="3848078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C183D7F6-B498-43B3-948B-1728B52AA6E4}">
                <adec:decorative xmlns:adec="http://schemas.microsoft.com/office/drawing/2017/decorative" val="1"/>
              </a:ext>
            </a:extLst>
          </p:cNvPr>
          <p:cNvGrpSpPr/>
          <p:nvPr/>
        </p:nvGrpSpPr>
        <p:grpSpPr>
          <a:xfrm>
            <a:off x="113217" y="5991308"/>
            <a:ext cx="4609858" cy="1055537"/>
            <a:chOff x="113217" y="5991308"/>
            <a:chExt cx="4609858" cy="1055537"/>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24" y="5991308"/>
              <a:ext cx="4222151" cy="105553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17" y="6202017"/>
              <a:ext cx="565832" cy="548528"/>
            </a:xfrm>
            <a:prstGeom prst="rect">
              <a:avLst/>
            </a:prstGeom>
          </p:spPr>
        </p:pic>
      </p:gr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084" y="283219"/>
            <a:ext cx="2921058" cy="3650912"/>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0782" y="3441940"/>
            <a:ext cx="4049018" cy="2630440"/>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8829" y="2132075"/>
            <a:ext cx="1629691" cy="1703364"/>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327455" y="3934130"/>
            <a:ext cx="1603688" cy="2138250"/>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9854863" y="-12853988"/>
            <a:ext cx="4115201" cy="2743200"/>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10"/>
          <a:srcRect l="-3892" t="835" r="4951" b="-835"/>
          <a:stretch/>
        </p:blipFill>
        <p:spPr>
          <a:xfrm>
            <a:off x="113217" y="4031225"/>
            <a:ext cx="3069930" cy="2065437"/>
          </a:xfrm>
          <a:prstGeom prst="rect">
            <a:avLst/>
          </a:prstGeom>
        </p:spPr>
      </p:pic>
      <p:pic>
        <p:nvPicPr>
          <p:cNvPr id="19" name="Picture 18">
            <a:extLst>
              <a:ext uri="{C183D7F6-B498-43B3-948B-1728B52AA6E4}">
                <adec:decorative xmlns:adec="http://schemas.microsoft.com/office/drawing/2017/decorative" val="1"/>
              </a:ext>
            </a:extLst>
          </p:cNvPr>
          <p:cNvPicPr>
            <a:picLocks noChangeAspect="1"/>
          </p:cNvPicPr>
          <p:nvPr/>
        </p:nvPicPr>
        <p:blipFill rotWithShape="1">
          <a:blip r:embed="rId11">
            <a:extLst>
              <a:ext uri="{28A0092B-C50C-407E-A947-70E740481C1C}">
                <a14:useLocalDpi xmlns:a14="http://schemas.microsoft.com/office/drawing/2010/main" val="0"/>
              </a:ext>
            </a:extLst>
          </a:blip>
          <a:srcRect l="66977"/>
          <a:stretch/>
        </p:blipFill>
        <p:spPr>
          <a:xfrm>
            <a:off x="3321170" y="302000"/>
            <a:ext cx="1627350" cy="1721832"/>
          </a:xfrm>
          <a:prstGeom prst="rect">
            <a:avLst/>
          </a:prstGeom>
        </p:spPr>
      </p:pic>
      <p:pic>
        <p:nvPicPr>
          <p:cNvPr id="17" name="Picture 16">
            <a:extLst>
              <a:ext uri="{C183D7F6-B498-43B3-948B-1728B52AA6E4}">
                <adec:decorative xmlns:adec="http://schemas.microsoft.com/office/drawing/2017/decorative" val="1"/>
              </a:ext>
            </a:extLst>
          </p:cNvPr>
          <p:cNvPicPr>
            <a:picLocks noChangeAspect="1"/>
          </p:cNvPicPr>
          <p:nvPr/>
        </p:nvPicPr>
        <p:blipFill rotWithShape="1">
          <a:blip r:embed="rId12"/>
          <a:srcRect l="35098" t="26413" r="-195" b="-9081"/>
          <a:stretch/>
        </p:blipFill>
        <p:spPr>
          <a:xfrm>
            <a:off x="5110782" y="312747"/>
            <a:ext cx="4052962" cy="3422169"/>
          </a:xfrm>
          <a:prstGeom prst="rect">
            <a:avLst/>
          </a:prstGeom>
        </p:spPr>
      </p:pic>
      <p:sp>
        <p:nvSpPr>
          <p:cNvPr id="4" name="Title 3">
            <a:extLst>
              <a:ext uri="{FF2B5EF4-FFF2-40B4-BE49-F238E27FC236}">
                <a16:creationId xmlns:a16="http://schemas.microsoft.com/office/drawing/2014/main" id="{8263A382-78F4-46D2-9C10-D65C1B16DA81}"/>
              </a:ext>
            </a:extLst>
          </p:cNvPr>
          <p:cNvSpPr>
            <a:spLocks noGrp="1"/>
          </p:cNvSpPr>
          <p:nvPr>
            <p:ph type="title"/>
          </p:nvPr>
        </p:nvSpPr>
        <p:spPr>
          <a:xfrm>
            <a:off x="2900934" y="-3255264"/>
            <a:ext cx="5486400" cy="3255264"/>
          </a:xfrm>
        </p:spPr>
        <p:txBody>
          <a:bodyPr vert="horz" lIns="91440" tIns="45720" rIns="91440" bIns="45720" rtlCol="0" anchor="b">
            <a:normAutofit/>
          </a:bodyPr>
          <a:lstStyle/>
          <a:p>
            <a:r>
              <a:rPr lang="en-US" dirty="0"/>
              <a:t>Closing</a:t>
            </a:r>
          </a:p>
        </p:txBody>
      </p:sp>
    </p:spTree>
    <p:extLst>
      <p:ext uri="{BB962C8B-B14F-4D97-AF65-F5344CB8AC3E}">
        <p14:creationId xmlns:p14="http://schemas.microsoft.com/office/powerpoint/2010/main" val="1183773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a:t>Welcome to </a:t>
            </a:r>
            <a:r>
              <a:rPr lang="en-US" sz="2400" dirty="0" err="1"/>
              <a:t>Webex</a:t>
            </a:r>
            <a:r>
              <a:rPr lang="en-US" sz="2400" dirty="0"/>
              <a:t>, Logistics – Katie Poston, NCTC</a:t>
            </a:r>
          </a:p>
          <a:p>
            <a:pPr>
              <a:buFont typeface="Arial" panose="020B0604020202020204" pitchFamily="34" charset="0"/>
              <a:buChar char="•"/>
            </a:pPr>
            <a:r>
              <a:rPr lang="en-US" sz="2400" dirty="0"/>
              <a:t>Agenda Overview – Nick Popoff &amp; Bob </a:t>
            </a:r>
            <a:r>
              <a:rPr lang="en-US" sz="2400" dirty="0" err="1"/>
              <a:t>Longcor</a:t>
            </a:r>
            <a:endParaRPr lang="en-US" sz="2400" dirty="0"/>
          </a:p>
          <a:p>
            <a:pPr>
              <a:buFont typeface="Arial" panose="020B0604020202020204" pitchFamily="34" charset="0"/>
              <a:buChar char="•"/>
            </a:pPr>
            <a:r>
              <a:rPr lang="en-US" sz="2400" dirty="0"/>
              <a:t>Opening Remarks –Colleen </a:t>
            </a:r>
            <a:r>
              <a:rPr lang="en-US" sz="2400" dirty="0" err="1"/>
              <a:t>Sculley</a:t>
            </a:r>
            <a:endParaRPr lang="en-US" sz="2400" dirty="0"/>
          </a:p>
          <a:p>
            <a:pPr>
              <a:buFont typeface="Arial" panose="020B0604020202020204" pitchFamily="34" charset="0"/>
              <a:buChar char="•"/>
            </a:pPr>
            <a:r>
              <a:rPr lang="en-US" sz="2400" dirty="0"/>
              <a:t>Fiscal Update – Shelley </a:t>
            </a:r>
            <a:r>
              <a:rPr lang="en-US" sz="2400" dirty="0" err="1"/>
              <a:t>Dibona</a:t>
            </a:r>
            <a:endParaRPr lang="en-US" sz="2400" dirty="0"/>
          </a:p>
          <a:p>
            <a:pPr>
              <a:buFont typeface="Arial" panose="020B0604020202020204" pitchFamily="34" charset="0"/>
              <a:buChar char="•"/>
            </a:pPr>
            <a:r>
              <a:rPr lang="en-US" sz="2400" dirty="0"/>
              <a:t>Open Discussion related to Days 1 &amp; 2 of National Meeting</a:t>
            </a:r>
          </a:p>
          <a:p>
            <a:pPr>
              <a:buFont typeface="Arial" panose="020B0604020202020204" pitchFamily="34" charset="0"/>
              <a:buChar char="•"/>
            </a:pPr>
            <a:r>
              <a:rPr lang="en-US" sz="2400" dirty="0"/>
              <a:t>Closing Remarks – Bob </a:t>
            </a:r>
            <a:r>
              <a:rPr lang="en-US" sz="2400" dirty="0" err="1"/>
              <a:t>Longcor</a:t>
            </a:r>
            <a:r>
              <a:rPr lang="en-US" sz="2400" dirty="0"/>
              <a:t> &amp; Colleen </a:t>
            </a:r>
            <a:r>
              <a:rPr lang="en-US" sz="2400" dirty="0" err="1"/>
              <a:t>Sculley</a:t>
            </a:r>
            <a:r>
              <a:rPr lang="en-US" sz="2400" dirty="0"/>
              <a:t>	</a:t>
            </a:r>
          </a:p>
          <a:p>
            <a:pPr>
              <a:buFont typeface="Arial" panose="020B0604020202020204" pitchFamily="34" charset="0"/>
              <a:buChar char="•"/>
            </a:pPr>
            <a:endParaRPr lang="en-US" sz="2400" dirty="0"/>
          </a:p>
        </p:txBody>
      </p:sp>
    </p:spTree>
    <p:extLst>
      <p:ext uri="{BB962C8B-B14F-4D97-AF65-F5344CB8AC3E}">
        <p14:creationId xmlns:p14="http://schemas.microsoft.com/office/powerpoint/2010/main" val="350388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ctrTitle"/>
          </p:nvPr>
        </p:nvSpPr>
        <p:spPr>
          <a:xfrm>
            <a:off x="-75921" y="1276612"/>
            <a:ext cx="6593658" cy="2511631"/>
          </a:xfrm>
        </p:spPr>
        <p:txBody>
          <a:bodyPr>
            <a:noAutofit/>
          </a:bodyPr>
          <a:lstStyle/>
          <a:p>
            <a:pPr algn="ctr"/>
            <a:r>
              <a:rPr lang="en-US" sz="3600" b="1" spc="0" dirty="0">
                <a:solidFill>
                  <a:schemeClr val="tx1"/>
                </a:solidFill>
                <a:latin typeface="Cambria Math" panose="02040503050406030204" pitchFamily="18" charset="0"/>
                <a:ea typeface="Cambria Math" panose="02040503050406030204" pitchFamily="18" charset="0"/>
              </a:rPr>
              <a:t>Wildlife and Sport Fish Restoration North-Atlantic Appalachian Region Breakout</a:t>
            </a:r>
            <a:br>
              <a:rPr lang="en-US" sz="3600" b="1" spc="0" dirty="0">
                <a:solidFill>
                  <a:schemeClr val="tx1"/>
                </a:solidFill>
                <a:latin typeface="Cambria Math" panose="02040503050406030204" pitchFamily="18" charset="0"/>
                <a:ea typeface="Cambria Math" panose="02040503050406030204" pitchFamily="18" charset="0"/>
              </a:rPr>
            </a:br>
            <a:r>
              <a:rPr lang="en-US" sz="3600" b="1" spc="0" dirty="0">
                <a:solidFill>
                  <a:schemeClr val="tx1"/>
                </a:solidFill>
                <a:latin typeface="Cambria Math" panose="02040503050406030204" pitchFamily="18" charset="0"/>
                <a:ea typeface="Cambria Math" panose="02040503050406030204" pitchFamily="18" charset="0"/>
              </a:rPr>
              <a:t>Updates</a:t>
            </a:r>
          </a:p>
        </p:txBody>
      </p:sp>
      <p:sp>
        <p:nvSpPr>
          <p:cNvPr id="9" name="TextBox 8">
            <a:extLst>
              <a:ext uri="{C183D7F6-B498-43B3-948B-1728B52AA6E4}">
                <adec:decorative xmlns:adec="http://schemas.microsoft.com/office/drawing/2017/decorative" val="1"/>
              </a:ext>
            </a:extLst>
          </p:cNvPr>
          <p:cNvSpPr txBox="1"/>
          <p:nvPr/>
        </p:nvSpPr>
        <p:spPr>
          <a:xfrm>
            <a:off x="4726824" y="6237274"/>
            <a:ext cx="6639791" cy="276999"/>
          </a:xfrm>
          <a:prstGeom prst="rect">
            <a:avLst/>
          </a:prstGeom>
          <a:noFill/>
        </p:spPr>
        <p:txBody>
          <a:bodyPr wrap="square" rtlCol="0">
            <a:spAutoFit/>
          </a:bodyPr>
          <a:lstStyle/>
          <a:p>
            <a:r>
              <a:rPr lang="en-US" sz="1200" dirty="0">
                <a:solidFill>
                  <a:schemeClr val="tx2">
                    <a:lumMod val="75000"/>
                  </a:schemeClr>
                </a:solidFill>
                <a:latin typeface="Cambria Math" panose="02040503050406030204" pitchFamily="18" charset="0"/>
                <a:ea typeface="Cambria Math" panose="02040503050406030204" pitchFamily="18" charset="0"/>
              </a:rPr>
              <a:t> </a:t>
            </a:r>
          </a:p>
        </p:txBody>
      </p:sp>
      <p:sp>
        <p:nvSpPr>
          <p:cNvPr id="4" name="Rectangle 1">
            <a:extLst>
              <a:ext uri="{C183D7F6-B498-43B3-948B-1728B52AA6E4}">
                <adec:decorative xmlns:adec="http://schemas.microsoft.com/office/drawing/2017/decorative" val="1"/>
              </a:ext>
            </a:extLst>
          </p:cNvPr>
          <p:cNvSpPr>
            <a:spLocks noChangeArrowheads="1"/>
          </p:cNvSpPr>
          <p:nvPr/>
        </p:nvSpPr>
        <p:spPr bwMode="auto">
          <a:xfrm>
            <a:off x="0" y="-138499"/>
            <a:ext cx="2584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mn-ea"/>
                <a:cs typeface="+mn-cs"/>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3A90570B-7D4B-4EA3-BEBF-7F65E867942D}"/>
              </a:ext>
              <a:ext uri="{C183D7F6-B498-43B3-948B-1728B52AA6E4}">
                <adec:decorative xmlns:adec="http://schemas.microsoft.com/office/drawing/2017/decorative" val="1"/>
              </a:ext>
            </a:extLst>
          </p:cNvPr>
          <p:cNvPicPr>
            <a:picLocks noChangeAspect="1"/>
          </p:cNvPicPr>
          <p:nvPr/>
        </p:nvPicPr>
        <p:blipFill rotWithShape="1">
          <a:blip r:embed="rId3"/>
          <a:srcRect l="7431" t="5831" r="2792"/>
          <a:stretch/>
        </p:blipFill>
        <p:spPr>
          <a:xfrm>
            <a:off x="6852062" y="4346368"/>
            <a:ext cx="2291938" cy="2511631"/>
          </a:xfrm>
          <a:prstGeom prst="rect">
            <a:avLst/>
          </a:prstGeom>
        </p:spPr>
      </p:pic>
      <p:pic>
        <p:nvPicPr>
          <p:cNvPr id="3" name="Picture 2">
            <a:extLst>
              <a:ext uri="{FF2B5EF4-FFF2-40B4-BE49-F238E27FC236}">
                <a16:creationId xmlns:a16="http://schemas.microsoft.com/office/drawing/2014/main" id="{CD988733-46F5-40D7-9732-F9367F6FC11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Tree>
    <p:extLst>
      <p:ext uri="{BB962C8B-B14F-4D97-AF65-F5344CB8AC3E}">
        <p14:creationId xmlns:p14="http://schemas.microsoft.com/office/powerpoint/2010/main" val="93281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CCA1F9-9E1D-4ED2-977D-57BE18F9835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
        <p:nvSpPr>
          <p:cNvPr id="8" name="Title 7">
            <a:extLst>
              <a:ext uri="{FF2B5EF4-FFF2-40B4-BE49-F238E27FC236}">
                <a16:creationId xmlns:a16="http://schemas.microsoft.com/office/drawing/2014/main" id="{ED235035-25F0-4363-8105-DB111391F7EA}"/>
              </a:ext>
              <a:ext uri="{C183D7F6-B498-43B3-948B-1728B52AA6E4}">
                <adec:decorative xmlns:adec="http://schemas.microsoft.com/office/drawing/2017/decorative" val="1"/>
              </a:ext>
            </a:extLst>
          </p:cNvPr>
          <p:cNvSpPr>
            <a:spLocks noGrp="1"/>
          </p:cNvSpPr>
          <p:nvPr>
            <p:ph type="title"/>
          </p:nvPr>
        </p:nvSpPr>
        <p:spPr/>
        <p:txBody>
          <a:bodyPr/>
          <a:lstStyle/>
          <a:p>
            <a:r>
              <a:rPr lang="en-US" b="1" dirty="0">
                <a:solidFill>
                  <a:schemeClr val="tx1"/>
                </a:solidFill>
              </a:rPr>
              <a:t>Regional Updates</a:t>
            </a:r>
            <a:br>
              <a:rPr lang="en-US" b="1" dirty="0">
                <a:solidFill>
                  <a:schemeClr val="tx1"/>
                </a:solidFill>
              </a:rPr>
            </a:br>
            <a:endParaRPr lang="en-US" b="1" dirty="0">
              <a:solidFill>
                <a:schemeClr val="tx1"/>
              </a:solidFill>
            </a:endParaRPr>
          </a:p>
        </p:txBody>
      </p:sp>
      <p:sp>
        <p:nvSpPr>
          <p:cNvPr id="2" name="TextBox 1">
            <a:extLst>
              <a:ext uri="{FF2B5EF4-FFF2-40B4-BE49-F238E27FC236}">
                <a16:creationId xmlns:a16="http://schemas.microsoft.com/office/drawing/2014/main" id="{E4974E13-362B-4E24-8D36-3E5E2968A324}"/>
              </a:ext>
              <a:ext uri="{C183D7F6-B498-43B3-948B-1728B52AA6E4}">
                <adec:decorative xmlns:adec="http://schemas.microsoft.com/office/drawing/2017/decorative" val="1"/>
              </a:ext>
            </a:extLst>
          </p:cNvPr>
          <p:cNvSpPr txBox="1"/>
          <p:nvPr/>
        </p:nvSpPr>
        <p:spPr>
          <a:xfrm>
            <a:off x="2677519" y="1405933"/>
            <a:ext cx="578665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orbel" panose="020B0503020204020204" pitchFamily="34" charset="0"/>
              </a:rPr>
              <a:t>Budget Narrative</a:t>
            </a:r>
          </a:p>
          <a:p>
            <a:pPr marL="285750" indent="-285750">
              <a:buFont typeface="Arial" panose="020B0604020202020204" pitchFamily="34" charset="0"/>
              <a:buChar char="•"/>
            </a:pPr>
            <a:endParaRPr lang="en-US" sz="2400" dirty="0">
              <a:latin typeface="Corbel" panose="020B0503020204020204" pitchFamily="34" charset="0"/>
            </a:endParaRPr>
          </a:p>
          <a:p>
            <a:pPr marL="285750" indent="-285750">
              <a:buFont typeface="Arial" panose="020B0604020202020204" pitchFamily="34" charset="0"/>
              <a:buChar char="•"/>
            </a:pPr>
            <a:r>
              <a:rPr lang="en-US" sz="2400" dirty="0">
                <a:latin typeface="Corbel" panose="020B0503020204020204" pitchFamily="34" charset="0"/>
              </a:rPr>
              <a:t>Amendments vs. Grant Note</a:t>
            </a:r>
          </a:p>
        </p:txBody>
      </p:sp>
      <p:sp>
        <p:nvSpPr>
          <p:cNvPr id="3" name="TextBox 2">
            <a:extLst>
              <a:ext uri="{FF2B5EF4-FFF2-40B4-BE49-F238E27FC236}">
                <a16:creationId xmlns:a16="http://schemas.microsoft.com/office/drawing/2014/main" id="{F3451875-78BA-45AD-AA84-AF7C9F731416}"/>
              </a:ext>
              <a:ext uri="{C183D7F6-B498-43B3-948B-1728B52AA6E4}">
                <adec:decorative xmlns:adec="http://schemas.microsoft.com/office/drawing/2017/decorative" val="1"/>
              </a:ext>
            </a:extLst>
          </p:cNvPr>
          <p:cNvSpPr txBox="1"/>
          <p:nvPr/>
        </p:nvSpPr>
        <p:spPr>
          <a:xfrm>
            <a:off x="2536778" y="263223"/>
            <a:ext cx="5418161" cy="523220"/>
          </a:xfrm>
          <a:prstGeom prst="rect">
            <a:avLst/>
          </a:prstGeom>
          <a:noFill/>
        </p:spPr>
        <p:txBody>
          <a:bodyPr wrap="square" rtlCol="0">
            <a:spAutoFit/>
          </a:bodyPr>
          <a:lstStyle/>
          <a:p>
            <a:pPr algn="ctr"/>
            <a:r>
              <a:rPr lang="en-US" sz="2800" b="1" dirty="0"/>
              <a:t>Forthcoming Guidance</a:t>
            </a:r>
          </a:p>
        </p:txBody>
      </p:sp>
    </p:spTree>
    <p:extLst>
      <p:ext uri="{BB962C8B-B14F-4D97-AF65-F5344CB8AC3E}">
        <p14:creationId xmlns:p14="http://schemas.microsoft.com/office/powerpoint/2010/main" val="91279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9537ADD-BCD2-40A9-A0F7-BD0DB63765C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
        <p:nvSpPr>
          <p:cNvPr id="3" name="Rectangle 2">
            <a:extLst>
              <a:ext uri="{C183D7F6-B498-43B3-948B-1728B52AA6E4}">
                <adec:decorative xmlns:adec="http://schemas.microsoft.com/office/drawing/2017/decorative" val="1"/>
              </a:ext>
            </a:extLst>
          </p:cNvPr>
          <p:cNvSpPr/>
          <p:nvPr/>
        </p:nvSpPr>
        <p:spPr>
          <a:xfrm>
            <a:off x="2702603" y="1114615"/>
            <a:ext cx="5666509" cy="984885"/>
          </a:xfrm>
          <a:prstGeom prst="rect">
            <a:avLst/>
          </a:prstGeom>
        </p:spPr>
        <p:txBody>
          <a:bodyPr wrap="square">
            <a:spAutoFit/>
          </a:bodyPr>
          <a:lstStyle/>
          <a:p>
            <a:pPr fontAlgn="base"/>
            <a:endParaRPr lang="en-US" sz="2400" dirty="0">
              <a:solidFill>
                <a:srgbClr val="000000"/>
              </a:solidFill>
            </a:endParaRPr>
          </a:p>
          <a:p>
            <a:pPr marL="285750" indent="-285750" fontAlgn="base">
              <a:buFont typeface="Arial" panose="020B0604020202020204" pitchFamily="34" charset="0"/>
              <a:buChar char="•"/>
            </a:pPr>
            <a:endParaRPr lang="en-US" dirty="0">
              <a:solidFill>
                <a:srgbClr val="000000"/>
              </a:solidFill>
              <a:latin typeface="Times New Roman" panose="02020603050405020304" pitchFamily="18" charset="0"/>
            </a:endParaRPr>
          </a:p>
          <a:p>
            <a:pPr marL="285750" indent="-285750" fontAlgn="base">
              <a:buFont typeface="Arial" panose="020B0604020202020204" pitchFamily="34" charset="0"/>
              <a:buChar char="•"/>
            </a:pPr>
            <a:endParaRPr lang="en-US" sz="1600" b="0" i="0" u="none" strike="noStrike" dirty="0">
              <a:solidFill>
                <a:srgbClr val="000000"/>
              </a:solidFill>
              <a:effectLst/>
              <a:latin typeface="Arial" panose="020B0604020202020204" pitchFamily="34" charset="0"/>
            </a:endParaRPr>
          </a:p>
        </p:txBody>
      </p:sp>
      <p:sp>
        <p:nvSpPr>
          <p:cNvPr id="7" name="TextBox 6">
            <a:extLst>
              <a:ext uri="{FF2B5EF4-FFF2-40B4-BE49-F238E27FC236}">
                <a16:creationId xmlns:a16="http://schemas.microsoft.com/office/drawing/2014/main" id="{BB70C3A6-C6B6-46FD-814F-8D9FDFA9C89A}"/>
              </a:ext>
              <a:ext uri="{C183D7F6-B498-43B3-948B-1728B52AA6E4}">
                <adec:decorative xmlns:adec="http://schemas.microsoft.com/office/drawing/2017/decorative" val="1"/>
              </a:ext>
            </a:extLst>
          </p:cNvPr>
          <p:cNvSpPr txBox="1"/>
          <p:nvPr/>
        </p:nvSpPr>
        <p:spPr>
          <a:xfrm>
            <a:off x="2721336" y="252616"/>
            <a:ext cx="5950078" cy="461665"/>
          </a:xfrm>
          <a:prstGeom prst="rect">
            <a:avLst/>
          </a:prstGeom>
          <a:noFill/>
        </p:spPr>
        <p:txBody>
          <a:bodyPr wrap="square" rtlCol="0">
            <a:spAutoFit/>
          </a:bodyPr>
          <a:lstStyle/>
          <a:p>
            <a:pPr algn="ctr"/>
            <a:r>
              <a:rPr lang="en-US" sz="2400" b="1" dirty="0"/>
              <a:t>Grant Submittal Reminders and Requests</a:t>
            </a:r>
          </a:p>
        </p:txBody>
      </p:sp>
      <p:sp>
        <p:nvSpPr>
          <p:cNvPr id="8" name="TextBox 7">
            <a:extLst>
              <a:ext uri="{FF2B5EF4-FFF2-40B4-BE49-F238E27FC236}">
                <a16:creationId xmlns:a16="http://schemas.microsoft.com/office/drawing/2014/main" id="{516536FA-1A93-49D1-82C7-535C1981D0C0}"/>
              </a:ext>
              <a:ext uri="{C183D7F6-B498-43B3-948B-1728B52AA6E4}">
                <adec:decorative xmlns:adec="http://schemas.microsoft.com/office/drawing/2017/decorative" val="1"/>
              </a:ext>
            </a:extLst>
          </p:cNvPr>
          <p:cNvSpPr txBox="1"/>
          <p:nvPr/>
        </p:nvSpPr>
        <p:spPr>
          <a:xfrm>
            <a:off x="2570185" y="766909"/>
            <a:ext cx="6252380" cy="5355312"/>
          </a:xfrm>
          <a:prstGeom prst="rect">
            <a:avLst/>
          </a:prstGeom>
          <a:noFill/>
        </p:spPr>
        <p:txBody>
          <a:bodyPr wrap="square" rtlCol="0">
            <a:spAutoFit/>
          </a:bodyPr>
          <a:lstStyle/>
          <a:p>
            <a:pPr marL="742950" lvl="1" indent="-285750">
              <a:buFont typeface="Arial" panose="020B0604020202020204" pitchFamily="34" charset="0"/>
              <a:buChar char="•"/>
            </a:pPr>
            <a:r>
              <a:rPr lang="en-US" dirty="0"/>
              <a:t>Reminder – Grant applications with a start date of October 1 or amendments that need to be processed by September 30th need to be submitted no later than August 1.</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Where feasible if you could submit your Grant Application/Amendment Package in GS one month prior to the starting date/or effective date of the amendment we would greatly appreciate it.</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Reminder - 2 CFR 200.308 e(2).  </a:t>
            </a:r>
            <a:r>
              <a:rPr lang="en-US" i="1" dirty="0"/>
              <a:t>Initiate a one-time extension of the </a:t>
            </a:r>
            <a:r>
              <a:rPr lang="en-US" i="1" dirty="0">
                <a:hlinkClick r:id="rId4"/>
              </a:rPr>
              <a:t>period of performance</a:t>
            </a:r>
            <a:r>
              <a:rPr lang="en-US" i="1" dirty="0"/>
              <a:t> by up to 12 months unless one or more of the conditions outlined in paragraphs (e)(2)(</a:t>
            </a:r>
            <a:r>
              <a:rPr lang="en-US" i="1" dirty="0" err="1"/>
              <a:t>i</a:t>
            </a:r>
            <a:r>
              <a:rPr lang="en-US" i="1" dirty="0"/>
              <a:t>) through (iii) of this section apply. For one-time extensions, the </a:t>
            </a:r>
            <a:r>
              <a:rPr lang="en-US" i="1" dirty="0">
                <a:hlinkClick r:id="rId5"/>
              </a:rPr>
              <a:t>recipient</a:t>
            </a:r>
            <a:r>
              <a:rPr lang="en-US" i="1" dirty="0"/>
              <a:t> must notify the </a:t>
            </a:r>
            <a:r>
              <a:rPr lang="en-US" i="1" dirty="0">
                <a:hlinkClick r:id="rId6"/>
              </a:rPr>
              <a:t>Federal awarding agency</a:t>
            </a:r>
            <a:r>
              <a:rPr lang="en-US" i="1" dirty="0"/>
              <a:t> in writing with the supporting reasons and revised </a:t>
            </a:r>
            <a:r>
              <a:rPr lang="en-US" i="1" dirty="0">
                <a:hlinkClick r:id="rId4"/>
              </a:rPr>
              <a:t>period of performance</a:t>
            </a:r>
            <a:r>
              <a:rPr lang="en-US" i="1" dirty="0"/>
              <a:t> at least 10 calendar days before the end of the </a:t>
            </a:r>
            <a:r>
              <a:rPr lang="en-US" i="1" dirty="0">
                <a:hlinkClick r:id="rId4"/>
              </a:rPr>
              <a:t>period of performance</a:t>
            </a:r>
            <a:r>
              <a:rPr lang="en-US" i="1" dirty="0"/>
              <a:t> specified in the </a:t>
            </a:r>
            <a:r>
              <a:rPr lang="en-US" i="1" dirty="0">
                <a:hlinkClick r:id="rId7"/>
              </a:rPr>
              <a:t>Federal award</a:t>
            </a:r>
            <a:r>
              <a:rPr lang="en-US" dirty="0"/>
              <a:t>. </a:t>
            </a:r>
          </a:p>
        </p:txBody>
      </p:sp>
      <p:sp>
        <p:nvSpPr>
          <p:cNvPr id="4" name="Title 3">
            <a:extLst>
              <a:ext uri="{FF2B5EF4-FFF2-40B4-BE49-F238E27FC236}">
                <a16:creationId xmlns:a16="http://schemas.microsoft.com/office/drawing/2014/main" id="{283792EA-8264-4327-AF0D-A2EE40E86AC9}"/>
              </a:ext>
            </a:extLst>
          </p:cNvPr>
          <p:cNvSpPr>
            <a:spLocks noGrp="1"/>
          </p:cNvSpPr>
          <p:nvPr>
            <p:ph type="title"/>
          </p:nvPr>
        </p:nvSpPr>
        <p:spPr/>
        <p:txBody>
          <a:bodyPr/>
          <a:lstStyle/>
          <a:p>
            <a:r>
              <a:rPr lang="en-US" b="1" dirty="0">
                <a:solidFill>
                  <a:schemeClr val="tx1"/>
                </a:solidFill>
              </a:rPr>
              <a:t>Regional Updates </a:t>
            </a:r>
          </a:p>
        </p:txBody>
      </p:sp>
    </p:spTree>
    <p:extLst>
      <p:ext uri="{BB962C8B-B14F-4D97-AF65-F5344CB8AC3E}">
        <p14:creationId xmlns:p14="http://schemas.microsoft.com/office/powerpoint/2010/main" val="1697140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C183D7F6-B498-43B3-948B-1728B52AA6E4}">
                <adec:decorative xmlns:adec="http://schemas.microsoft.com/office/drawing/2017/decorative" val="1"/>
              </a:ext>
            </a:extLst>
          </p:cNvPr>
          <p:cNvSpPr txBox="1">
            <a:spLocks/>
          </p:cNvSpPr>
          <p:nvPr/>
        </p:nvSpPr>
        <p:spPr>
          <a:xfrm>
            <a:off x="198153" y="150171"/>
            <a:ext cx="8561533" cy="434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endParaRPr lang="en-US" sz="2800" b="1" dirty="0">
              <a:solidFill>
                <a:schemeClr val="tx2">
                  <a:lumMod val="75000"/>
                </a:schemeClr>
              </a:solidFill>
            </a:endParaRPr>
          </a:p>
        </p:txBody>
      </p:sp>
      <p:sp>
        <p:nvSpPr>
          <p:cNvPr id="3" name="Rectangle 2">
            <a:extLst>
              <a:ext uri="{C183D7F6-B498-43B3-948B-1728B52AA6E4}">
                <adec:decorative xmlns:adec="http://schemas.microsoft.com/office/drawing/2017/decorative" val="1"/>
              </a:ext>
            </a:extLst>
          </p:cNvPr>
          <p:cNvSpPr/>
          <p:nvPr/>
        </p:nvSpPr>
        <p:spPr>
          <a:xfrm>
            <a:off x="3255819" y="1123838"/>
            <a:ext cx="5666509" cy="369332"/>
          </a:xfrm>
          <a:prstGeom prst="rect">
            <a:avLst/>
          </a:prstGeom>
        </p:spPr>
        <p:txBody>
          <a:bodyPr wrap="square">
            <a:spAutoFit/>
          </a:bodyPr>
          <a:lstStyle/>
          <a:p>
            <a:pPr fontAlgn="base"/>
            <a:r>
              <a:rPr lang="en-US" dirty="0">
                <a:solidFill>
                  <a:srgbClr val="000000"/>
                </a:solidFill>
                <a:latin typeface="Times New Roman" panose="02020603050405020304" pitchFamily="18" charset="0"/>
              </a:rPr>
              <a:t>.</a:t>
            </a:r>
            <a:endParaRPr lang="en-US" sz="1600" b="0" i="0" u="none" strike="noStrike" dirty="0">
              <a:solidFill>
                <a:srgbClr val="000000"/>
              </a:solidFill>
              <a:effectLst/>
              <a:latin typeface="Arial" panose="020B0604020202020204" pitchFamily="34" charset="0"/>
            </a:endParaRPr>
          </a:p>
        </p:txBody>
      </p:sp>
      <p:sp>
        <p:nvSpPr>
          <p:cNvPr id="8" name="TextBox 7">
            <a:extLst>
              <a:ext uri="{C183D7F6-B498-43B3-948B-1728B52AA6E4}">
                <adec:decorative xmlns:adec="http://schemas.microsoft.com/office/drawing/2017/decorative" val="1"/>
              </a:ext>
            </a:extLst>
          </p:cNvPr>
          <p:cNvSpPr txBox="1"/>
          <p:nvPr/>
        </p:nvSpPr>
        <p:spPr>
          <a:xfrm>
            <a:off x="2663687" y="727113"/>
            <a:ext cx="6604054" cy="1169551"/>
          </a:xfrm>
          <a:prstGeom prst="rect">
            <a:avLst/>
          </a:prstGeom>
          <a:noFill/>
        </p:spPr>
        <p:txBody>
          <a:bodyPr wrap="square" rtlCol="0">
            <a:spAutoFit/>
          </a:bodyPr>
          <a:lstStyle/>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400" dirty="0"/>
          </a:p>
          <a:p>
            <a:endParaRPr lang="en-US" dirty="0"/>
          </a:p>
        </p:txBody>
      </p:sp>
      <p:pic>
        <p:nvPicPr>
          <p:cNvPr id="23" name="Picture 22">
            <a:extLst>
              <a:ext uri="{FF2B5EF4-FFF2-40B4-BE49-F238E27FC236}">
                <a16:creationId xmlns:a16="http://schemas.microsoft.com/office/drawing/2014/main" id="{16C67063-09F2-4D9F-B774-8A114EEF385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
        <p:nvSpPr>
          <p:cNvPr id="2" name="Title 1">
            <a:extLst>
              <a:ext uri="{FF2B5EF4-FFF2-40B4-BE49-F238E27FC236}">
                <a16:creationId xmlns:a16="http://schemas.microsoft.com/office/drawing/2014/main" id="{1E91DDF7-1463-4592-9A66-AD36AC44EE11}"/>
              </a:ext>
              <a:ext uri="{C183D7F6-B498-43B3-948B-1728B52AA6E4}">
                <adec:decorative xmlns:adec="http://schemas.microsoft.com/office/drawing/2017/decorative" val="1"/>
              </a:ext>
            </a:extLst>
          </p:cNvPr>
          <p:cNvSpPr txBox="1">
            <a:spLocks noGrp="1"/>
          </p:cNvSpPr>
          <p:nvPr>
            <p:ph type="title" idx="4294967295"/>
          </p:nvPr>
        </p:nvSpPr>
        <p:spPr>
          <a:xfrm>
            <a:off x="0" y="2736502"/>
            <a:ext cx="2465534"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Recipient Share of Expenditures</a:t>
            </a:r>
          </a:p>
        </p:txBody>
      </p:sp>
      <p:sp>
        <p:nvSpPr>
          <p:cNvPr id="5" name="TextBox 4">
            <a:extLst>
              <a:ext uri="{FF2B5EF4-FFF2-40B4-BE49-F238E27FC236}">
                <a16:creationId xmlns:a16="http://schemas.microsoft.com/office/drawing/2014/main" id="{C2DCCF38-6C4F-4B6C-9995-34F60166C352}"/>
              </a:ext>
              <a:ext uri="{C183D7F6-B498-43B3-948B-1728B52AA6E4}">
                <adec:decorative xmlns:adec="http://schemas.microsoft.com/office/drawing/2017/decorative" val="1"/>
              </a:ext>
            </a:extLst>
          </p:cNvPr>
          <p:cNvSpPr txBox="1"/>
          <p:nvPr/>
        </p:nvSpPr>
        <p:spPr>
          <a:xfrm>
            <a:off x="3159000" y="2075938"/>
            <a:ext cx="5042020"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Increased scrutiny by auditors around the recipient share of expenditures which include Cost Overruns or High Unit Costs.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Topic of discussion at our National WSFR Fiscal and Office of Inspector General Joint Meeting in April</a:t>
            </a:r>
          </a:p>
          <a:p>
            <a:pPr marL="285750" indent="-285750">
              <a:buFont typeface="Arial" panose="020B0604020202020204" pitchFamily="34" charset="0"/>
              <a:buChar char="•"/>
            </a:pPr>
            <a:endParaRPr lang="en-US" sz="2000" i="1"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541143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DB5AA-F3BF-43B3-80AD-38E8BC55310F}"/>
              </a:ext>
            </a:extLst>
          </p:cNvPr>
          <p:cNvSpPr>
            <a:spLocks noGrp="1"/>
          </p:cNvSpPr>
          <p:nvPr>
            <p:ph type="title"/>
          </p:nvPr>
        </p:nvSpPr>
        <p:spPr>
          <a:xfrm>
            <a:off x="189689" y="1123838"/>
            <a:ext cx="2349116" cy="4601183"/>
          </a:xfrm>
        </p:spPr>
        <p:txBody>
          <a:bodyPr/>
          <a:lstStyle/>
          <a:p>
            <a:r>
              <a:rPr lang="en-US" b="1" dirty="0">
                <a:solidFill>
                  <a:schemeClr val="tx1"/>
                </a:solidFill>
              </a:rPr>
              <a:t>Recipient Share of </a:t>
            </a:r>
            <a:r>
              <a:rPr lang="en-US" b="1">
                <a:solidFill>
                  <a:schemeClr val="tx1"/>
                </a:solidFill>
              </a:rPr>
              <a:t>Expenditures Continued…</a:t>
            </a:r>
            <a:endParaRPr lang="en-US" b="1" dirty="0">
              <a:solidFill>
                <a:schemeClr val="tx1"/>
              </a:solidFill>
            </a:endParaRPr>
          </a:p>
        </p:txBody>
      </p:sp>
      <p:sp>
        <p:nvSpPr>
          <p:cNvPr id="3" name="Content Placeholder 2">
            <a:extLst>
              <a:ext uri="{FF2B5EF4-FFF2-40B4-BE49-F238E27FC236}">
                <a16:creationId xmlns:a16="http://schemas.microsoft.com/office/drawing/2014/main" id="{2D870E67-8F64-4253-AAF2-784C4409AC4D}"/>
              </a:ext>
            </a:extLst>
          </p:cNvPr>
          <p:cNvSpPr>
            <a:spLocks noGrp="1"/>
          </p:cNvSpPr>
          <p:nvPr>
            <p:ph idx="1"/>
          </p:nvPr>
        </p:nvSpPr>
        <p:spPr>
          <a:xfrm>
            <a:off x="2869678" y="849853"/>
            <a:ext cx="5486400" cy="5271655"/>
          </a:xfrm>
        </p:spPr>
        <p:txBody>
          <a:bodyPr>
            <a:normAutofit fontScale="85000" lnSpcReduction="20000"/>
          </a:bodyPr>
          <a:lstStyle/>
          <a:p>
            <a:endParaRPr lang="en-US" b="1" dirty="0"/>
          </a:p>
          <a:p>
            <a:pPr>
              <a:buFont typeface="Arial" panose="020B0604020202020204" pitchFamily="34" charset="0"/>
              <a:buChar char="•"/>
            </a:pPr>
            <a:r>
              <a:rPr lang="en-US" sz="2300" dirty="0">
                <a:solidFill>
                  <a:schemeClr val="tx1"/>
                </a:solidFill>
              </a:rPr>
              <a:t>Recipient share of expenditures should include approved match and any cost overruns or high unit costs. Any cost overruns or high-unit costs should be explained in the performance report. </a:t>
            </a:r>
          </a:p>
          <a:p>
            <a:pPr marL="502920" lvl="1" indent="0">
              <a:buNone/>
            </a:pPr>
            <a:endParaRPr lang="en-US" sz="1900" b="1" dirty="0">
              <a:solidFill>
                <a:schemeClr val="tx1"/>
              </a:solidFill>
            </a:endParaRPr>
          </a:p>
          <a:p>
            <a:pPr marL="502920" lvl="1" indent="0">
              <a:buNone/>
            </a:pPr>
            <a:r>
              <a:rPr lang="en-US" sz="1900" b="1" dirty="0">
                <a:solidFill>
                  <a:schemeClr val="tx1"/>
                </a:solidFill>
              </a:rPr>
              <a:t>2 CFR 200.329 (c)</a:t>
            </a:r>
            <a:r>
              <a:rPr lang="en-US" sz="1900" dirty="0">
                <a:solidFill>
                  <a:schemeClr val="tx1"/>
                </a:solidFill>
              </a:rPr>
              <a:t> </a:t>
            </a:r>
            <a:r>
              <a:rPr lang="en-US" sz="1900" b="1" i="1" dirty="0">
                <a:solidFill>
                  <a:schemeClr val="tx1"/>
                </a:solidFill>
              </a:rPr>
              <a:t>Non-construction performance reports.</a:t>
            </a:r>
            <a:r>
              <a:rPr lang="en-US" sz="1900" dirty="0">
                <a:solidFill>
                  <a:schemeClr val="tx1"/>
                </a:solidFill>
              </a:rPr>
              <a:t>  </a:t>
            </a:r>
          </a:p>
          <a:p>
            <a:pPr marL="502920" lvl="1" indent="0">
              <a:buNone/>
            </a:pPr>
            <a:r>
              <a:rPr lang="en-US" sz="1900" b="1" dirty="0">
                <a:solidFill>
                  <a:schemeClr val="tx1"/>
                </a:solidFill>
              </a:rPr>
              <a:t>2 (</a:t>
            </a:r>
            <a:r>
              <a:rPr lang="en-US" sz="1900" b="1" dirty="0" err="1">
                <a:solidFill>
                  <a:schemeClr val="tx1"/>
                </a:solidFill>
              </a:rPr>
              <a:t>i</a:t>
            </a:r>
            <a:r>
              <a:rPr lang="en-US" sz="1900" b="1" dirty="0">
                <a:solidFill>
                  <a:schemeClr val="tx1"/>
                </a:solidFill>
              </a:rPr>
              <a:t>)</a:t>
            </a:r>
            <a:r>
              <a:rPr lang="en-US" sz="1900" dirty="0">
                <a:solidFill>
                  <a:schemeClr val="tx1"/>
                </a:solidFill>
              </a:rPr>
              <a:t>  A comparison of actual accomplishments to the objectives of the Federal award established for the period. Where the accomplishments of the Federal award can be quantified, a computation of the cost (for example, related to units of accomplishment) may be required if that information will be useful. Where performance trend data and analysis would be informative to the Federal awarding agency program, the Federal awarding agency should include this as a performance reporting requirement. </a:t>
            </a:r>
          </a:p>
          <a:p>
            <a:pPr marL="502920" lvl="1" indent="0">
              <a:buNone/>
            </a:pPr>
            <a:r>
              <a:rPr lang="en-US" sz="1900" b="1" dirty="0">
                <a:solidFill>
                  <a:schemeClr val="tx1"/>
                </a:solidFill>
              </a:rPr>
              <a:t>(ii)</a:t>
            </a:r>
            <a:r>
              <a:rPr lang="en-US" sz="1900" dirty="0">
                <a:solidFill>
                  <a:schemeClr val="tx1"/>
                </a:solidFill>
              </a:rPr>
              <a:t> The reasons why established goals were not met, if appropriate.</a:t>
            </a:r>
          </a:p>
          <a:p>
            <a:pPr marL="502920" lvl="1" indent="0">
              <a:buNone/>
            </a:pPr>
            <a:r>
              <a:rPr lang="en-US" sz="1900" i="1" dirty="0">
                <a:solidFill>
                  <a:srgbClr val="7030A0"/>
                </a:solidFill>
              </a:rPr>
              <a:t>(iii) Additional pertinent information including, when appropriate, analysis and explanation of cost overruns or high unit costs.</a:t>
            </a:r>
          </a:p>
          <a:p>
            <a:pPr marL="742950" lvl="1" indent="-285750">
              <a:buFont typeface="Arial" panose="020B0604020202020204" pitchFamily="34" charset="0"/>
              <a:buChar char="•"/>
            </a:pPr>
            <a:endParaRPr lang="en-US" sz="2000" b="1" dirty="0"/>
          </a:p>
          <a:p>
            <a:pPr marL="742950" lvl="1" indent="-285750">
              <a:buFont typeface="Arial" panose="020B0604020202020204" pitchFamily="34" charset="0"/>
              <a:buChar char="•"/>
            </a:pPr>
            <a:endParaRPr lang="en-US" sz="2000" b="1" dirty="0"/>
          </a:p>
          <a:p>
            <a:endParaRPr lang="en-US" dirty="0"/>
          </a:p>
        </p:txBody>
      </p:sp>
    </p:spTree>
    <p:extLst>
      <p:ext uri="{BB962C8B-B14F-4D97-AF65-F5344CB8AC3E}">
        <p14:creationId xmlns:p14="http://schemas.microsoft.com/office/powerpoint/2010/main" val="3900892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C183D7F6-B498-43B3-948B-1728B52AA6E4}">
                <adec:decorative xmlns:adec="http://schemas.microsoft.com/office/drawing/2017/decorative" val="1"/>
              </a:ext>
            </a:extLst>
          </p:cNvPr>
          <p:cNvSpPr txBox="1">
            <a:spLocks noGrp="1"/>
          </p:cNvSpPr>
          <p:nvPr>
            <p:ph type="title" idx="4294967295"/>
          </p:nvPr>
        </p:nvSpPr>
        <p:spPr>
          <a:xfrm>
            <a:off x="29936" y="1470560"/>
            <a:ext cx="2530117" cy="34562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60" normalizeH="0" baseline="0" noProof="0" dirty="0">
                <a:ln>
                  <a:noFill/>
                </a:ln>
                <a:solidFill>
                  <a:schemeClr val="tx1"/>
                </a:solidFill>
                <a:effectLst/>
                <a:uLnTx/>
                <a:uFillTx/>
                <a:latin typeface="+mj-lt"/>
                <a:ea typeface="+mj-ea"/>
                <a:cs typeface="+mj-cs"/>
              </a:rPr>
              <a:t>Questions?</a:t>
            </a:r>
          </a:p>
        </p:txBody>
      </p:sp>
      <p:pic>
        <p:nvPicPr>
          <p:cNvPr id="20" name="Picture 19">
            <a:extLst>
              <a:ext uri="{FF2B5EF4-FFF2-40B4-BE49-F238E27FC236}">
                <a16:creationId xmlns:a16="http://schemas.microsoft.com/office/drawing/2014/main" id="{3B64E170-A92E-4480-A5AE-6D72364AC8F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Tree>
    <p:extLst>
      <p:ext uri="{BB962C8B-B14F-4D97-AF65-F5344CB8AC3E}">
        <p14:creationId xmlns:p14="http://schemas.microsoft.com/office/powerpoint/2010/main" val="1954746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Discussion</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a:t>	</a:t>
            </a:r>
          </a:p>
          <a:p>
            <a:pPr>
              <a:buFont typeface="Arial" panose="020B0604020202020204" pitchFamily="34" charset="0"/>
              <a:buChar char="•"/>
            </a:pPr>
            <a:endParaRPr lang="en-US" sz="2400" dirty="0"/>
          </a:p>
        </p:txBody>
      </p:sp>
    </p:spTree>
    <p:extLst>
      <p:ext uri="{BB962C8B-B14F-4D97-AF65-F5344CB8AC3E}">
        <p14:creationId xmlns:p14="http://schemas.microsoft.com/office/powerpoint/2010/main" val="1796327594"/>
      </p:ext>
    </p:extLst>
  </p:cSld>
  <p:clrMapOvr>
    <a:masterClrMapping/>
  </p:clrMapOvr>
</p:sld>
</file>

<file path=ppt/theme/theme1.xml><?xml version="1.0" encoding="utf-8"?>
<a:theme xmlns:a="http://schemas.openxmlformats.org/drawingml/2006/main" name="Fra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6598</TotalTime>
  <Words>944</Words>
  <Application>Microsoft Office PowerPoint</Application>
  <PresentationFormat>On-screen Show (4:3)</PresentationFormat>
  <Paragraphs>68</Paragraphs>
  <Slides>10</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Cambria Math</vt:lpstr>
      <vt:lpstr>Corbel</vt:lpstr>
      <vt:lpstr>Times New Roman</vt:lpstr>
      <vt:lpstr>Wingdings 2</vt:lpstr>
      <vt:lpstr>Frame</vt:lpstr>
      <vt:lpstr>WSFR Federal Aid Coordinator  Breakout – Legacy Region 5</vt:lpstr>
      <vt:lpstr>Agenda</vt:lpstr>
      <vt:lpstr>Wildlife and Sport Fish Restoration North-Atlantic Appalachian Region Breakout Updates</vt:lpstr>
      <vt:lpstr>Regional Updates </vt:lpstr>
      <vt:lpstr>Regional Updates </vt:lpstr>
      <vt:lpstr>Recipient Share of Expenditures</vt:lpstr>
      <vt:lpstr>Recipient Share of Expenditures Continued…</vt:lpstr>
      <vt:lpstr>Questions?</vt:lpstr>
      <vt:lpstr>Open Discussion</vt:lpstr>
      <vt:lpstr>Closing</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Kallenbach, Ariel G</dc:creator>
  <cp:lastModifiedBy>Cohen, Yonah R</cp:lastModifiedBy>
  <cp:revision>302</cp:revision>
  <dcterms:created xsi:type="dcterms:W3CDTF">2018-11-14T20:00:34Z</dcterms:created>
  <dcterms:modified xsi:type="dcterms:W3CDTF">2021-05-03T21:41:20Z</dcterms:modified>
</cp:coreProperties>
</file>