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8" r:id="rId2"/>
  </p:sldMasterIdLst>
  <p:notesMasterIdLst>
    <p:notesMasterId r:id="rId23"/>
  </p:notesMasterIdLst>
  <p:handoutMasterIdLst>
    <p:handoutMasterId r:id="rId24"/>
  </p:handoutMasterIdLst>
  <p:sldIdLst>
    <p:sldId id="289" r:id="rId3"/>
    <p:sldId id="266" r:id="rId4"/>
    <p:sldId id="270" r:id="rId5"/>
    <p:sldId id="271" r:id="rId6"/>
    <p:sldId id="280" r:id="rId7"/>
    <p:sldId id="274" r:id="rId8"/>
    <p:sldId id="273" r:id="rId9"/>
    <p:sldId id="275" r:id="rId10"/>
    <p:sldId id="279" r:id="rId11"/>
    <p:sldId id="278" r:id="rId12"/>
    <p:sldId id="277" r:id="rId13"/>
    <p:sldId id="276" r:id="rId14"/>
    <p:sldId id="281" r:id="rId15"/>
    <p:sldId id="282" r:id="rId16"/>
    <p:sldId id="283" r:id="rId17"/>
    <p:sldId id="285" r:id="rId18"/>
    <p:sldId id="286" r:id="rId19"/>
    <p:sldId id="290" r:id="rId20"/>
    <p:sldId id="284" r:id="rId21"/>
    <p:sldId id="288" r:id="rId22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32">
          <p15:clr>
            <a:srgbClr val="A4A3A4"/>
          </p15:clr>
        </p15:guide>
        <p15:guide id="4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CFCFCF"/>
    <a:srgbClr val="FFCA08"/>
    <a:srgbClr val="C7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91" autoAdjust="0"/>
    <p:restoredTop sz="86449" autoAdjust="0"/>
  </p:normalViewPr>
  <p:slideViewPr>
    <p:cSldViewPr>
      <p:cViewPr varScale="1">
        <p:scale>
          <a:sx n="49" d="100"/>
          <a:sy n="49" d="100"/>
        </p:scale>
        <p:origin x="62" y="610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10" d="100"/>
          <a:sy n="110" d="100"/>
        </p:scale>
        <p:origin x="2126" y="62"/>
      </p:cViewPr>
      <p:guideLst>
        <p:guide orient="horz" pos="2880"/>
        <p:guide pos="2160"/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5/11/2021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5/11/2021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3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791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791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791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791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791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791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791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791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791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791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791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79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791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791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791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791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791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791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791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2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7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37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7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92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6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3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94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94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1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4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alphaModFix amt="66000"/>
            <a:grayscl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risscrossEtching/>
                    </a14:imgEffect>
                    <a14:imgEffect>
                      <a14:colorTemperature colorTemp="10025"/>
                    </a14:imgEffect>
                    <a14:imgEffect>
                      <a14:saturation sat="3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33987-6305-4E2A-BF18-EF013ECE9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C87F6-986D-49E6-AF40-1B3A1EE80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7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2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F00001-EDF3-4BB7-ABF8-3FB8777B8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169"/>
            <a:ext cx="1985144" cy="287685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DEFE6DE-30CB-4002-BF78-BD1D0672800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20599" y="178777"/>
            <a:ext cx="7229693" cy="21236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Nevada Hunter Education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Shooting Range Developments and Enhancements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C592CB-CC0A-42A3-A2BD-EF8D24D391AC}"/>
              </a:ext>
            </a:extLst>
          </p:cNvPr>
          <p:cNvSpPr txBox="1"/>
          <p:nvPr/>
        </p:nvSpPr>
        <p:spPr>
          <a:xfrm>
            <a:off x="2423723" y="2262596"/>
            <a:ext cx="465646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Keller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Statewide Outdoor Education Coordinator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775-688-1555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b="1" u="sng" dirty="0">
                <a:solidFill>
                  <a:srgbClr val="262626"/>
                </a:solidFill>
                <a:latin typeface="Calibri"/>
              </a:rPr>
              <a:t>akeller@ndow.org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1942AF-6FB8-4453-86B7-07BF0A0A0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1" y="3121269"/>
            <a:ext cx="2668466" cy="35579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DD15B8-516B-4CF0-8A16-F9C16F792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6" t="2564" r="30000" b="14444"/>
          <a:stretch/>
        </p:blipFill>
        <p:spPr>
          <a:xfrm>
            <a:off x="6086190" y="3121269"/>
            <a:ext cx="2762820" cy="355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8534400" cy="152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2000">
                <a:schemeClr val="accent5">
                  <a:lumMod val="20000"/>
                  <a:lumOff val="80000"/>
                  <a:alpha val="31000"/>
                </a:schemeClr>
              </a:gs>
              <a:gs pos="100000">
                <a:srgbClr val="0047FF">
                  <a:alpha val="1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164" y="6384472"/>
            <a:ext cx="228600" cy="2286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AB33F5-0725-4297-B257-880D68A11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169"/>
            <a:ext cx="1985144" cy="287685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A006514-88BA-463C-82F6-99D87BC66DC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83802" y="1288932"/>
            <a:ext cx="4576396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Grass Roots Shooting Ranges 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A57DB8-E0D5-425B-9524-308F487D9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89765"/>
            <a:ext cx="4281519" cy="2866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656393-8C60-4B78-8888-9EC07EA20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486959"/>
            <a:ext cx="4285711" cy="286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0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1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9217 -0.0032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8534400" cy="152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2000">
                <a:schemeClr val="accent5">
                  <a:lumMod val="20000"/>
                  <a:lumOff val="80000"/>
                  <a:alpha val="31000"/>
                </a:schemeClr>
              </a:gs>
              <a:gs pos="100000">
                <a:srgbClr val="0047FF">
                  <a:alpha val="1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164" y="6384472"/>
            <a:ext cx="228600" cy="2286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B6F705-6484-4D20-81AE-794BF6777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169"/>
            <a:ext cx="1985144" cy="287685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BFB3EA9-E81D-4F81-9E1F-EAE71778D33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83802" y="1288932"/>
            <a:ext cx="4576396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Grass Roots Shooting Ranges 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76AECF-FC25-4D0C-A273-0FA05A5CC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1" y="3193960"/>
            <a:ext cx="4439355" cy="297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C8980E-F95F-41FD-9D49-0E4B6B2DD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349" y="3270160"/>
            <a:ext cx="4211697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0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1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9217 -0.0032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8534400" cy="152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2000">
                <a:schemeClr val="accent5">
                  <a:lumMod val="20000"/>
                  <a:lumOff val="80000"/>
                  <a:alpha val="31000"/>
                </a:schemeClr>
              </a:gs>
              <a:gs pos="100000">
                <a:srgbClr val="0047FF">
                  <a:alpha val="1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164" y="6384472"/>
            <a:ext cx="228600" cy="2286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98CDCB-5DB7-4213-97A3-64C3602BA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169"/>
            <a:ext cx="1985144" cy="287685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E53881B-5457-4AC9-BD50-3C1CB5AA3B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83802" y="1288932"/>
            <a:ext cx="4576396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Grass Roots Shooting Ranges 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528867-A8B2-4587-8606-6EFB2779E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10" y="3117404"/>
            <a:ext cx="4598030" cy="30780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98AB7A-5D44-402A-9B13-3AC640DDC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90" y="3123266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0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1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9217 -0.0032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8534400" cy="152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2000">
                <a:schemeClr val="accent5">
                  <a:lumMod val="20000"/>
                  <a:lumOff val="80000"/>
                  <a:alpha val="31000"/>
                </a:schemeClr>
              </a:gs>
              <a:gs pos="100000">
                <a:srgbClr val="0047FF">
                  <a:alpha val="1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164" y="6384472"/>
            <a:ext cx="228600" cy="2286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016A6F-CCBF-42AE-B89C-3FD743599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169"/>
            <a:ext cx="1985144" cy="287685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CF9DB32-5A95-4FD4-8F5E-CD4A35DDB73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37898" y="228600"/>
            <a:ext cx="4576396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 say Accessibility, not just Compliance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387EBF-EC3C-4591-9662-3003C4A36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2" y="2998248"/>
            <a:ext cx="2286000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A26218-AC9C-4E7A-AF59-19D9EF52B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449" y="791363"/>
            <a:ext cx="2286000" cy="304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41EE9D-E8FB-4363-9144-A118EFA41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998248"/>
            <a:ext cx="2286000" cy="304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48040B-349D-4A94-9169-69B61F699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t="1230" r="30581" b="1575"/>
          <a:stretch/>
        </p:blipFill>
        <p:spPr>
          <a:xfrm>
            <a:off x="4844283" y="2980015"/>
            <a:ext cx="3947524" cy="33609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0D137F-D992-4980-BEF4-078B2343F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7255" y="1029964"/>
            <a:ext cx="3529146" cy="19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0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1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9217 -0.0032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8534400" cy="152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2000">
                <a:schemeClr val="accent5">
                  <a:lumMod val="20000"/>
                  <a:lumOff val="80000"/>
                  <a:alpha val="31000"/>
                </a:schemeClr>
              </a:gs>
              <a:gs pos="100000">
                <a:srgbClr val="0047FF">
                  <a:alpha val="1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164" y="6384472"/>
            <a:ext cx="228600" cy="2286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7C6B9F-B776-4472-97E6-BCC202EA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169"/>
            <a:ext cx="1985144" cy="287685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4112B9C-B309-4741-8696-7A4675D6E8A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83802" y="1288932"/>
            <a:ext cx="4576396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Sometimes the best way to start is with access…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96A715-1563-4FCE-879F-1AECE9423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635" y="2888582"/>
            <a:ext cx="4325125" cy="3243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25B632-E400-4949-AC4E-C72CA7506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36" y="2888582"/>
            <a:ext cx="4325125" cy="324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0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1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9217 -0.0032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8534400" cy="152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2000">
                <a:schemeClr val="accent5">
                  <a:lumMod val="20000"/>
                  <a:lumOff val="80000"/>
                  <a:alpha val="31000"/>
                </a:schemeClr>
              </a:gs>
              <a:gs pos="100000">
                <a:srgbClr val="0047FF">
                  <a:alpha val="1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164" y="6384472"/>
            <a:ext cx="228600" cy="2286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1FBAB7-26D5-43C3-B322-4CB85F276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169"/>
            <a:ext cx="1985144" cy="28768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4777DB-C2D9-4448-98F6-3D53FED78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79406" y="3244334"/>
            <a:ext cx="4576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6BF582-50BA-465D-8EDF-07DF4BF181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79406" y="3305890"/>
            <a:ext cx="45763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000" b="0" i="0" u="none" strike="noStrike" baseline="0" dirty="0">
              <a:latin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DBB112-F384-4A17-A3FC-C8E8FAF49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44" y="198918"/>
            <a:ext cx="1587954" cy="2114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F24B26-5274-4546-9547-F47B905F5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1" y="3167845"/>
            <a:ext cx="5565562" cy="31304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B68B54-9394-4F33-B6BA-6496F53CF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784" y="1244677"/>
            <a:ext cx="3993818" cy="22476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1F8025-7790-4C61-A958-6EB2813B3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603407"/>
            <a:ext cx="2822713" cy="211593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02BBDE6-50EA-4425-BF00-70DCEB744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79406" y="203086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BEFORE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82B4F4C0-49B5-4894-B91A-A1B78C55E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82607" y="3228945"/>
            <a:ext cx="951487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AFTER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7BF88BB-0261-4C04-8B4B-B4548AB21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408" y="75585"/>
            <a:ext cx="2755392" cy="206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0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1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9217 -0.0032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8534400" cy="152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2000">
                <a:schemeClr val="accent5">
                  <a:lumMod val="20000"/>
                  <a:lumOff val="80000"/>
                  <a:alpha val="31000"/>
                </a:schemeClr>
              </a:gs>
              <a:gs pos="100000">
                <a:srgbClr val="0047FF">
                  <a:alpha val="1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164" y="6384472"/>
            <a:ext cx="228600" cy="2286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74D08D-2385-4483-90EB-5BBDA9D1E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169"/>
            <a:ext cx="1985144" cy="2876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208933-505B-46BF-A09D-8D8B5A842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19467"/>
            <a:ext cx="3026664" cy="2270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4BE0F7-0FDB-4919-9454-5D2F26CDA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19467"/>
            <a:ext cx="3017520" cy="22616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ACB53-B69F-4F83-9325-A3B57FBC4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757" y="1935957"/>
            <a:ext cx="5025859" cy="24409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5FC37E-BAB7-497F-A95A-06D5C09E2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87" y="3548879"/>
            <a:ext cx="3699024" cy="27757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028915-3396-4171-9033-11CAC2702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6" y="3548879"/>
            <a:ext cx="3698179" cy="277572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9D44040-0EA2-4368-993A-55C4ED8E4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79406" y="203086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BEFORE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13A7EE21-94EA-4775-BCDE-4F27D8839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555739" y="3729064"/>
            <a:ext cx="95148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AFTER 2</a:t>
            </a:r>
          </a:p>
        </p:txBody>
      </p:sp>
    </p:spTree>
    <p:extLst>
      <p:ext uri="{BB962C8B-B14F-4D97-AF65-F5344CB8AC3E}">
        <p14:creationId xmlns:p14="http://schemas.microsoft.com/office/powerpoint/2010/main" val="19701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1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9217 -0.0032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8534400" cy="152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2000">
                <a:schemeClr val="accent5">
                  <a:lumMod val="20000"/>
                  <a:lumOff val="80000"/>
                  <a:alpha val="31000"/>
                </a:schemeClr>
              </a:gs>
              <a:gs pos="100000">
                <a:srgbClr val="0047FF">
                  <a:alpha val="1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164" y="6384472"/>
            <a:ext cx="228600" cy="2286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A81F76-F766-43DD-9821-A41E52E5F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169"/>
            <a:ext cx="1985144" cy="2876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92240-1109-44DB-A735-50F35C079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48" y="300881"/>
            <a:ext cx="2968752" cy="2228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5812E-530E-4EC3-B516-F493B26F0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706" y="300881"/>
            <a:ext cx="2968752" cy="2228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C8C138-1D39-4A38-BDDC-9DD118A4B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30803"/>
            <a:ext cx="4506895" cy="30015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D40577-15AE-4D7A-A5AD-E54325969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30803"/>
            <a:ext cx="4506893" cy="300159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801AC1D-017E-4831-85A0-50724FFD00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Images</a:t>
            </a:r>
          </a:p>
        </p:txBody>
      </p:sp>
    </p:spTree>
    <p:extLst>
      <p:ext uri="{BB962C8B-B14F-4D97-AF65-F5344CB8AC3E}">
        <p14:creationId xmlns:p14="http://schemas.microsoft.com/office/powerpoint/2010/main" val="19701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1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9217 -0.0032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8534400" cy="152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2000">
                <a:schemeClr val="accent5">
                  <a:lumMod val="20000"/>
                  <a:lumOff val="80000"/>
                  <a:alpha val="31000"/>
                </a:schemeClr>
              </a:gs>
              <a:gs pos="100000">
                <a:srgbClr val="0047FF">
                  <a:alpha val="1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164" y="6384472"/>
            <a:ext cx="228600" cy="2286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C4A237-F98B-49D3-B741-4A4D97FAE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169"/>
            <a:ext cx="1985144" cy="2876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018DF8-7691-4D9E-A04D-54A7D86D1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8921"/>
            <a:ext cx="1800225" cy="2400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DC2336-8B09-4F3D-A3B4-704427CA3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73" y="2912028"/>
            <a:ext cx="2102229" cy="28029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6FAB98-152D-430F-9450-23E97E81C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898" y="379042"/>
            <a:ext cx="3410553" cy="19157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88856E-9F94-4A84-A4D7-CA3340406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639598"/>
            <a:ext cx="48768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E53239-EE1C-44CD-9FDB-D4B5F0350E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Images 2</a:t>
            </a:r>
          </a:p>
        </p:txBody>
      </p:sp>
    </p:spTree>
    <p:extLst>
      <p:ext uri="{BB962C8B-B14F-4D97-AF65-F5344CB8AC3E}">
        <p14:creationId xmlns:p14="http://schemas.microsoft.com/office/powerpoint/2010/main" val="193613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1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9217 -0.0032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8534400" cy="152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2000">
                <a:schemeClr val="accent5">
                  <a:lumMod val="20000"/>
                  <a:lumOff val="80000"/>
                  <a:alpha val="31000"/>
                </a:schemeClr>
              </a:gs>
              <a:gs pos="100000">
                <a:srgbClr val="0047FF">
                  <a:alpha val="1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164" y="6384472"/>
            <a:ext cx="228600" cy="2286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4DC87D-F219-4CC5-8782-161C7FFC6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169"/>
            <a:ext cx="1985144" cy="2876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6569A2-87D9-4B97-9308-4B05DDA67DA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55895" y="1447221"/>
            <a:ext cx="4876800" cy="20313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CHALLENGES OVER THE YEARS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mountain of paperwork, boxes that must be checked and meetings.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Knowing where the shooting ranges are and where the greatest need exists.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6D7434-C1FF-47F0-B2C1-81FBA5D29E1C}"/>
              </a:ext>
            </a:extLst>
          </p:cNvPr>
          <p:cNvSpPr txBox="1"/>
          <p:nvPr/>
        </p:nvSpPr>
        <p:spPr>
          <a:xfrm>
            <a:off x="457200" y="3656453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THE FUTURE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TRACS 2.0 enhancements will make those boxes easier to find and keep track of.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-    The new USFWS interactive map will help increase visibility and be a tool to filter or toggle between amenities.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1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1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9217 -0.0032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8534400" cy="152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2000">
                <a:schemeClr val="accent5">
                  <a:lumMod val="20000"/>
                  <a:lumOff val="80000"/>
                  <a:alpha val="31000"/>
                </a:schemeClr>
              </a:gs>
              <a:gs pos="100000">
                <a:srgbClr val="0047FF">
                  <a:alpha val="1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164" y="6384472"/>
            <a:ext cx="228600" cy="2286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C13E4F-6829-4984-850A-8981EFB88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169"/>
            <a:ext cx="1985144" cy="28768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B9F247-C852-460E-A384-EF550194A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42868" y="2822576"/>
            <a:ext cx="5667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Please put in the chat the one thing we “need” to serve that group? The one thing that will help ensure they have a positive experience all while keeping everyone safe?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F2453-5B99-42DE-804C-C3E5A6517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86257" y="1050709"/>
            <a:ext cx="3278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National Shooting Sports Foundation estimates 8.4 million new gun owners in 2020.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EC4A34-7781-4331-9059-26C2889E6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05400" y="2002058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Yes, you read that right!  More than 8 million “new” gun owners!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A4039B-B0A9-42AC-B98C-8D208DCAD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2968066"/>
            <a:ext cx="2381250" cy="317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257B2B-4EEE-4F03-98BD-4CD55DE38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487" y="3920784"/>
            <a:ext cx="3270504" cy="21953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27AD37-2123-40E1-8DD0-F88DA95BC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54" y="4065651"/>
            <a:ext cx="2873649" cy="19289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5E2C11-9E54-4EB4-B6AA-68146D9B7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61344" y="504075"/>
            <a:ext cx="708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than 21 million background  checks for the sale of a firearm in 2020.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48306C4-3F17-403F-AD34-CADC365A3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8 million new gun owners</a:t>
            </a:r>
          </a:p>
        </p:txBody>
      </p:sp>
    </p:spTree>
    <p:extLst>
      <p:ext uri="{BB962C8B-B14F-4D97-AF65-F5344CB8AC3E}">
        <p14:creationId xmlns:p14="http://schemas.microsoft.com/office/powerpoint/2010/main" val="69334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1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9217 -0.0032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8534400" cy="152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2000">
                <a:schemeClr val="accent5">
                  <a:lumMod val="20000"/>
                  <a:lumOff val="80000"/>
                  <a:alpha val="31000"/>
                </a:schemeClr>
              </a:gs>
              <a:gs pos="100000">
                <a:srgbClr val="0047FF">
                  <a:alpha val="1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164" y="6384472"/>
            <a:ext cx="228600" cy="2286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2006ED-E409-4892-B378-385D56575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169"/>
            <a:ext cx="1985144" cy="287685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BA873AB-0D20-4DC7-AEB1-DB329BF943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86050" y="381533"/>
            <a:ext cx="3771900" cy="25304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 you for your time!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Questions?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D68326-0A18-4C99-B97D-9525A0FC6660}"/>
              </a:ext>
            </a:extLst>
          </p:cNvPr>
          <p:cNvSpPr txBox="1"/>
          <p:nvPr/>
        </p:nvSpPr>
        <p:spPr>
          <a:xfrm>
            <a:off x="2243766" y="3429000"/>
            <a:ext cx="465646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Keller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Statewide Outdoor Education Coordinator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775-688-1555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b="1" u="sng" dirty="0">
                <a:solidFill>
                  <a:srgbClr val="262626"/>
                </a:solidFill>
                <a:latin typeface="Calibri"/>
              </a:rPr>
              <a:t>akeller@ndow.org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1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1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9217 -0.0032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8534400" cy="152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2000">
                <a:schemeClr val="accent5">
                  <a:lumMod val="20000"/>
                  <a:lumOff val="80000"/>
                  <a:alpha val="31000"/>
                </a:schemeClr>
              </a:gs>
              <a:gs pos="100000">
                <a:srgbClr val="0047FF">
                  <a:alpha val="1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164" y="6384472"/>
            <a:ext cx="228600" cy="2286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0AE089-0754-473B-B13E-DEA3BB2D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169"/>
            <a:ext cx="1985144" cy="2876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7A3CA-B285-415D-9FAA-E8D92E633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56072"/>
            <a:ext cx="4529923" cy="2558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73B2B3-FAFE-47C0-B783-95AA80EBD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73" y="2835728"/>
            <a:ext cx="4673600" cy="350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F913F5-4C91-4DEE-B988-202ABBF1F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761" y="3048000"/>
            <a:ext cx="4436966" cy="280722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B5CA68-7897-4EF7-BF77-20E07C2A955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2200" y="1066800"/>
            <a:ext cx="1600200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 Shooting Range Complex</a:t>
            </a:r>
          </a:p>
        </p:txBody>
      </p:sp>
    </p:spTree>
    <p:extLst>
      <p:ext uri="{BB962C8B-B14F-4D97-AF65-F5344CB8AC3E}">
        <p14:creationId xmlns:p14="http://schemas.microsoft.com/office/powerpoint/2010/main" val="163060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1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9217 -0.0032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8534400" cy="152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2000">
                <a:schemeClr val="accent5">
                  <a:lumMod val="20000"/>
                  <a:lumOff val="80000"/>
                  <a:alpha val="31000"/>
                </a:schemeClr>
              </a:gs>
              <a:gs pos="100000">
                <a:srgbClr val="0047FF">
                  <a:alpha val="1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164" y="6384472"/>
            <a:ext cx="228600" cy="2286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08284B-652D-4F22-BFBE-6BA29BBBB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169"/>
            <a:ext cx="1985144" cy="2876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F7C3B5-C928-42A9-B997-4F1957A94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" y="3027889"/>
            <a:ext cx="2994569" cy="2004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10343F-6EC5-45D5-9946-87013EA0D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01776"/>
            <a:ext cx="3337553" cy="2234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874478-DC06-4BDE-80FE-DFDFD288B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594" y="1917651"/>
            <a:ext cx="3124347" cy="20915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7461A8-3609-4D0B-8665-E2C68CD89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15" y="4660109"/>
            <a:ext cx="2449222" cy="164409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027726B-ADD1-402B-8C15-040EF86FC5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72200" y="553800"/>
            <a:ext cx="1600200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 Shooting Range Complex 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E93E8D-F23A-4E19-BE6F-4B279005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3650502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0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1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9217 -0.0032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8534400" cy="152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2000">
                <a:schemeClr val="accent5">
                  <a:lumMod val="20000"/>
                  <a:lumOff val="80000"/>
                  <a:alpha val="31000"/>
                </a:schemeClr>
              </a:gs>
              <a:gs pos="100000">
                <a:srgbClr val="0047FF">
                  <a:alpha val="1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164" y="6384472"/>
            <a:ext cx="228600" cy="2286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E728E9-3865-4AC6-AEE0-AF7F19FE6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169"/>
            <a:ext cx="1985144" cy="2876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41C8EB-B2E0-4DAB-9285-1C3BFDC3D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81" y="3818161"/>
            <a:ext cx="2864070" cy="1917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3EFC95-A14E-47F9-A4C9-923153595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46" y="361533"/>
            <a:ext cx="3810000" cy="25504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47A8F8-009D-4FFC-BE65-C8A97D056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142" y="3716629"/>
            <a:ext cx="3167414" cy="2120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7D6227-4B8F-4E67-B9B5-0C0CA0EDB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19" y="3667135"/>
            <a:ext cx="2959100" cy="2219325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1B500D7-EFB5-413B-8A98-BA714917F31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28295" y="448270"/>
            <a:ext cx="1600200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 Shooting Range Complex 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14FD25-D7E5-4E41-8F66-92921B4DB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63" y="2002336"/>
            <a:ext cx="2061344" cy="154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0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1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9217 -0.0032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8534400" cy="152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2000">
                <a:schemeClr val="accent5">
                  <a:lumMod val="20000"/>
                  <a:lumOff val="80000"/>
                  <a:alpha val="31000"/>
                </a:schemeClr>
              </a:gs>
              <a:gs pos="100000">
                <a:srgbClr val="0047FF">
                  <a:alpha val="1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164" y="6384472"/>
            <a:ext cx="228600" cy="2286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A5A1B1-4BC0-4045-8C52-5738F7A10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169"/>
            <a:ext cx="1985144" cy="287685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2188B7F-CA11-46C5-A868-B7F4B18FC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83802" y="1288932"/>
            <a:ext cx="4576396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Grass Roots Shooting Ranges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04DD67-6E3F-433A-8CB4-EEA6A4130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3" y="3039429"/>
            <a:ext cx="8890474" cy="313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0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1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9217 -0.0032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8534400" cy="152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2000">
                <a:schemeClr val="accent5">
                  <a:lumMod val="20000"/>
                  <a:lumOff val="80000"/>
                  <a:alpha val="31000"/>
                </a:schemeClr>
              </a:gs>
              <a:gs pos="100000">
                <a:srgbClr val="0047FF">
                  <a:alpha val="1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164" y="6384472"/>
            <a:ext cx="228600" cy="2286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4F340A-6EFE-4DFB-8368-5C420BD7E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169"/>
            <a:ext cx="1985144" cy="287685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ECF907F-7978-49CD-9F80-37FE5D448A5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83802" y="1288932"/>
            <a:ext cx="4576396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Grass Roots Shooting Ranges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B35405-0417-4C8B-A36A-3F33D2D28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96764"/>
            <a:ext cx="4419599" cy="2935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BF436C-E6CC-4873-9BC7-BAC527A8B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01" y="2486793"/>
            <a:ext cx="4399881" cy="294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0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1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9217 -0.0032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8534400" cy="152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2000">
                <a:schemeClr val="accent5">
                  <a:lumMod val="20000"/>
                  <a:lumOff val="80000"/>
                  <a:alpha val="31000"/>
                </a:schemeClr>
              </a:gs>
              <a:gs pos="100000">
                <a:srgbClr val="0047FF">
                  <a:alpha val="1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164" y="6384472"/>
            <a:ext cx="228600" cy="2286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EACE6C-2FC3-4B32-B4C5-E445FD255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169"/>
            <a:ext cx="1985144" cy="287685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BAFA9FD-6DC3-431D-A360-C5C3646537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83802" y="1288932"/>
            <a:ext cx="4576396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Grass Roots Shooting Ranges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254D5-2946-42A7-8379-F5F0BA687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38400"/>
            <a:ext cx="4325525" cy="289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1661E0-9427-4F7F-8E35-EA05C7EEB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12" y="2438400"/>
            <a:ext cx="4325526" cy="2895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F5ED2-C854-4A26-8AD7-944A0F173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30" y="3962400"/>
            <a:ext cx="1581307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0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1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9217 -0.0032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8534400" cy="152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2000">
                <a:schemeClr val="accent5">
                  <a:lumMod val="20000"/>
                  <a:lumOff val="80000"/>
                  <a:alpha val="31000"/>
                </a:schemeClr>
              </a:gs>
              <a:gs pos="100000">
                <a:srgbClr val="0047FF">
                  <a:alpha val="1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164" y="6384472"/>
            <a:ext cx="228600" cy="2286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0F50D-AB4B-4BBB-A017-14935866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169"/>
            <a:ext cx="1985144" cy="287685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A1F4C93-B662-40A6-B3DA-C3F545AB901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83802" y="1288932"/>
            <a:ext cx="4576396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Grass Roots Shooting Ranges 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F11ACC-EA35-405A-803D-8512441FC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0" y="2438401"/>
            <a:ext cx="4457697" cy="29717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5A5729-F82D-4247-B412-D2CD0282C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2438401"/>
            <a:ext cx="44577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0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1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9217 -0.0032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E6EE188-8C78-4767-B50A-130BE28738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289</Words>
  <Application>Microsoft Office PowerPoint</Application>
  <PresentationFormat>On-screen Show (4:3)</PresentationFormat>
  <Paragraphs>64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Times New Roman</vt:lpstr>
      <vt:lpstr>1_Office Theme</vt:lpstr>
      <vt:lpstr>Nevada Hunter Education Shooting Range Developments and Enhancements</vt:lpstr>
      <vt:lpstr>8 million new gun owners</vt:lpstr>
      <vt:lpstr>Large Shooting Range Complex</vt:lpstr>
      <vt:lpstr>Large Shooting Range Complex 1</vt:lpstr>
      <vt:lpstr>Large Shooting Range Complex 2</vt:lpstr>
      <vt:lpstr>Grass Roots Shooting Ranges</vt:lpstr>
      <vt:lpstr>Grass Roots Shooting Ranges 1</vt:lpstr>
      <vt:lpstr>Grass Roots Shooting Ranges 2</vt:lpstr>
      <vt:lpstr>Grass Roots Shooting Ranges 7</vt:lpstr>
      <vt:lpstr>Grass Roots Shooting Ranges 6</vt:lpstr>
      <vt:lpstr>Grass Roots Shooting Ranges 3</vt:lpstr>
      <vt:lpstr>Grass Roots Shooting Ranges 4</vt:lpstr>
      <vt:lpstr>We say Accessibility, not just Compliance</vt:lpstr>
      <vt:lpstr>Sometimes the best way to start is with access…</vt:lpstr>
      <vt:lpstr>AFTER</vt:lpstr>
      <vt:lpstr>AFTER 2</vt:lpstr>
      <vt:lpstr>Images</vt:lpstr>
      <vt:lpstr>Images 2</vt:lpstr>
      <vt:lpstr>CHALLENGES OVER THE YEARS The mountain of paperwork, boxes that must be checked and meetings.  Knowing where the shooting ranges are and where the greatest need exists. </vt:lpstr>
      <vt:lpstr>Thank you for your time!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2017-03-25T22:27:23Z</dcterms:created>
  <dcterms:modified xsi:type="dcterms:W3CDTF">2021-05-11T16:02:02Z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TC028048799991</vt:lpwstr>
  </property>
</Properties>
</file>