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2"/>
  </p:sldMasterIdLst>
  <p:notesMasterIdLst>
    <p:notesMasterId r:id="rId21"/>
  </p:notesMasterIdLst>
  <p:handoutMasterIdLst>
    <p:handoutMasterId r:id="rId22"/>
  </p:handoutMasterIdLst>
  <p:sldIdLst>
    <p:sldId id="289" r:id="rId3"/>
    <p:sldId id="266" r:id="rId4"/>
    <p:sldId id="270" r:id="rId5"/>
    <p:sldId id="271" r:id="rId6"/>
    <p:sldId id="273" r:id="rId7"/>
    <p:sldId id="279" r:id="rId8"/>
    <p:sldId id="278" r:id="rId9"/>
    <p:sldId id="275" r:id="rId10"/>
    <p:sldId id="277" r:id="rId11"/>
    <p:sldId id="276" r:id="rId12"/>
    <p:sldId id="281" r:id="rId13"/>
    <p:sldId id="280" r:id="rId14"/>
    <p:sldId id="282" r:id="rId15"/>
    <p:sldId id="286" r:id="rId16"/>
    <p:sldId id="283" r:id="rId17"/>
    <p:sldId id="291" r:id="rId18"/>
    <p:sldId id="290" r:id="rId19"/>
    <p:sldId id="288" r:id="rId2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CFCF"/>
    <a:srgbClr val="FFCA08"/>
    <a:srgbClr val="C7C7C7"/>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91" autoAdjust="0"/>
    <p:restoredTop sz="86449" autoAdjust="0"/>
  </p:normalViewPr>
  <p:slideViewPr>
    <p:cSldViewPr>
      <p:cViewPr varScale="1">
        <p:scale>
          <a:sx n="36" d="100"/>
          <a:sy n="36" d="100"/>
        </p:scale>
        <p:origin x="34" y="734"/>
      </p:cViewPr>
      <p:guideLst>
        <p:guide pos="2880"/>
        <p:guide orient="horz" pos="2160"/>
      </p:guideLst>
    </p:cSldViewPr>
  </p:slideViewPr>
  <p:outlineViewPr>
    <p:cViewPr>
      <p:scale>
        <a:sx n="33" d="100"/>
        <a:sy n="33" d="100"/>
      </p:scale>
      <p:origin x="0" y="-610"/>
    </p:cViewPr>
  </p:outlineViewPr>
  <p:notesTextViewPr>
    <p:cViewPr>
      <p:scale>
        <a:sx n="1" d="1"/>
        <a:sy n="1" d="1"/>
      </p:scale>
      <p:origin x="0" y="0"/>
    </p:cViewPr>
  </p:notesTextViewPr>
  <p:notesViewPr>
    <p:cSldViewPr>
      <p:cViewPr>
        <p:scale>
          <a:sx n="110" d="100"/>
          <a:sy n="110" d="100"/>
        </p:scale>
        <p:origin x="2126" y="62"/>
      </p:cViewPr>
      <p:guideLst>
        <p:guide orient="horz" pos="2880"/>
        <p:guide pos="2160"/>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128FCA9C-FF92-4024-BDEC-A6D3B663DC09}" type="datetimeFigureOut">
              <a:rPr lang="en-US"/>
              <a:t>5/11/2021</a:t>
            </a:fld>
            <a:endParaRPr/>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772AB877-E7B1-4681-847E-D0918612832B}" type="datetimeFigureOut">
              <a:rPr lang="en-US"/>
              <a:t>5/11/2021</a:t>
            </a:fld>
            <a:endParaRPr/>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Hi my name is Tyler Polum with the Alaska Department of Fish and Game in Kodiak, Alaska. I’ll be showing you about a mark-recapture study 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coho</a:t>
            </a:r>
            <a:r>
              <a:rPr lang="en-US" sz="1800" dirty="0">
                <a:effectLst/>
                <a:latin typeface="Calibri" panose="020F0502020204030204" pitchFamily="34" charset="0"/>
                <a:ea typeface="Calibri" panose="020F0502020204030204" pitchFamily="34" charset="0"/>
                <a:cs typeface="Times New Roman" panose="02020603050405020304" pitchFamily="18" charset="0"/>
              </a:rPr>
              <a:t> salmon in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Pasagshak</a:t>
            </a:r>
            <a:r>
              <a:rPr lang="en-US" sz="1800" dirty="0">
                <a:effectLst/>
                <a:latin typeface="Calibri" panose="020F0502020204030204" pitchFamily="34" charset="0"/>
                <a:ea typeface="Calibri" panose="020F0502020204030204" pitchFamily="34" charset="0"/>
                <a:cs typeface="Times New Roman" panose="02020603050405020304" pitchFamily="18" charset="0"/>
              </a:rPr>
              <a:t> River drainage and some unique, or perhaps, odd innovations we’ve developed in the project. </a:t>
            </a:r>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216623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he came up with this, a pneumatic tagging gun. Now, at this point it hits me that 10, or probably even 5 years ago, I never would have imagined using a real time, eye-in-the-sky fish spy camera and a metallic, alien looking tagging gun. As sci-fi as it looks though, it worked really well. </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some practice, we were able to tag 100 fish in about an hour. We were actually so fast at tagging that we had time to get a  couple drone flights in. We found out that they mix pretty evenly with other schools almost immediately after tagging and disperse fairly randomly too.</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in going through the video, we tested how repeatable our counts were using multiple counters. And we found out counting a school with multiple layers of fish in the water column, distinguishing between injuries on fish and the tags and counting large schools was more difficult than we expected. </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we marked the fish again on the computer. Most fish got a yellow mark, but the tagged fish were marked corresponding to the color of the tag they were given. And for the really big schools, the images get stitched in photoshop together using the shoreline and other lake features as reference points. </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Next, we found out we could download the track of the flight path of the drone in 3D. This allowed us to assess the area of the lake covered by each flight, and we also discovered that if we vary the altitude over a school, we can mark schools of fish on the path as well as get clearer images of the school.</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Fortunately, our go-to drone pilot, Mark, took it upon himself to synthesize the information into a document that outlines not only the best practices we figured out, but also how to abide by FAA regulations. </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viewing quite a bit of footage of seining, we realized pretty quickly we were only catching a small piece of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coho</a:t>
            </a:r>
            <a:r>
              <a:rPr lang="en-US" sz="1800" dirty="0">
                <a:effectLst/>
                <a:latin typeface="Calibri" panose="020F0502020204030204" pitchFamily="34" charset="0"/>
                <a:ea typeface="Calibri" panose="020F0502020204030204" pitchFamily="34" charset="0"/>
                <a:cs typeface="Times New Roman" panose="02020603050405020304" pitchFamily="18" charset="0"/>
              </a:rPr>
              <a:t> schools we were after. So we tried something new, we brought out a couple of energetic, water-loving dogs and gathered up a couple piles of sticks.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should be able to see a video of this playing now. I’ll include a link to another video of this in the chat. It works pretty well, but keeping the dogs entertained the rest of the day is another story. Our catch rates did go up considerably. So now we’ve got drones, dogs, pneumatic tagging guns, terabytes of video footage. We had a new problem: keeping all of the fish we were catching in the net so we could tag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727128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we put a purse line on the cork line of the net. It works really well and even has locking line holders so it doesn’t need anyone to hold it after its pursed. It keeps the fish corralled in the net and in the water with a minimal number of people needed to manage them while they are tagged.</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We’ve got several other ideas in the works right now but the drone and other developments have allowed us to create a low-cost, repeatable estimate of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coho</a:t>
            </a:r>
            <a:r>
              <a:rPr lang="en-US" sz="1800" dirty="0">
                <a:effectLst/>
                <a:latin typeface="Calibri" panose="020F0502020204030204" pitchFamily="34" charset="0"/>
                <a:ea typeface="Calibri" panose="020F0502020204030204" pitchFamily="34" charset="0"/>
                <a:cs typeface="Times New Roman" panose="02020603050405020304" pitchFamily="18" charset="0"/>
              </a:rPr>
              <a:t> salmon abundance and the project has ended up being a proving-ground of sorts for ideas and techniques that we’ve been able to leverage in our other projects. And I can’t end with out thanking Mark Witteveen and Kelly Krueger, who have done the majority of the leg work in developing this project.</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the last 30 years, we’ve surveyed tributaries of the drainage to assess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coho</a:t>
            </a:r>
            <a:r>
              <a:rPr lang="en-US" sz="1800" dirty="0">
                <a:effectLst/>
                <a:latin typeface="Calibri" panose="020F0502020204030204" pitchFamily="34" charset="0"/>
                <a:ea typeface="Calibri" panose="020F0502020204030204" pitchFamily="34" charset="0"/>
                <a:cs typeface="Times New Roman" panose="02020603050405020304" pitchFamily="18" charset="0"/>
              </a:rPr>
              <a:t> salmon run but recent environmental changes in the drainage have made for sporadic and unreliable counts. So we knew there was a problem we had to address to be able to continue to assess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coho</a:t>
            </a:r>
            <a:r>
              <a:rPr lang="en-US" sz="1800" dirty="0">
                <a:effectLst/>
                <a:latin typeface="Calibri" panose="020F0502020204030204" pitchFamily="34" charset="0"/>
                <a:ea typeface="Calibri" panose="020F0502020204030204" pitchFamily="34" charset="0"/>
                <a:cs typeface="Times New Roman" panose="02020603050405020304" pitchFamily="18" charset="0"/>
              </a:rPr>
              <a:t> run.</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Several years ago, during a separate project, a coworker showed us some drone footage and we wondered if that could help us solve our problem? Our first thought was, what if we could get the drone to fly a pre-programmed path and collect the video for us, perhaps we could get more surveys in in a season?</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we got a drone and as it turns out we couldn’t actually see in the tributaries very well and flying autonomous paths is still not quite practical for us, as well as not following FAA regulations too. But we could see fish in the lake, surprisingly, and well enough to get really good counts from the air.</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we thought, could we see tags in the lake too? Could we ‘recapture’ them with the drone? Could we take it even further than just counts and get an actual estimate of abundance using a mark-recapture? If you look close you can see a tag the creek when we were testing this idea. It wasn’t exactly confidence building but enough for us to give it a try. </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 that fall, we tried it out as a pilot study. We discovered that we could also see fish really well in real time at the lake and could use the drone to direct our seining efforts. So, we began using the drone like a spotter pilot, with the drone operator directing the boat driver and the folks handling the seine.</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worked really well and we set to work tagging. This involved using needle nose pliers to force a stainless-steel pin through the fish to connect the disc tags together on the backs of the fish. It was tedious, but we were able to get our tagging goal done in a single day, much less than expected. </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few days later, we found out we could see the tags from the air, and see what color they were, something we weren’t expecting. So we thought: if we had multiple colors we could also assess mixing and migration patterns of the fish in addition to an estimating abundance. </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 mentioned that tagging these fish was tedious. So, we joked ‘what if we had a drone mounted tagging gun?’ More realistically though, my co-worker, Mark, thought he could come up with something handheld that would speed the tagging process up as well as being much easier on the fish.</a:t>
            </a:r>
          </a:p>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3640791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smtClean="0">
                <a:solidFill>
                  <a:prstClr val="black">
                    <a:tint val="75000"/>
                  </a:prstClr>
                </a:solidFill>
              </a:rPr>
              <a:pPr/>
              <a:t>5/11/2021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782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574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37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37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92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06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63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94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94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21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04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alphaModFix amt="66000"/>
            <a:grayscl/>
            <a:lum/>
            <a:extLst>
              <a:ext uri="{BEBA8EAE-BF5A-486C-A8C5-ECC9F3942E4B}">
                <a14:imgProps xmlns:a14="http://schemas.microsoft.com/office/drawing/2010/main">
                  <a14:imgLayer r:embed="rId14">
                    <a14:imgEffect>
                      <a14:artisticCrisscrossEtching/>
                    </a14:imgEffect>
                    <a14:imgEffect>
                      <a14:colorTemperature colorTemp="10025"/>
                    </a14:imgEffect>
                    <a14:imgEffect>
                      <a14:saturation sat="3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33987-6305-4E2A-BF18-EF013ECE927B}" type="datetimeFigureOut">
              <a:rPr lang="en-US" smtClean="0">
                <a:solidFill>
                  <a:prstClr val="black">
                    <a:tint val="75000"/>
                  </a:prstClr>
                </a:solidFill>
              </a:rPr>
              <a:pPr/>
              <a:t>5/11/2021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6C87F6-986D-49E6-AF40-1B3A1EE806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6735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27B302-0E39-43D7-8FB7-A58E71ABCB3D}"/>
              </a:ext>
              <a:ext uri="{C183D7F6-B498-43B3-948B-1728B52AA6E4}">
                <adec:decorative xmlns:adec="http://schemas.microsoft.com/office/drawing/2017/decorative" val="1"/>
              </a:ext>
            </a:extLst>
          </p:cNvPr>
          <p:cNvPicPr>
            <a:picLocks noChangeAspect="1"/>
          </p:cNvPicPr>
          <p:nvPr/>
        </p:nvPicPr>
        <p:blipFill rotWithShape="1">
          <a:blip r:embed="rId3"/>
          <a:srcRect l="24979"/>
          <a:stretch/>
        </p:blipFill>
        <p:spPr>
          <a:xfrm>
            <a:off x="0" y="0"/>
            <a:ext cx="9144000" cy="6858000"/>
          </a:xfrm>
          <a:prstGeom prst="rect">
            <a:avLst/>
          </a:prstGeom>
        </p:spPr>
      </p:pic>
      <p:sp>
        <p:nvSpPr>
          <p:cNvPr id="4" name="Title 3">
            <a:extLst>
              <a:ext uri="{FF2B5EF4-FFF2-40B4-BE49-F238E27FC236}">
                <a16:creationId xmlns:a16="http://schemas.microsoft.com/office/drawing/2014/main" id="{8CD41F82-5C9E-4A58-B4D6-2D51FF14B673}"/>
              </a:ext>
            </a:extLst>
          </p:cNvPr>
          <p:cNvSpPr txBox="1">
            <a:spLocks noGrp="1"/>
          </p:cNvSpPr>
          <p:nvPr>
            <p:ph type="title" idx="4294967295"/>
          </p:nvPr>
        </p:nvSpPr>
        <p:spPr>
          <a:xfrm>
            <a:off x="76200" y="76200"/>
            <a:ext cx="5181600" cy="707886"/>
          </a:xfrm>
          <a:prstGeom prst="rect">
            <a:avLst/>
          </a:prstGeom>
          <a:solidFill>
            <a:srgbClr val="0070C0">
              <a:alpha val="54000"/>
            </a:srgbClr>
          </a:solidFill>
          <a:ln w="38100">
            <a:solidFill>
              <a:schemeClr val="bg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Times New Roman" panose="02020603050405020304" pitchFamily="18" charset="0"/>
                <a:cs typeface="+mn-cs"/>
              </a:rPr>
              <a:t>Drones, Dogs and More in a Coho Salmon Mark-Recapture Project on Kodiak Island</a:t>
            </a:r>
          </a:p>
        </p:txBody>
      </p:sp>
      <p:sp>
        <p:nvSpPr>
          <p:cNvPr id="5" name="TextBox 4">
            <a:extLst>
              <a:ext uri="{FF2B5EF4-FFF2-40B4-BE49-F238E27FC236}">
                <a16:creationId xmlns:a16="http://schemas.microsoft.com/office/drawing/2014/main" id="{AA964AE2-A31A-4638-8BCD-C9A8D34581C4}"/>
              </a:ext>
            </a:extLst>
          </p:cNvPr>
          <p:cNvSpPr txBox="1"/>
          <p:nvPr/>
        </p:nvSpPr>
        <p:spPr>
          <a:xfrm>
            <a:off x="5562600" y="5562600"/>
            <a:ext cx="3429000" cy="1138773"/>
          </a:xfrm>
          <a:prstGeom prst="rect">
            <a:avLst/>
          </a:prstGeom>
          <a:solidFill>
            <a:srgbClr val="0070C0">
              <a:alpha val="66000"/>
            </a:srgbClr>
          </a:solidFill>
          <a:ln w="38100">
            <a:solidFill>
              <a:schemeClr val="bg1"/>
            </a:solidFill>
          </a:ln>
        </p:spPr>
        <p:txBody>
          <a:bodyPr wrap="square" rtlCol="0">
            <a:spAutoFit/>
          </a:bodyPr>
          <a:lstStyle/>
          <a:p>
            <a:r>
              <a:rPr lang="en-US" dirty="0">
                <a:solidFill>
                  <a:schemeClr val="bg1"/>
                </a:solidFill>
                <a:effectLst>
                  <a:outerShdw blurRad="38100" dist="38100" dir="2700000" algn="tl">
                    <a:srgbClr val="000000">
                      <a:alpha val="43137"/>
                    </a:srgbClr>
                  </a:outerShdw>
                </a:effectLst>
              </a:rPr>
              <a:t>Tyler Polum</a:t>
            </a:r>
          </a:p>
          <a:p>
            <a:r>
              <a:rPr lang="en-US" sz="1600" dirty="0">
                <a:solidFill>
                  <a:schemeClr val="bg1"/>
                </a:solidFill>
                <a:effectLst>
                  <a:outerShdw blurRad="38100" dist="38100" dir="2700000" algn="tl">
                    <a:srgbClr val="000000">
                      <a:alpha val="43137"/>
                    </a:srgbClr>
                  </a:outerShdw>
                </a:effectLst>
              </a:rPr>
              <a:t>Alaska Department of Fish and Game</a:t>
            </a:r>
          </a:p>
          <a:p>
            <a:r>
              <a:rPr lang="en-US" sz="1600" dirty="0">
                <a:solidFill>
                  <a:schemeClr val="bg1"/>
                </a:solidFill>
                <a:effectLst>
                  <a:outerShdw blurRad="38100" dist="38100" dir="2700000" algn="tl">
                    <a:srgbClr val="000000">
                      <a:alpha val="43137"/>
                    </a:srgbClr>
                  </a:outerShdw>
                </a:effectLst>
              </a:rPr>
              <a:t>Sportfish Division</a:t>
            </a:r>
          </a:p>
          <a:p>
            <a:r>
              <a:rPr lang="en-US" sz="1600" dirty="0">
                <a:solidFill>
                  <a:schemeClr val="bg1"/>
                </a:solidFill>
                <a:effectLst>
                  <a:outerShdw blurRad="38100" dist="38100" dir="2700000" algn="tl">
                    <a:srgbClr val="000000">
                      <a:alpha val="43137"/>
                    </a:srgbClr>
                  </a:outerShdw>
                </a:effectLst>
              </a:rPr>
              <a:t>Kodiak, Alaska</a:t>
            </a:r>
          </a:p>
        </p:txBody>
      </p:sp>
      <p:pic>
        <p:nvPicPr>
          <p:cNvPr id="9" name="Picture 8">
            <a:extLst>
              <a:ext uri="{FF2B5EF4-FFF2-40B4-BE49-F238E27FC236}">
                <a16:creationId xmlns:a16="http://schemas.microsoft.com/office/drawing/2014/main" id="{BF107C66-1B23-4E35-88B3-50D288FACC6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931" y="5421143"/>
            <a:ext cx="1245476" cy="1246071"/>
          </a:xfrm>
          <a:prstGeom prst="rect">
            <a:avLst/>
          </a:prstGeom>
        </p:spPr>
      </p:pic>
    </p:spTree>
    <p:extLst>
      <p:ext uri="{BB962C8B-B14F-4D97-AF65-F5344CB8AC3E}">
        <p14:creationId xmlns:p14="http://schemas.microsoft.com/office/powerpoint/2010/main" val="772002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390C5-CB04-4273-BFAD-9599859649A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2" name="Title 1">
            <a:extLst>
              <a:ext uri="{FF2B5EF4-FFF2-40B4-BE49-F238E27FC236}">
                <a16:creationId xmlns:a16="http://schemas.microsoft.com/office/drawing/2014/main" id="{313109B2-7B94-4878-9BDE-21F642195276}"/>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Tagging gun</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6400800"/>
            <a:ext cx="8534400" cy="152400"/>
          </a:xfrm>
          <a:prstGeom prst="rect">
            <a:avLst/>
          </a:prstGeom>
          <a:gradFill flip="none" rotWithShape="1">
            <a:gsLst>
              <a:gs pos="0">
                <a:schemeClr val="tx1"/>
              </a:gs>
              <a:gs pos="22000">
                <a:schemeClr val="accent5">
                  <a:lumMod val="20000"/>
                  <a:lumOff val="80000"/>
                  <a:alpha val="31000"/>
                </a:schemeClr>
              </a:gs>
              <a:gs pos="100000">
                <a:srgbClr val="0047FF">
                  <a:alpha val="1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2" name="Picture 1">
            <a:extLst>
              <a:ext uri="{FF2B5EF4-FFF2-40B4-BE49-F238E27FC236}">
                <a16:creationId xmlns:a16="http://schemas.microsoft.com/office/drawing/2014/main" id="{E5638FD4-CD14-46C8-A381-343A1CDEB4A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31977"/>
            <a:ext cx="9144000" cy="6794045"/>
          </a:xfrm>
          <a:prstGeom prst="rect">
            <a:avLst/>
          </a:prstGeom>
        </p:spPr>
      </p:pic>
      <p:sp>
        <p:nvSpPr>
          <p:cNvPr id="3" name="Title 2">
            <a:extLst>
              <a:ext uri="{FF2B5EF4-FFF2-40B4-BE49-F238E27FC236}">
                <a16:creationId xmlns:a16="http://schemas.microsoft.com/office/drawing/2014/main" id="{C1DA67C6-34C2-42AB-A5C3-C91D4079D44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Arial image of fish net</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21BDE-F290-462F-9DD7-4970FAE6E97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2128" y="0"/>
            <a:ext cx="8619744" cy="6858000"/>
          </a:xfrm>
          <a:prstGeom prst="rect">
            <a:avLst/>
          </a:prstGeom>
        </p:spPr>
      </p:pic>
      <p:sp>
        <p:nvSpPr>
          <p:cNvPr id="3" name="Title 2">
            <a:extLst>
              <a:ext uri="{FF2B5EF4-FFF2-40B4-BE49-F238E27FC236}">
                <a16:creationId xmlns:a16="http://schemas.microsoft.com/office/drawing/2014/main" id="{5D856621-CD7E-46B1-842E-D0AE2F4790EF}"/>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Fish 2</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6E4B-3330-403A-940C-CB210630C90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19200" y="1828800"/>
            <a:ext cx="12109434" cy="3276599"/>
          </a:xfrm>
          <a:prstGeom prst="rect">
            <a:avLst/>
          </a:prstGeom>
        </p:spPr>
      </p:pic>
      <p:sp>
        <p:nvSpPr>
          <p:cNvPr id="2" name="Title 1">
            <a:extLst>
              <a:ext uri="{FF2B5EF4-FFF2-40B4-BE49-F238E27FC236}">
                <a16:creationId xmlns:a16="http://schemas.microsoft.com/office/drawing/2014/main" id="{B5E2D276-1858-42E9-8E9D-6ACBE31C411C}"/>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Fish marked on computer</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DB0FF7-C7FB-4DA4-9F53-FCE7206D0D3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20239" y="0"/>
            <a:ext cx="5303521" cy="6858000"/>
          </a:xfrm>
          <a:prstGeom prst="rect">
            <a:avLst/>
          </a:prstGeom>
        </p:spPr>
      </p:pic>
      <p:sp>
        <p:nvSpPr>
          <p:cNvPr id="3" name="Title 2">
            <a:extLst>
              <a:ext uri="{FF2B5EF4-FFF2-40B4-BE49-F238E27FC236}">
                <a16:creationId xmlns:a16="http://schemas.microsoft.com/office/drawing/2014/main" id="{A9405FDD-DAEA-40BB-A196-963F49BC5E27}"/>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Map of tagging sites</a:t>
            </a:r>
          </a:p>
        </p:txBody>
      </p:sp>
    </p:spTree>
    <p:extLst>
      <p:ext uri="{BB962C8B-B14F-4D97-AF65-F5344CB8AC3E}">
        <p14:creationId xmlns:p14="http://schemas.microsoft.com/office/powerpoint/2010/main" val="197015322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F32D1-E26E-4F40-988E-2E4C7F4C0AC6}"/>
              </a:ext>
              <a:ext uri="{C183D7F6-B498-43B3-948B-1728B52AA6E4}">
                <adec:decorative xmlns:adec="http://schemas.microsoft.com/office/drawing/2017/decorative" val="1"/>
              </a:ext>
            </a:extLst>
          </p:cNvPr>
          <p:cNvPicPr>
            <a:picLocks noChangeAspect="1"/>
          </p:cNvPicPr>
          <p:nvPr/>
        </p:nvPicPr>
        <p:blipFill rotWithShape="1">
          <a:blip r:embed="rId3"/>
          <a:srcRect b="4633"/>
          <a:stretch/>
        </p:blipFill>
        <p:spPr>
          <a:xfrm>
            <a:off x="-9525" y="-1"/>
            <a:ext cx="9153525" cy="6858001"/>
          </a:xfrm>
          <a:prstGeom prst="rect">
            <a:avLst/>
          </a:prstGeom>
        </p:spPr>
      </p:pic>
      <p:sp>
        <p:nvSpPr>
          <p:cNvPr id="2" name="Title 1">
            <a:extLst>
              <a:ext uri="{FF2B5EF4-FFF2-40B4-BE49-F238E27FC236}">
                <a16:creationId xmlns:a16="http://schemas.microsoft.com/office/drawing/2014/main" id="{40B6CFF8-524E-4C35-A76F-B9628D2CA2E8}"/>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Best Practices</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vlc-record-2020-11-05-15h38m04s-DJI_0230.MP4-">
            <a:hlinkClick r:id="" action="ppaction://media"/>
            <a:extLst>
              <a:ext uri="{FF2B5EF4-FFF2-40B4-BE49-F238E27FC236}">
                <a16:creationId xmlns:a16="http://schemas.microsoft.com/office/drawing/2014/main" id="{2F7F4D35-8F58-4C4F-8DCE-1EAD40066E9E}"/>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9CEED62C-6D6B-48DE-AE90-0896582A8243}"/>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Arial photo of lake</a:t>
            </a:r>
          </a:p>
        </p:txBody>
      </p:sp>
    </p:spTree>
    <p:extLst>
      <p:ext uri="{BB962C8B-B14F-4D97-AF65-F5344CB8AC3E}">
        <p14:creationId xmlns:p14="http://schemas.microsoft.com/office/powerpoint/2010/main" val="260230218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B0D9B-BCB8-4FEB-A1E2-674CE303B8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856488"/>
            <a:ext cx="9144000" cy="5145024"/>
          </a:xfrm>
          <a:prstGeom prst="rect">
            <a:avLst/>
          </a:prstGeom>
        </p:spPr>
      </p:pic>
      <p:sp>
        <p:nvSpPr>
          <p:cNvPr id="2" name="Title 1">
            <a:extLst>
              <a:ext uri="{FF2B5EF4-FFF2-40B4-BE49-F238E27FC236}">
                <a16:creationId xmlns:a16="http://schemas.microsoft.com/office/drawing/2014/main" id="{7DD72B63-7E27-482F-B953-DEC08A321100}"/>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Crew at cork line of net</a:t>
            </a:r>
          </a:p>
        </p:txBody>
      </p:sp>
    </p:spTree>
    <p:extLst>
      <p:ext uri="{BB962C8B-B14F-4D97-AF65-F5344CB8AC3E}">
        <p14:creationId xmlns:p14="http://schemas.microsoft.com/office/powerpoint/2010/main" val="193613596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40E92B-7028-477C-A29D-58AE5ACCFB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3927481"/>
            <a:ext cx="5281634" cy="2971800"/>
          </a:xfrm>
          <a:prstGeom prst="rect">
            <a:avLst/>
          </a:prstGeom>
          <a:ln w="28575">
            <a:solidFill>
              <a:schemeClr val="bg1"/>
            </a:solidFill>
          </a:ln>
        </p:spPr>
      </p:pic>
      <p:pic>
        <p:nvPicPr>
          <p:cNvPr id="9" name="Picture 8">
            <a:extLst>
              <a:ext uri="{FF2B5EF4-FFF2-40B4-BE49-F238E27FC236}">
                <a16:creationId xmlns:a16="http://schemas.microsoft.com/office/drawing/2014/main" id="{A028DF92-C235-4D0D-932B-4515E388DD3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54401" y="0"/>
            <a:ext cx="5689599" cy="3200400"/>
          </a:xfrm>
          <a:prstGeom prst="rect">
            <a:avLst/>
          </a:prstGeom>
          <a:ln w="28575">
            <a:solidFill>
              <a:schemeClr val="bg1"/>
            </a:solidFill>
          </a:ln>
        </p:spPr>
      </p:pic>
      <p:pic>
        <p:nvPicPr>
          <p:cNvPr id="3" name="Picture 2">
            <a:extLst>
              <a:ext uri="{FF2B5EF4-FFF2-40B4-BE49-F238E27FC236}">
                <a16:creationId xmlns:a16="http://schemas.microsoft.com/office/drawing/2014/main" id="{CB84905E-B97F-4E5E-AB1B-2EA7EAFF3FF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 y="0"/>
            <a:ext cx="3454401" cy="2590801"/>
          </a:xfrm>
          <a:prstGeom prst="rect">
            <a:avLst/>
          </a:prstGeom>
          <a:ln w="28575">
            <a:solidFill>
              <a:schemeClr val="bg1"/>
            </a:solidFill>
          </a:ln>
        </p:spPr>
      </p:pic>
      <p:pic>
        <p:nvPicPr>
          <p:cNvPr id="10" name="Picture 9">
            <a:extLst>
              <a:ext uri="{FF2B5EF4-FFF2-40B4-BE49-F238E27FC236}">
                <a16:creationId xmlns:a16="http://schemas.microsoft.com/office/drawing/2014/main" id="{3C728E95-FD98-48CC-8322-F1E4207ABF9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 y="2170340"/>
            <a:ext cx="2521848" cy="1981200"/>
          </a:xfrm>
          <a:prstGeom prst="rect">
            <a:avLst/>
          </a:prstGeom>
          <a:ln w="28575">
            <a:solidFill>
              <a:schemeClr val="bg1"/>
            </a:solidFill>
          </a:ln>
        </p:spPr>
      </p:pic>
      <p:pic>
        <p:nvPicPr>
          <p:cNvPr id="11" name="Picture 10">
            <a:extLst>
              <a:ext uri="{FF2B5EF4-FFF2-40B4-BE49-F238E27FC236}">
                <a16:creationId xmlns:a16="http://schemas.microsoft.com/office/drawing/2014/main" id="{48A623B3-D907-4104-814D-81F2144A500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232366" y="3200400"/>
            <a:ext cx="4911634" cy="3683725"/>
          </a:xfrm>
          <a:prstGeom prst="rect">
            <a:avLst/>
          </a:prstGeom>
          <a:ln w="28575">
            <a:solidFill>
              <a:schemeClr val="bg1"/>
            </a:solidFill>
          </a:ln>
        </p:spPr>
      </p:pic>
      <p:pic>
        <p:nvPicPr>
          <p:cNvPr id="7" name="Picture 6">
            <a:extLst>
              <a:ext uri="{FF2B5EF4-FFF2-40B4-BE49-F238E27FC236}">
                <a16:creationId xmlns:a16="http://schemas.microsoft.com/office/drawing/2014/main" id="{B37B1BDB-9064-45A8-9A9F-B96F6D73DC9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521846" y="1822879"/>
            <a:ext cx="1797696" cy="2396219"/>
          </a:xfrm>
          <a:prstGeom prst="rect">
            <a:avLst/>
          </a:prstGeom>
          <a:ln w="28575">
            <a:solidFill>
              <a:schemeClr val="bg1"/>
            </a:solidFill>
          </a:ln>
        </p:spPr>
      </p:pic>
      <p:pic>
        <p:nvPicPr>
          <p:cNvPr id="12" name="Picture 11">
            <a:extLst>
              <a:ext uri="{FF2B5EF4-FFF2-40B4-BE49-F238E27FC236}">
                <a16:creationId xmlns:a16="http://schemas.microsoft.com/office/drawing/2014/main" id="{4B7E27B0-00B2-4C0C-BC3B-B1328605853E}"/>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524964" y="2325086"/>
            <a:ext cx="2713809" cy="2035357"/>
          </a:xfrm>
          <a:prstGeom prst="rect">
            <a:avLst/>
          </a:prstGeom>
          <a:ln w="28575">
            <a:solidFill>
              <a:schemeClr val="bg1"/>
            </a:solidFill>
          </a:ln>
        </p:spPr>
      </p:pic>
      <p:sp>
        <p:nvSpPr>
          <p:cNvPr id="2" name="Title 1">
            <a:extLst>
              <a:ext uri="{FF2B5EF4-FFF2-40B4-BE49-F238E27FC236}">
                <a16:creationId xmlns:a16="http://schemas.microsoft.com/office/drawing/2014/main" id="{7BBB712C-959A-4250-A312-F7F4E1FEBCAF}"/>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Equipment</a:t>
            </a:r>
          </a:p>
        </p:txBody>
      </p:sp>
    </p:spTree>
    <p:extLst>
      <p:ext uri="{BB962C8B-B14F-4D97-AF65-F5344CB8AC3E}">
        <p14:creationId xmlns:p14="http://schemas.microsoft.com/office/powerpoint/2010/main" val="1970153229"/>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6400800"/>
            <a:ext cx="8534400" cy="152400"/>
          </a:xfrm>
          <a:prstGeom prst="rect">
            <a:avLst/>
          </a:prstGeom>
          <a:gradFill flip="none" rotWithShape="1">
            <a:gsLst>
              <a:gs pos="0">
                <a:schemeClr val="tx1"/>
              </a:gs>
              <a:gs pos="22000">
                <a:schemeClr val="accent5">
                  <a:lumMod val="20000"/>
                  <a:lumOff val="80000"/>
                  <a:alpha val="31000"/>
                </a:schemeClr>
              </a:gs>
              <a:gs pos="100000">
                <a:srgbClr val="0047FF">
                  <a:alpha val="1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2" name="Picture 1">
            <a:extLst>
              <a:ext uri="{FF2B5EF4-FFF2-40B4-BE49-F238E27FC236}">
                <a16:creationId xmlns:a16="http://schemas.microsoft.com/office/drawing/2014/main" id="{46168B0D-572F-4509-A064-22C29D9CEBB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6856507"/>
          </a:xfrm>
          <a:prstGeom prst="rect">
            <a:avLst/>
          </a:prstGeom>
        </p:spPr>
      </p:pic>
      <p:sp>
        <p:nvSpPr>
          <p:cNvPr id="3" name="Title 2">
            <a:extLst>
              <a:ext uri="{FF2B5EF4-FFF2-40B4-BE49-F238E27FC236}">
                <a16:creationId xmlns:a16="http://schemas.microsoft.com/office/drawing/2014/main" id="{E89AE9DA-77A4-4DE7-8F79-1CBFF9E3C86D}"/>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Image of drainage</a:t>
            </a:r>
          </a:p>
        </p:txBody>
      </p:sp>
    </p:spTree>
    <p:extLst>
      <p:ext uri="{BB962C8B-B14F-4D97-AF65-F5344CB8AC3E}">
        <p14:creationId xmlns:p14="http://schemas.microsoft.com/office/powerpoint/2010/main" val="693346767"/>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6400800"/>
            <a:ext cx="8534400" cy="152400"/>
          </a:xfrm>
          <a:prstGeom prst="rect">
            <a:avLst/>
          </a:prstGeom>
          <a:gradFill flip="none" rotWithShape="1">
            <a:gsLst>
              <a:gs pos="0">
                <a:schemeClr val="tx1"/>
              </a:gs>
              <a:gs pos="22000">
                <a:schemeClr val="accent5">
                  <a:lumMod val="20000"/>
                  <a:lumOff val="80000"/>
                  <a:alpha val="31000"/>
                </a:schemeClr>
              </a:gs>
              <a:gs pos="100000">
                <a:srgbClr val="0047FF">
                  <a:alpha val="1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 name="Oval 3">
            <a:extLst>
              <a:ext uri="{C183D7F6-B498-43B3-948B-1728B52AA6E4}">
                <adec:decorative xmlns:adec="http://schemas.microsoft.com/office/drawing/2017/decorative" val="1"/>
              </a:ext>
            </a:extLst>
          </p:cNvPr>
          <p:cNvSpPr/>
          <p:nvPr/>
        </p:nvSpPr>
        <p:spPr>
          <a:xfrm>
            <a:off x="-8164" y="6384472"/>
            <a:ext cx="228600" cy="228600"/>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 name="Picture 2">
            <a:extLst>
              <a:ext uri="{FF2B5EF4-FFF2-40B4-BE49-F238E27FC236}">
                <a16:creationId xmlns:a16="http://schemas.microsoft.com/office/drawing/2014/main" id="{5CB30537-1FAF-426C-9BCD-3505F37C1F2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5000"/>
          <a:stretch/>
        </p:blipFill>
        <p:spPr>
          <a:xfrm>
            <a:off x="0" y="0"/>
            <a:ext cx="9144000" cy="6858000"/>
          </a:xfrm>
          <a:prstGeom prst="rect">
            <a:avLst/>
          </a:prstGeom>
        </p:spPr>
      </p:pic>
      <p:sp>
        <p:nvSpPr>
          <p:cNvPr id="2" name="Title 1">
            <a:extLst>
              <a:ext uri="{FF2B5EF4-FFF2-40B4-BE49-F238E27FC236}">
                <a16:creationId xmlns:a16="http://schemas.microsoft.com/office/drawing/2014/main" id="{E5D09894-8A19-4B3E-8BDD-9B7EB5396DB0}"/>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Image of lake</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13333" decel="50000" fill="hold" grpId="0" nodeType="withEffect">
                                  <p:stCondLst>
                                    <p:cond delay="0"/>
                                  </p:stCondLst>
                                  <p:childTnLst>
                                    <p:animMotion origin="layout" path="M -1.94444E-6 4.81481E-6 L 0.9217 -0.00325 " pathEditMode="relative" rAng="0" ptsTypes="AA">
                                      <p:cBhvr>
                                        <p:cTn id="6" dur="15000" fill="hold"/>
                                        <p:tgtEl>
                                          <p:spTgt spid="4"/>
                                        </p:tgtEl>
                                        <p:attrNameLst>
                                          <p:attrName>ppt_x</p:attrName>
                                          <p:attrName>ppt_y</p:attrName>
                                        </p:attrNameLst>
                                      </p:cBhvr>
                                      <p:rCtr x="46076"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6400800"/>
            <a:ext cx="8534400" cy="152400"/>
          </a:xfrm>
          <a:prstGeom prst="rect">
            <a:avLst/>
          </a:prstGeom>
          <a:gradFill flip="none" rotWithShape="1">
            <a:gsLst>
              <a:gs pos="0">
                <a:schemeClr val="tx1"/>
              </a:gs>
              <a:gs pos="22000">
                <a:schemeClr val="accent5">
                  <a:lumMod val="20000"/>
                  <a:lumOff val="80000"/>
                  <a:alpha val="31000"/>
                </a:schemeClr>
              </a:gs>
              <a:gs pos="100000">
                <a:srgbClr val="0047FF">
                  <a:alpha val="1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 name="Oval 3">
            <a:extLst>
              <a:ext uri="{C183D7F6-B498-43B3-948B-1728B52AA6E4}">
                <adec:decorative xmlns:adec="http://schemas.microsoft.com/office/drawing/2017/decorative" val="1"/>
              </a:ext>
            </a:extLst>
          </p:cNvPr>
          <p:cNvSpPr/>
          <p:nvPr/>
        </p:nvSpPr>
        <p:spPr>
          <a:xfrm>
            <a:off x="-8164" y="6384472"/>
            <a:ext cx="228600" cy="228600"/>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9">
            <a:extLst>
              <a:ext uri="{FF2B5EF4-FFF2-40B4-BE49-F238E27FC236}">
                <a16:creationId xmlns:a16="http://schemas.microsoft.com/office/drawing/2014/main" id="{1EEF39F6-767B-430C-A5F2-EB28919EF6E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00"/>
          <a:stretch/>
        </p:blipFill>
        <p:spPr>
          <a:xfrm>
            <a:off x="0" y="0"/>
            <a:ext cx="9144000" cy="6858000"/>
          </a:xfrm>
          <a:prstGeom prst="rect">
            <a:avLst/>
          </a:prstGeom>
        </p:spPr>
      </p:pic>
      <p:sp>
        <p:nvSpPr>
          <p:cNvPr id="2" name="Title 1">
            <a:extLst>
              <a:ext uri="{FF2B5EF4-FFF2-40B4-BE49-F238E27FC236}">
                <a16:creationId xmlns:a16="http://schemas.microsoft.com/office/drawing/2014/main" id="{9E5B416F-29A5-4729-B1BA-1473685BCBA7}"/>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Drone image of water body</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13333" decel="50000" fill="hold" grpId="0" nodeType="withEffect">
                                  <p:stCondLst>
                                    <p:cond delay="0"/>
                                  </p:stCondLst>
                                  <p:childTnLst>
                                    <p:animMotion origin="layout" path="M -1.94444E-6 4.81481E-6 L 0.9217 -0.00325 " pathEditMode="relative" rAng="0" ptsTypes="AA">
                                      <p:cBhvr>
                                        <p:cTn id="6" dur="15000" fill="hold"/>
                                        <p:tgtEl>
                                          <p:spTgt spid="4"/>
                                        </p:tgtEl>
                                        <p:attrNameLst>
                                          <p:attrName>ppt_x</p:attrName>
                                          <p:attrName>ppt_y</p:attrName>
                                        </p:attrNameLst>
                                      </p:cBhvr>
                                      <p:rCtr x="46076"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6400800"/>
            <a:ext cx="8534400" cy="152400"/>
          </a:xfrm>
          <a:prstGeom prst="rect">
            <a:avLst/>
          </a:prstGeom>
          <a:gradFill flip="none" rotWithShape="1">
            <a:gsLst>
              <a:gs pos="0">
                <a:schemeClr val="tx1"/>
              </a:gs>
              <a:gs pos="22000">
                <a:schemeClr val="accent5">
                  <a:lumMod val="20000"/>
                  <a:lumOff val="80000"/>
                  <a:alpha val="31000"/>
                </a:schemeClr>
              </a:gs>
              <a:gs pos="100000">
                <a:srgbClr val="0047FF">
                  <a:alpha val="1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 name="Oval 3">
            <a:extLst>
              <a:ext uri="{C183D7F6-B498-43B3-948B-1728B52AA6E4}">
                <adec:decorative xmlns:adec="http://schemas.microsoft.com/office/drawing/2017/decorative" val="1"/>
              </a:ext>
            </a:extLst>
          </p:cNvPr>
          <p:cNvSpPr/>
          <p:nvPr/>
        </p:nvSpPr>
        <p:spPr>
          <a:xfrm>
            <a:off x="-8164" y="6384472"/>
            <a:ext cx="228600" cy="228600"/>
          </a:xfrm>
          <a:prstGeom prst="ellipse">
            <a:avLst/>
          </a:prstGeom>
          <a:gradFill flip="none" rotWithShape="1">
            <a:gsLst>
              <a:gs pos="0">
                <a:schemeClr val="tx1"/>
              </a:gs>
              <a:gs pos="50000">
                <a:schemeClr val="accent5">
                  <a:lumMod val="20000"/>
                  <a:lumOff val="80000"/>
                </a:schemeClr>
              </a:gs>
              <a:gs pos="100000">
                <a:srgbClr val="0047FF">
                  <a:alpha val="10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6" name="Picture 5">
            <a:extLst>
              <a:ext uri="{FF2B5EF4-FFF2-40B4-BE49-F238E27FC236}">
                <a16:creationId xmlns:a16="http://schemas.microsoft.com/office/drawing/2014/main" id="{4DE81F13-7C15-4BF2-8226-8B9AB3A37F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64" y="0"/>
            <a:ext cx="9144000" cy="6858000"/>
          </a:xfrm>
          <a:prstGeom prst="rect">
            <a:avLst/>
          </a:prstGeom>
        </p:spPr>
      </p:pic>
      <p:sp>
        <p:nvSpPr>
          <p:cNvPr id="2" name="Title 1">
            <a:extLst>
              <a:ext uri="{FF2B5EF4-FFF2-40B4-BE49-F238E27FC236}">
                <a16:creationId xmlns:a16="http://schemas.microsoft.com/office/drawing/2014/main" id="{B1893D1E-1F14-45CC-8588-F60B3A5AFD2D}"/>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Lake tags</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13333" decel="50000" fill="hold" grpId="0" nodeType="withEffect">
                                  <p:stCondLst>
                                    <p:cond delay="0"/>
                                  </p:stCondLst>
                                  <p:childTnLst>
                                    <p:animMotion origin="layout" path="M -1.94444E-6 4.81481E-6 L 0.9217 -0.00325 " pathEditMode="relative" rAng="0" ptsTypes="AA">
                                      <p:cBhvr>
                                        <p:cTn id="6" dur="15000" fill="hold"/>
                                        <p:tgtEl>
                                          <p:spTgt spid="4"/>
                                        </p:tgtEl>
                                        <p:attrNameLst>
                                          <p:attrName>ppt_x</p:attrName>
                                          <p:attrName>ppt_y</p:attrName>
                                        </p:attrNameLst>
                                      </p:cBhvr>
                                      <p:rCtr x="46076"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2F66C6-5795-4EEA-8DA0-559AAD065D44}"/>
              </a:ext>
              <a:ext uri="{C183D7F6-B498-43B3-948B-1728B52AA6E4}">
                <adec:decorative xmlns:adec="http://schemas.microsoft.com/office/drawing/2017/decorative" val="1"/>
              </a:ext>
            </a:extLst>
          </p:cNvPr>
          <p:cNvPicPr>
            <a:picLocks noChangeAspect="1"/>
          </p:cNvPicPr>
          <p:nvPr/>
        </p:nvPicPr>
        <p:blipFill rotWithShape="1">
          <a:blip r:embed="rId3"/>
          <a:srcRect r="11078"/>
          <a:stretch/>
        </p:blipFill>
        <p:spPr>
          <a:xfrm>
            <a:off x="0" y="655320"/>
            <a:ext cx="9152165" cy="5791200"/>
          </a:xfrm>
          <a:prstGeom prst="rect">
            <a:avLst/>
          </a:prstGeom>
        </p:spPr>
      </p:pic>
      <p:sp>
        <p:nvSpPr>
          <p:cNvPr id="3" name="Title 2">
            <a:extLst>
              <a:ext uri="{FF2B5EF4-FFF2-40B4-BE49-F238E27FC236}">
                <a16:creationId xmlns:a16="http://schemas.microsoft.com/office/drawing/2014/main" id="{E0B93B52-559A-4114-9763-FDDB8BA9C086}"/>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Fish visible in drone footage</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6400800"/>
            <a:ext cx="8534400" cy="152400"/>
          </a:xfrm>
          <a:prstGeom prst="rect">
            <a:avLst/>
          </a:prstGeom>
          <a:gradFill flip="none" rotWithShape="1">
            <a:gsLst>
              <a:gs pos="0">
                <a:schemeClr val="tx1"/>
              </a:gs>
              <a:gs pos="22000">
                <a:schemeClr val="accent5">
                  <a:lumMod val="20000"/>
                  <a:lumOff val="80000"/>
                  <a:alpha val="31000"/>
                </a:schemeClr>
              </a:gs>
              <a:gs pos="100000">
                <a:srgbClr val="0047FF">
                  <a:alpha val="1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2" name="Picture 1">
            <a:extLst>
              <a:ext uri="{FF2B5EF4-FFF2-40B4-BE49-F238E27FC236}">
                <a16:creationId xmlns:a16="http://schemas.microsoft.com/office/drawing/2014/main" id="{EE2A1D9C-75B4-438D-B652-D633B22063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6857999"/>
          </a:xfrm>
          <a:prstGeom prst="rect">
            <a:avLst/>
          </a:prstGeom>
        </p:spPr>
      </p:pic>
      <p:sp>
        <p:nvSpPr>
          <p:cNvPr id="3" name="Title 2">
            <a:extLst>
              <a:ext uri="{FF2B5EF4-FFF2-40B4-BE49-F238E27FC236}">
                <a16:creationId xmlns:a16="http://schemas.microsoft.com/office/drawing/2014/main" id="{979D638C-B685-4F8B-AD8E-5F02CF6D7338}"/>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Net tagging</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6400800"/>
            <a:ext cx="8534400" cy="152400"/>
          </a:xfrm>
          <a:prstGeom prst="rect">
            <a:avLst/>
          </a:prstGeom>
          <a:gradFill flip="none" rotWithShape="1">
            <a:gsLst>
              <a:gs pos="0">
                <a:schemeClr val="tx1"/>
              </a:gs>
              <a:gs pos="22000">
                <a:schemeClr val="accent5">
                  <a:lumMod val="20000"/>
                  <a:lumOff val="80000"/>
                  <a:alpha val="31000"/>
                </a:schemeClr>
              </a:gs>
              <a:gs pos="100000">
                <a:srgbClr val="0047FF">
                  <a:alpha val="1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2" name="Picture 1">
            <a:extLst>
              <a:ext uri="{FF2B5EF4-FFF2-40B4-BE49-F238E27FC236}">
                <a16:creationId xmlns:a16="http://schemas.microsoft.com/office/drawing/2014/main" id="{92B987D5-DBC6-412D-8B65-84C2F09F9E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569"/>
            <a:ext cx="9144000" cy="6853431"/>
          </a:xfrm>
          <a:prstGeom prst="rect">
            <a:avLst/>
          </a:prstGeom>
        </p:spPr>
      </p:pic>
      <p:sp>
        <p:nvSpPr>
          <p:cNvPr id="3" name="Title 2">
            <a:extLst>
              <a:ext uri="{FF2B5EF4-FFF2-40B4-BE49-F238E27FC236}">
                <a16:creationId xmlns:a16="http://schemas.microsoft.com/office/drawing/2014/main" id="{92FD2FD8-94CC-4828-A875-A3700D13DC86}"/>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Image of fish visible through water</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F9A15F-3F32-441A-B7BB-32D2F37D2E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2" name="Title 1">
            <a:extLst>
              <a:ext uri="{FF2B5EF4-FFF2-40B4-BE49-F238E27FC236}">
                <a16:creationId xmlns:a16="http://schemas.microsoft.com/office/drawing/2014/main" id="{2055CF15-B71B-4CDE-8492-F01D10681A20}"/>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Fish tagging image from ground</a:t>
            </a:r>
          </a:p>
        </p:txBody>
      </p:sp>
    </p:spTree>
    <p:extLst>
      <p:ext uri="{BB962C8B-B14F-4D97-AF65-F5344CB8AC3E}">
        <p14:creationId xmlns:p14="http://schemas.microsoft.com/office/powerpoint/2010/main" val="1630602591"/>
      </p:ext>
    </p:extLst>
  </p:cSld>
  <p:clrMapOvr>
    <a:masterClrMapping/>
  </p:clrMapOvr>
  <mc:AlternateContent xmlns:mc="http://schemas.openxmlformats.org/markup-compatibility/2006" xmlns:p14="http://schemas.microsoft.com/office/powerpoint/2010/main">
    <mc:Choice Requires="p14">
      <p:transition p14:dur="10" advClick="0" advTm="150"/>
    </mc:Choice>
    <mc:Fallback xmlns="">
      <p:transition advClick="0" advTm="150"/>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E6EE188-8C78-4767-B50A-130BE28738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1298</Words>
  <Application>Microsoft Office PowerPoint</Application>
  <PresentationFormat>On-screen Show (4:3)</PresentationFormat>
  <Paragraphs>60</Paragraphs>
  <Slides>18</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Century Gothic</vt:lpstr>
      <vt:lpstr>1_Office Theme</vt:lpstr>
      <vt:lpstr>Drones, Dogs and More in a Coho Salmon Mark-Recapture Project on Kodiak Island</vt:lpstr>
      <vt:lpstr>Image of drainage</vt:lpstr>
      <vt:lpstr>Image of lake</vt:lpstr>
      <vt:lpstr>Drone image of water body</vt:lpstr>
      <vt:lpstr>Lake tags</vt:lpstr>
      <vt:lpstr>Fish visible in drone footage</vt:lpstr>
      <vt:lpstr>Net tagging</vt:lpstr>
      <vt:lpstr>Image of fish visible through water</vt:lpstr>
      <vt:lpstr>Fish tagging image from ground</vt:lpstr>
      <vt:lpstr>Tagging gun</vt:lpstr>
      <vt:lpstr>Arial image of fish net</vt:lpstr>
      <vt:lpstr>Fish 2</vt:lpstr>
      <vt:lpstr>Fish marked on computer</vt:lpstr>
      <vt:lpstr>Map of tagging sites</vt:lpstr>
      <vt:lpstr>Best Practices</vt:lpstr>
      <vt:lpstr>Arial photo of lake</vt:lpstr>
      <vt:lpstr>Crew at cork line of net</vt:lpstr>
      <vt:lpstr>Equipment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2017-03-25T22:27:23Z</dcterms:created>
  <dcterms:modified xsi:type="dcterms:W3CDTF">2021-05-11T16:17:12Z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TC028048799991</vt:lpwstr>
  </property>
</Properties>
</file>