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19"/>
  </p:notesMasterIdLst>
  <p:handoutMasterIdLst>
    <p:handoutMasterId r:id="rId20"/>
  </p:handoutMasterIdLst>
  <p:sldIdLst>
    <p:sldId id="289" r:id="rId3"/>
    <p:sldId id="302" r:id="rId4"/>
    <p:sldId id="293" r:id="rId5"/>
    <p:sldId id="291" r:id="rId6"/>
    <p:sldId id="292" r:id="rId7"/>
    <p:sldId id="273" r:id="rId8"/>
    <p:sldId id="294" r:id="rId9"/>
    <p:sldId id="296" r:id="rId10"/>
    <p:sldId id="295" r:id="rId11"/>
    <p:sldId id="303" r:id="rId12"/>
    <p:sldId id="304" r:id="rId13"/>
    <p:sldId id="305" r:id="rId14"/>
    <p:sldId id="300" r:id="rId15"/>
    <p:sldId id="288" r:id="rId16"/>
    <p:sldId id="301" r:id="rId17"/>
    <p:sldId id="306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  <a:srgbClr val="FFCA08"/>
    <a:srgbClr val="C7C7C7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30" autoAdjust="0"/>
    <p:restoredTop sz="86382" autoAdjust="0"/>
  </p:normalViewPr>
  <p:slideViewPr>
    <p:cSldViewPr snapToGrid="0">
      <p:cViewPr varScale="1">
        <p:scale>
          <a:sx n="53" d="100"/>
          <a:sy n="53" d="100"/>
        </p:scale>
        <p:origin x="58" y="37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2126" y="62"/>
      </p:cViewPr>
      <p:guideLst>
        <p:guide orient="horz" pos="2880"/>
        <p:guide pos="2160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5/11/2021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5/11/2021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9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66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980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73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91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078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76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42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34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43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286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91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451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12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12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alphaModFix amt="66000"/>
            <a:grayscl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  <a14:imgEffect>
                      <a14:colorTemperature colorTemp="10025"/>
                    </a14:imgEffect>
                    <a14:imgEffect>
                      <a14:saturation sat="3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3987-6305-4E2A-BF18-EF013ECE92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7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676400"/>
            <a:ext cx="9220200" cy="11387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DJ Fisheries Research in Idaho:</a:t>
            </a:r>
            <a:b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Lessons Learned from Hatchery Trout Evaluations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9718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Phil Branigan</a:t>
            </a:r>
          </a:p>
          <a:p>
            <a:pPr algn="ctr"/>
            <a:r>
              <a:rPr lang="en-US" sz="2400" dirty="0"/>
              <a:t>Fisheries Research Biologist</a:t>
            </a:r>
            <a:br>
              <a:rPr lang="en-US" sz="2400" dirty="0"/>
            </a:br>
            <a:r>
              <a:rPr lang="en-US" sz="2400" dirty="0"/>
              <a:t>Idaho Department of Fish &amp; Game</a:t>
            </a:r>
          </a:p>
          <a:p>
            <a:pPr algn="ctr"/>
            <a:r>
              <a:rPr lang="en-US" sz="2400" dirty="0"/>
              <a:t>phil.branigan@idfg.idaho.gov</a:t>
            </a:r>
          </a:p>
        </p:txBody>
      </p:sp>
    </p:spTree>
    <p:extLst>
      <p:ext uri="{BB962C8B-B14F-4D97-AF65-F5344CB8AC3E}">
        <p14:creationId xmlns:p14="http://schemas.microsoft.com/office/powerpoint/2010/main" val="7720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5" y="-25732"/>
            <a:ext cx="7418829" cy="6909463"/>
          </a:xfrm>
          <a:prstGeom prst="rect">
            <a:avLst/>
          </a:prstGeom>
        </p:spPr>
      </p:pic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22702" y="5930971"/>
            <a:ext cx="6730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10”</a:t>
            </a:r>
          </a:p>
        </p:txBody>
      </p:sp>
      <p:sp>
        <p:nvSpPr>
          <p:cNvPr id="7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28370" y="5922807"/>
            <a:ext cx="6730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12”</a:t>
            </a:r>
          </a:p>
        </p:txBody>
      </p:sp>
      <p:sp>
        <p:nvSpPr>
          <p:cNvPr id="8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28640" y="6428406"/>
            <a:ext cx="23400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Total length (inches)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8640" y="6401601"/>
            <a:ext cx="2340864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 descr="Graph showing increase in probability of return for larger trout (12 inches)">
            <a:extLst>
              <a:ext uri="{FF2B5EF4-FFF2-40B4-BE49-F238E27FC236}">
                <a16:creationId xmlns:a16="http://schemas.microsoft.com/office/drawing/2014/main" id="{220A24ED-8F66-4D65-A981-7C1CE3A031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Probability of </a:t>
            </a:r>
            <a:r>
              <a:rPr lang="en-US"/>
              <a:t>Return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28" y="0"/>
            <a:ext cx="6484545" cy="6858000"/>
          </a:xfrm>
          <a:prstGeom prst="rect">
            <a:avLst/>
          </a:prstGeom>
        </p:spPr>
      </p:pic>
      <p:sp>
        <p:nvSpPr>
          <p:cNvPr id="7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14600" y="56812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13.7%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76600" y="56812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27.8</a:t>
            </a:r>
            <a:r>
              <a:rPr lang="en-US" sz="1600" dirty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82815" y="4700132"/>
            <a:ext cx="228600" cy="1033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9000" y="5252224"/>
            <a:ext cx="228600" cy="481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40348" y="5003322"/>
            <a:ext cx="0" cy="2286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812" y="152400"/>
            <a:ext cx="875678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about feed costs?</a:t>
            </a:r>
          </a:p>
        </p:txBody>
      </p:sp>
    </p:spTree>
    <p:extLst>
      <p:ext uri="{BB962C8B-B14F-4D97-AF65-F5344CB8AC3E}">
        <p14:creationId xmlns:p14="http://schemas.microsoft.com/office/powerpoint/2010/main" val="15945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26" y="0"/>
            <a:ext cx="6484549" cy="6858000"/>
          </a:xfrm>
          <a:prstGeom prst="rect">
            <a:avLst/>
          </a:prstGeom>
        </p:spPr>
      </p:pic>
      <p:sp>
        <p:nvSpPr>
          <p:cNvPr id="7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5700" y="3457755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±$0.62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BF6D6-63BC-4316-B752-8F04B816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Percentage return</a:t>
            </a:r>
          </a:p>
        </p:txBody>
      </p:sp>
    </p:spTree>
    <p:extLst>
      <p:ext uri="{BB962C8B-B14F-4D97-AF65-F5344CB8AC3E}">
        <p14:creationId xmlns:p14="http://schemas.microsoft.com/office/powerpoint/2010/main" val="35029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0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234812" y="152400"/>
            <a:ext cx="875678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Summary: Catchable Size-at-Release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827965"/>
            <a:ext cx="6286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Larger </a:t>
            </a:r>
            <a:r>
              <a:rPr lang="en-US" sz="2400" dirty="0" err="1">
                <a:solidFill>
                  <a:schemeClr val="tx2"/>
                </a:solidFill>
              </a:rPr>
              <a:t>catchables</a:t>
            </a:r>
            <a:r>
              <a:rPr lang="en-US" sz="2400" dirty="0">
                <a:solidFill>
                  <a:schemeClr val="tx2"/>
                </a:solidFill>
              </a:rPr>
              <a:t> return at higher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Rearing container is irrelevant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12” fish = 12” fish = 12” fish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Returns higher in lakes than in streams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Economically sound to stock magnums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54" y="2857747"/>
            <a:ext cx="4434840" cy="2494598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4568" y="1945469"/>
            <a:ext cx="4834888" cy="27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6441" y="5858051"/>
            <a:ext cx="51816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phil.branigan@idfg.idaho.gov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956" y="5425496"/>
            <a:ext cx="1097280" cy="13067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47" y="543685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234813" y="152400"/>
            <a:ext cx="67056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 DJ Prioritization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700" y="887837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42 questions proposed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&gt;50% votes allocated to top 7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Top questions: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Can we improve RBT </a:t>
            </a:r>
            <a:r>
              <a:rPr lang="en-US" sz="2400" dirty="0" err="1">
                <a:solidFill>
                  <a:schemeClr val="tx2"/>
                </a:solidFill>
              </a:rPr>
              <a:t>broodstock</a:t>
            </a:r>
            <a:r>
              <a:rPr lang="en-US" sz="2400" dirty="0">
                <a:solidFill>
                  <a:schemeClr val="tx2"/>
                </a:solidFill>
              </a:rPr>
              <a:t> strain as measured through in-hatchery and post-release performance of progeny? (9% total vote)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Do fingerlings outperform </a:t>
            </a:r>
            <a:r>
              <a:rPr lang="en-US" sz="2400" dirty="0" err="1">
                <a:solidFill>
                  <a:schemeClr val="tx2"/>
                </a:solidFill>
              </a:rPr>
              <a:t>catchables</a:t>
            </a:r>
            <a:r>
              <a:rPr lang="en-US" sz="2400" dirty="0">
                <a:solidFill>
                  <a:schemeClr val="tx2"/>
                </a:solidFill>
              </a:rPr>
              <a:t> in large waterbodies? (8% total vote)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How have recruitment patterns and growth patterns of black basses changed through time? (7% total vote)</a:t>
            </a:r>
          </a:p>
        </p:txBody>
      </p:sp>
    </p:spTree>
    <p:extLst>
      <p:ext uri="{BB962C8B-B14F-4D97-AF65-F5344CB8AC3E}">
        <p14:creationId xmlns:p14="http://schemas.microsoft.com/office/powerpoint/2010/main" val="9367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234812" y="152400"/>
            <a:ext cx="807098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Hatchery Trout Evaluations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700" y="887837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1990s: Fingerlings vs </a:t>
            </a:r>
            <a:r>
              <a:rPr lang="en-US" sz="2400" dirty="0" err="1">
                <a:solidFill>
                  <a:schemeClr val="tx2"/>
                </a:solidFill>
              </a:rPr>
              <a:t>catchables</a:t>
            </a:r>
            <a:r>
              <a:rPr lang="en-US" sz="2400" dirty="0">
                <a:solidFill>
                  <a:schemeClr val="tx2"/>
                </a:solidFill>
              </a:rPr>
              <a:t>; domestic strain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2000s: Triploid induction, fish tagging (dev. years)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2010s: Triploid trout and kokanee, Tag! You’re It!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2020s: Tag! You’re It!; </a:t>
            </a:r>
            <a:r>
              <a:rPr lang="en-US" sz="2400" dirty="0" err="1">
                <a:solidFill>
                  <a:schemeClr val="tx2"/>
                </a:solidFill>
              </a:rPr>
              <a:t>broodstock</a:t>
            </a:r>
            <a:r>
              <a:rPr lang="en-US" sz="2400" dirty="0">
                <a:solidFill>
                  <a:schemeClr val="tx2"/>
                </a:solidFill>
              </a:rPr>
              <a:t> improvement, catchable size-at-release 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" y="2971799"/>
            <a:ext cx="4023360" cy="3017520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971799"/>
            <a:ext cx="402336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3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234812" y="152400"/>
            <a:ext cx="875678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Structure—DJ Research Program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8700" y="887837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One Principal Research Biologist (program oversight)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Three Research Biologists (specific projects)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Lakes and Reservoirs 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Wild Trout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Hatchery Trout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Overall goal: make fishing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Specific evaluations determined </a:t>
            </a:r>
            <a:r>
              <a:rPr lang="en-US" sz="2400" u="sng" dirty="0">
                <a:solidFill>
                  <a:schemeClr val="tx2"/>
                </a:solidFill>
              </a:rPr>
              <a:t>democratically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Over 60 fisheries professionals propose &amp; vote</a:t>
            </a:r>
          </a:p>
        </p:txBody>
      </p:sp>
      <p:pic>
        <p:nvPicPr>
          <p:cNvPr id="12" name="Picture 11" descr="Photo of anglers with a trou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54" y="3934825"/>
            <a:ext cx="3067292" cy="23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4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3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234812" y="152400"/>
            <a:ext cx="807098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Hatchery Trout Evaluations: Past and Present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700" y="887837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General conclusions—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Low survival with fingerling releases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Variable performance with strain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 err="1">
                <a:solidFill>
                  <a:schemeClr val="tx2"/>
                </a:solidFill>
              </a:rPr>
              <a:t>Triploidy</a:t>
            </a:r>
            <a:r>
              <a:rPr lang="en-US" sz="2400" dirty="0">
                <a:solidFill>
                  <a:schemeClr val="tx2"/>
                </a:solidFill>
              </a:rPr>
              <a:t> works; utility in many populations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Fish tagging studies are very valuable…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3280659"/>
            <a:ext cx="3931920" cy="2211705"/>
          </a:xfrm>
          <a:prstGeom prst="rect">
            <a:avLst/>
          </a:prstGeom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80659"/>
            <a:ext cx="3931920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234812" y="152400"/>
            <a:ext cx="7385187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Tag! You’re It! (est. 2006)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700" y="887837"/>
            <a:ext cx="70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Conduct experiments </a:t>
            </a:r>
            <a:r>
              <a:rPr lang="en-US" sz="2400" u="sng" dirty="0">
                <a:solidFill>
                  <a:schemeClr val="tx2"/>
                </a:solidFill>
              </a:rPr>
              <a:t>in-hatchery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Treatment/control design (production scale)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Rearing density, raceway baffles, etc.</a:t>
            </a:r>
            <a:endParaRPr lang="en-US" sz="2400" u="sng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Conduct surveys </a:t>
            </a:r>
            <a:r>
              <a:rPr lang="en-US" sz="2400" u="sng" dirty="0">
                <a:solidFill>
                  <a:schemeClr val="tx2"/>
                </a:solidFill>
              </a:rPr>
              <a:t>post-release</a:t>
            </a:r>
            <a:r>
              <a:rPr lang="en-US" sz="2400" dirty="0">
                <a:solidFill>
                  <a:schemeClr val="tx2"/>
                </a:solidFill>
              </a:rPr>
              <a:t> (i.e., tag reports)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&gt; 350k tags released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&gt; 41k tags reported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3291840" cy="2468880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06" y="3581400"/>
            <a:ext cx="3316544" cy="24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7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82161"/>
            <a:ext cx="9134064" cy="8925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0325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 larger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catchables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return-to-creel better than smaller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catchables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0435" y="1219200"/>
            <a:ext cx="8861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Static budget &amp; rearing space = fewer trout produced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Tag loss? Reporting rate?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Costs? Benefits?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48" y="2435857"/>
            <a:ext cx="4838392" cy="36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3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234812" y="152400"/>
            <a:ext cx="875678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Catchable Size-at-Release: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700" y="887837"/>
            <a:ext cx="4305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Randomized controlled design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‘Standards’: 10” 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‘Magnums’: 12”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Equal biomass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Feed costs tracked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2 hatcheries, 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Equal numbers stocked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29 Lakes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19 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Tag! You’re It! 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&gt;21,000 tags released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At-liberty 2 years</a:t>
            </a:r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17" y="-10355"/>
            <a:ext cx="8090165" cy="68787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70F382-EC8A-472F-A75B-D8CD4F5BE6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Release and Return</a:t>
            </a:r>
          </a:p>
        </p:txBody>
      </p:sp>
    </p:spTree>
    <p:extLst>
      <p:ext uri="{BB962C8B-B14F-4D97-AF65-F5344CB8AC3E}">
        <p14:creationId xmlns:p14="http://schemas.microsoft.com/office/powerpoint/2010/main" val="5937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234812" y="152400"/>
            <a:ext cx="875678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Catchable Size-at-Release: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700" y="887837"/>
            <a:ext cx="5143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No difference RR or TL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Feed costs: </a:t>
            </a:r>
            <a:r>
              <a:rPr lang="en-US" sz="2400" dirty="0">
                <a:solidFill>
                  <a:srgbClr val="FF0000"/>
                </a:solidFill>
              </a:rPr>
              <a:t>+ 47%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Standards: $0.30/fish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Magnums: $0.44/fish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Angler catch rate: </a:t>
            </a:r>
            <a:r>
              <a:rPr lang="en-US" sz="2400" dirty="0">
                <a:solidFill>
                  <a:srgbClr val="00B050"/>
                </a:solidFill>
              </a:rPr>
              <a:t>+ 103%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Standards: 13.7%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Magnums: 27.8%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What about individual length?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>
                <a:solidFill>
                  <a:schemeClr val="tx2"/>
                </a:solidFill>
              </a:rPr>
              <a:t>Disregard categorical “raceway” effect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87837"/>
            <a:ext cx="2950369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85344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2000">
                <a:schemeClr val="accent5">
                  <a:lumMod val="20000"/>
                  <a:lumOff val="80000"/>
                  <a:alpha val="31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164" y="6384472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17" y="-10355"/>
            <a:ext cx="8090165" cy="6878709"/>
          </a:xfrm>
          <a:prstGeom prst="rect">
            <a:avLst/>
          </a:prstGeom>
        </p:spPr>
      </p:pic>
      <p:sp>
        <p:nvSpPr>
          <p:cNvPr id="8" name="Ova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774357" y="5471445"/>
            <a:ext cx="182880" cy="182880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733581" y="5220326"/>
            <a:ext cx="182880" cy="182880"/>
          </a:xfrm>
          <a:prstGeom prst="ellips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1754" y="4947564"/>
            <a:ext cx="77096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10”</a:t>
            </a: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30978" y="4727988"/>
            <a:ext cx="77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12”</a:t>
            </a:r>
          </a:p>
        </p:txBody>
      </p:sp>
    </p:spTree>
    <p:extLst>
      <p:ext uri="{BB962C8B-B14F-4D97-AF65-F5344CB8AC3E}">
        <p14:creationId xmlns:p14="http://schemas.microsoft.com/office/powerpoint/2010/main" val="26907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3333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9217 -0.0032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76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</Words>
  <Application>Microsoft Office PowerPoint</Application>
  <PresentationFormat>On-screen Show (4:3)</PresentationFormat>
  <Paragraphs>100</Paragraphs>
  <Slides>16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1_Office Theme</vt:lpstr>
      <vt:lpstr>DJ Fisheries Research in Idaho:  Lessons Learned from Hatchery Trout Evaluations</vt:lpstr>
      <vt:lpstr>Structure—DJ Research Program</vt:lpstr>
      <vt:lpstr>Hatchery Trout Evaluations: Past and Present</vt:lpstr>
      <vt:lpstr>Tag! You’re It! (est. 2006)</vt:lpstr>
      <vt:lpstr>Do larger catchables return-to-creel better than smaller catchables?</vt:lpstr>
      <vt:lpstr>Catchable Size-at-Release: Methods</vt:lpstr>
      <vt:lpstr>Release and Return</vt:lpstr>
      <vt:lpstr>Catchable Size-at-Release: Results</vt:lpstr>
      <vt:lpstr>10”</vt:lpstr>
      <vt:lpstr>Probability of Return </vt:lpstr>
      <vt:lpstr>What about feed costs?</vt:lpstr>
      <vt:lpstr>Percentage return</vt:lpstr>
      <vt:lpstr>Summary: Catchable Size-at-Release</vt:lpstr>
      <vt:lpstr>phil.branigan@idfg.idaho.gov</vt:lpstr>
      <vt:lpstr>2019 DJ Prioritization Results</vt:lpstr>
      <vt:lpstr>Hatchery Trout Evaluations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2017-03-25T22:27:23Z</dcterms:created>
  <dcterms:modified xsi:type="dcterms:W3CDTF">2021-05-11T15:36:37Z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