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0" r:id="rId4"/>
    <p:sldId id="259" r:id="rId5"/>
    <p:sldId id="262" r:id="rId6"/>
    <p:sldId id="269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773" autoAdjust="0"/>
  </p:normalViewPr>
  <p:slideViewPr>
    <p:cSldViewPr snapToGrid="0">
      <p:cViewPr varScale="1">
        <p:scale>
          <a:sx n="69" d="100"/>
          <a:sy n="69" d="100"/>
        </p:scale>
        <p:origin x="19" y="158"/>
      </p:cViewPr>
      <p:guideLst/>
    </p:cSldViewPr>
  </p:slideViewPr>
  <p:outlineViewPr>
    <p:cViewPr>
      <p:scale>
        <a:sx n="33" d="100"/>
        <a:sy n="33" d="100"/>
      </p:scale>
      <p:origin x="0" y="-154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798FE-6596-49EA-BE1B-6285156D2C4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AC383-694B-4B4E-9401-79A4823F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Sturgeon captured over the years were marked with different combinations of tattoos, </a:t>
            </a:r>
            <a:r>
              <a:rPr lang="en-US" dirty="0" err="1"/>
              <a:t>barbel</a:t>
            </a:r>
            <a:r>
              <a:rPr lang="en-US" dirty="0"/>
              <a:t> clips, oxytetracycline injections (which left a bone mark for ageing verification), scute removal patterns to signify the year handled, spaghetti tags, anchor tags, radio tags, acoustic tags, and PIT tags. Over the years we applied a little over 10,000 external tags and a little over 81,000 PIT tags.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We no longer use only external tags and mark fish almost exclusively with PIT tags because unlike external tags, they can last the lifetime of the fish which is often decades.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76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332" indent="-284666" defTabSz="91376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380" indent="-229619" defTabSz="91376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599473" indent="-228047" defTabSz="91376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139" indent="-228047" defTabSz="91376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0087" indent="-228047" defTabSz="9137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63035" indent="-228047" defTabSz="9137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15983" indent="-228047" defTabSz="9137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68931" indent="-228047" defTabSz="9137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0D7A7419-86BE-4AAD-B890-08A48FD965BB}" type="slidenum">
              <a:rPr lang="en-US">
                <a:latin typeface="Calibri" pitchFamily="34" charset="0"/>
              </a:rPr>
              <a:pPr/>
              <a:t>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092-AF27-4EBB-867D-3B1C6DC4878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F66C-20BD-41EA-B379-E1151558A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3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092-AF27-4EBB-867D-3B1C6DC4878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F66C-20BD-41EA-B379-E1151558A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2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092-AF27-4EBB-867D-3B1C6DC4878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F66C-20BD-41EA-B379-E1151558A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7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092-AF27-4EBB-867D-3B1C6DC4878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F66C-20BD-41EA-B379-E1151558A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7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092-AF27-4EBB-867D-3B1C6DC4878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F66C-20BD-41EA-B379-E1151558A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7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092-AF27-4EBB-867D-3B1C6DC4878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F66C-20BD-41EA-B379-E1151558A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2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092-AF27-4EBB-867D-3B1C6DC4878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F66C-20BD-41EA-B379-E1151558A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5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092-AF27-4EBB-867D-3B1C6DC4878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F66C-20BD-41EA-B379-E1151558A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8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092-AF27-4EBB-867D-3B1C6DC4878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F66C-20BD-41EA-B379-E1151558A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4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092-AF27-4EBB-867D-3B1C6DC4878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F66C-20BD-41EA-B379-E1151558A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8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092-AF27-4EBB-867D-3B1C6DC4878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F66C-20BD-41EA-B379-E1151558A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5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D8092-AF27-4EBB-867D-3B1C6DC4878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F66C-20BD-41EA-B379-E1151558A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9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0A8F3-DD30-4B06-A880-A1A2F6932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407987"/>
            <a:ext cx="8851900" cy="23876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White Sturgeon Population Assessment in the Lower Columbia River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5578B-C091-4A2F-BA1D-A267BAE70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168" y="5126037"/>
            <a:ext cx="6858000" cy="16383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rgbClr val="C00000"/>
                </a:solidFill>
              </a:rPr>
              <a:t>Philip C. Simpson, Project Leader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rgbClr val="C00000"/>
                </a:solidFill>
              </a:rPr>
              <a:t>Oregon Department of Fish and Wildlife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rgbClr val="C00000"/>
                </a:solidFill>
              </a:rPr>
              <a:t>March 31, 2021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rgbClr val="C00000"/>
                </a:solidFill>
              </a:rPr>
              <a:t>Wildlife and Sport Fish Restoration Conference</a:t>
            </a:r>
          </a:p>
        </p:txBody>
      </p:sp>
      <p:pic>
        <p:nvPicPr>
          <p:cNvPr id="4" name="Picture 4" descr="Fish - Size Range3">
            <a:extLst>
              <a:ext uri="{FF2B5EF4-FFF2-40B4-BE49-F238E27FC236}">
                <a16:creationId xmlns:a16="http://schemas.microsoft.com/office/drawing/2014/main" id="{B546490A-AF99-4683-A88D-67F6DEB0C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3555" y="2151062"/>
            <a:ext cx="4667250" cy="27372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C45E3720-FBA6-429C-8859-11A6707D4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" b="-11"/>
          <a:stretch>
            <a:fillRect/>
          </a:stretch>
        </p:blipFill>
        <p:spPr bwMode="auto">
          <a:xfrm>
            <a:off x="371475" y="2151063"/>
            <a:ext cx="3715365" cy="2737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odfwlogo1 copy">
            <a:extLst>
              <a:ext uri="{FF2B5EF4-FFF2-40B4-BE49-F238E27FC236}">
                <a16:creationId xmlns:a16="http://schemas.microsoft.com/office/drawing/2014/main" id="{22BDDE18-E30C-48FC-987C-2878224F9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40" y="5059751"/>
            <a:ext cx="1442301" cy="175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8AA994-455F-4621-A7FB-3E1E565E0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020" y="5010877"/>
            <a:ext cx="1774140" cy="17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03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g fish vs">
            <a:extLst>
              <a:ext uri="{FF2B5EF4-FFF2-40B4-BE49-F238E27FC236}">
                <a16:creationId xmlns:a16="http://schemas.microsoft.com/office/drawing/2014/main" id="{EE25E5D0-9693-45C7-B604-0800708E0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"/>
          <a:stretch/>
        </p:blipFill>
        <p:spPr bwMode="auto">
          <a:xfrm>
            <a:off x="3973315" y="961534"/>
            <a:ext cx="5046174" cy="55241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SCN0794">
            <a:extLst>
              <a:ext uri="{FF2B5EF4-FFF2-40B4-BE49-F238E27FC236}">
                <a16:creationId xmlns:a16="http://schemas.microsoft.com/office/drawing/2014/main" id="{DC71A3F9-1618-458E-9157-48254E1D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6977" y="3499874"/>
            <a:ext cx="3979821" cy="29779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AE1365-A87E-41F6-9E58-4658EB2C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-5400000">
            <a:off x="4632482" y="302365"/>
            <a:ext cx="2617441" cy="3935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DSCN0740">
            <a:extLst>
              <a:ext uri="{FF2B5EF4-FFF2-40B4-BE49-F238E27FC236}">
                <a16:creationId xmlns:a16="http://schemas.microsoft.com/office/drawing/2014/main" id="{EF6E2DD7-8933-437A-86EB-135193DB6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 b="-5"/>
          <a:stretch>
            <a:fillRect/>
          </a:stretch>
        </p:blipFill>
        <p:spPr bwMode="auto">
          <a:xfrm>
            <a:off x="4305652" y="832039"/>
            <a:ext cx="4381499" cy="57830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2687C3-9DF0-4A8C-9D3F-F0A937F77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-130174"/>
            <a:ext cx="8686800" cy="1325563"/>
          </a:xfrm>
        </p:spPr>
        <p:txBody>
          <a:bodyPr/>
          <a:lstStyle/>
          <a:p>
            <a:r>
              <a:rPr lang="en-US" dirty="0"/>
              <a:t>Columbia River White Sturgeon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B9C49-F429-446A-A791-4A856CE26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263651"/>
            <a:ext cx="3743325" cy="49387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Anadromous</a:t>
            </a:r>
          </a:p>
          <a:p>
            <a:r>
              <a:rPr lang="en-US" dirty="0"/>
              <a:t>Freshwater </a:t>
            </a:r>
            <a:r>
              <a:rPr lang="en-US" dirty="0" err="1"/>
              <a:t>spawners</a:t>
            </a:r>
            <a:endParaRPr lang="en-US" dirty="0"/>
          </a:p>
          <a:p>
            <a:pPr lvl="1"/>
            <a:r>
              <a:rPr lang="en-US" dirty="0"/>
              <a:t>Male = age 10 – 15</a:t>
            </a:r>
          </a:p>
          <a:p>
            <a:pPr lvl="1"/>
            <a:r>
              <a:rPr lang="en-US" dirty="0"/>
              <a:t>Female = 15 – 25</a:t>
            </a:r>
          </a:p>
          <a:p>
            <a:pPr lvl="1"/>
            <a:r>
              <a:rPr lang="en-US" dirty="0"/>
              <a:t>Broadcast </a:t>
            </a:r>
            <a:r>
              <a:rPr lang="en-US" dirty="0" err="1"/>
              <a:t>spawners</a:t>
            </a:r>
            <a:endParaRPr lang="en-US" dirty="0"/>
          </a:p>
          <a:p>
            <a:pPr lvl="1"/>
            <a:r>
              <a:rPr lang="en-US" dirty="0"/>
              <a:t>Intermittent spawning</a:t>
            </a:r>
          </a:p>
          <a:p>
            <a:r>
              <a:rPr lang="en-US" dirty="0"/>
              <a:t>2-4 years before entering marine environment</a:t>
            </a:r>
          </a:p>
          <a:p>
            <a:r>
              <a:rPr lang="en-US" dirty="0"/>
              <a:t>Sub-adults: seasonal migrations</a:t>
            </a:r>
          </a:p>
          <a:p>
            <a:pPr lvl="1"/>
            <a:r>
              <a:rPr lang="en-US" dirty="0"/>
              <a:t>Relatively slow growth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D6F2A4-F984-4783-8EA2-51666F60E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1852" y="1024346"/>
            <a:ext cx="5133975" cy="5238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DDE97E4-5631-4F5A-80B1-E23EF9EC9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4789" y="1263652"/>
            <a:ext cx="4938711" cy="493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FishWrestling">
            <a:extLst>
              <a:ext uri="{FF2B5EF4-FFF2-40B4-BE49-F238E27FC236}">
                <a16:creationId xmlns:a16="http://schemas.microsoft.com/office/drawing/2014/main" id="{FED1A267-88EA-4674-9098-3E37BC453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3836" y="1324884"/>
            <a:ext cx="5113943" cy="42026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6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D565-5BFE-4198-95E8-00A8D799C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17" y="-275897"/>
            <a:ext cx="7886700" cy="1325563"/>
          </a:xfrm>
        </p:spPr>
        <p:txBody>
          <a:bodyPr/>
          <a:lstStyle/>
          <a:p>
            <a:r>
              <a:rPr lang="en-US" dirty="0"/>
              <a:t>White Sturgeon Range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E7144-9FC6-4C42-A748-A7A7DAD1E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2" y="808741"/>
            <a:ext cx="9001885" cy="504530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EC988D-AA72-4252-9C9B-EA5F6D1F9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559" y="5854045"/>
            <a:ext cx="1798315" cy="310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i="1" dirty="0"/>
              <a:t>www.pond-life.me.uk</a:t>
            </a:r>
          </a:p>
        </p:txBody>
      </p:sp>
    </p:spTree>
    <p:extLst>
      <p:ext uri="{BB962C8B-B14F-4D97-AF65-F5344CB8AC3E}">
        <p14:creationId xmlns:p14="http://schemas.microsoft.com/office/powerpoint/2010/main" val="305779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78A046-03F0-4074-BCF9-F3F11C3CC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9" y="0"/>
            <a:ext cx="8996001" cy="6951455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887D187-B4CD-4CB8-B256-68DDED009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96825" y="1253764"/>
            <a:ext cx="2639505" cy="18853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774A27-9D1F-4555-A96A-0382C13B8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5" y="0"/>
            <a:ext cx="8995999" cy="69514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149210-9392-4298-9FC8-736D7D7B0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2294" y="2857892"/>
            <a:ext cx="2639505" cy="18853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54A354-322B-4632-AC97-90FA5A9F4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" y="0"/>
            <a:ext cx="9045626" cy="6989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487C27-EA31-47B6-8F9F-5BBA81BAA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Lower Columbia Rover Setline Fishing Locations</a:t>
            </a:r>
          </a:p>
        </p:txBody>
      </p:sp>
    </p:spTree>
    <p:extLst>
      <p:ext uri="{BB962C8B-B14F-4D97-AF65-F5344CB8AC3E}">
        <p14:creationId xmlns:p14="http://schemas.microsoft.com/office/powerpoint/2010/main" val="368240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9B57-41B3-46DE-950D-5D88FB021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48" y="-254306"/>
            <a:ext cx="7886700" cy="1325563"/>
          </a:xfrm>
        </p:spPr>
        <p:txBody>
          <a:bodyPr/>
          <a:lstStyle/>
          <a:p>
            <a:r>
              <a:rPr lang="en-US" dirty="0"/>
              <a:t>M-R Setline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1CDBE-3619-4081-A82B-A45B2CE1D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75" y="921056"/>
            <a:ext cx="3822023" cy="5829903"/>
          </a:xfrm>
        </p:spPr>
        <p:txBody>
          <a:bodyPr/>
          <a:lstStyle/>
          <a:p>
            <a:r>
              <a:rPr lang="en-US" dirty="0"/>
              <a:t>40 baited hooks of varying sizes over 600’ setline</a:t>
            </a:r>
          </a:p>
          <a:p>
            <a:r>
              <a:rPr lang="en-US" dirty="0"/>
              <a:t>Retrieved after ~24 </a:t>
            </a:r>
            <a:r>
              <a:rPr lang="en-US" dirty="0" err="1"/>
              <a:t>hrs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A8B131-BF1B-4E1B-A23A-EF7F8ABA6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521" y="1167025"/>
            <a:ext cx="4936391" cy="32936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0457BF-B96C-413B-BD1A-D110808FF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9" y="3121772"/>
            <a:ext cx="4610459" cy="36404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6" descr="DSCN0706">
            <a:extLst>
              <a:ext uri="{FF2B5EF4-FFF2-40B4-BE49-F238E27FC236}">
                <a16:creationId xmlns:a16="http://schemas.microsoft.com/office/drawing/2014/main" id="{CA971D2E-44D9-40DF-9BEB-58688E3B3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927" y="2986661"/>
            <a:ext cx="5109328" cy="38319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A6788C4-A357-41C8-803F-A691605F8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9" y="2246619"/>
            <a:ext cx="4536791" cy="2823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51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3698875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75" y="1600200"/>
            <a:ext cx="41624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19335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2501900"/>
            <a:ext cx="2085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23850"/>
            <a:ext cx="25527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1963" y="457200"/>
            <a:ext cx="238283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4950" y="4572000"/>
            <a:ext cx="27241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038" y="3813175"/>
            <a:ext cx="33369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935F3B-6855-4886-8632-BFDB33F7F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Sturgeon markings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61681" y="2781638"/>
            <a:ext cx="1003861" cy="5078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Sport Harvest</a:t>
            </a:r>
          </a:p>
        </p:txBody>
      </p:sp>
      <p:sp>
        <p:nvSpPr>
          <p:cNvPr id="3" name="Ova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5738" y="1271588"/>
            <a:ext cx="2114550" cy="1235869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864" y="4551565"/>
            <a:ext cx="2121592" cy="124369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008" y="2747635"/>
            <a:ext cx="1011179" cy="59276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850" y="2516054"/>
            <a:ext cx="2121592" cy="124369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520" y="1436779"/>
            <a:ext cx="1837636" cy="107723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54" y="4076873"/>
            <a:ext cx="2121592" cy="124369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609" y="1182386"/>
            <a:ext cx="2121592" cy="124369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868" y="2700263"/>
            <a:ext cx="2322843" cy="136166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271" y="857251"/>
            <a:ext cx="1546188" cy="90638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3" name="TextBox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2926" y="1510948"/>
            <a:ext cx="1400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CRITFC/CRM: Initial mark via gillnet</a:t>
            </a:r>
          </a:p>
        </p:txBody>
      </p:sp>
      <p:sp>
        <p:nvSpPr>
          <p:cNvPr id="14" name="TextBox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2086" y="4222569"/>
            <a:ext cx="1294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ODFW/WDFW </a:t>
            </a:r>
          </a:p>
          <a:p>
            <a:pPr algn="ctr"/>
            <a:r>
              <a:rPr lang="en-US" sz="1350" b="1" dirty="0"/>
              <a:t>Long line sampling/ mark recapture</a:t>
            </a:r>
          </a:p>
        </p:txBody>
      </p:sp>
      <p:sp>
        <p:nvSpPr>
          <p:cNvPr id="15" name="TextBox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43527" y="2989387"/>
            <a:ext cx="17082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Abundance Estimate</a:t>
            </a:r>
          </a:p>
        </p:txBody>
      </p:sp>
      <p:sp>
        <p:nvSpPr>
          <p:cNvPr id="16" name="TextBox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251763" y="5045179"/>
            <a:ext cx="13215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Growth Rates</a:t>
            </a:r>
          </a:p>
        </p:txBody>
      </p:sp>
      <p:sp>
        <p:nvSpPr>
          <p:cNvPr id="17" name="TextBox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41733" y="3094677"/>
            <a:ext cx="14903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Projected Abundance</a:t>
            </a:r>
          </a:p>
        </p:txBody>
      </p:sp>
      <p:sp>
        <p:nvSpPr>
          <p:cNvPr id="18" name="TextBox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227342" y="1640071"/>
            <a:ext cx="14358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Natural Mortality</a:t>
            </a:r>
          </a:p>
        </p:txBody>
      </p:sp>
      <p:sp>
        <p:nvSpPr>
          <p:cNvPr id="19" name="TextBox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13612" y="1663674"/>
            <a:ext cx="15417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Harvest Regulations</a:t>
            </a:r>
          </a:p>
        </p:txBody>
      </p:sp>
      <p:sp>
        <p:nvSpPr>
          <p:cNvPr id="20" name="TextBox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45144" y="1043590"/>
            <a:ext cx="11608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Commercial Harvest</a:t>
            </a:r>
          </a:p>
        </p:txBody>
      </p:sp>
      <p:pic>
        <p:nvPicPr>
          <p:cNvPr id="22" name="Pictur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587" y="4733813"/>
            <a:ext cx="2121592" cy="124369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3" name="TextBox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93608" y="5068715"/>
            <a:ext cx="14395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Escapement to </a:t>
            </a:r>
            <a:r>
              <a:rPr lang="en-US" sz="1350" b="1" dirty="0" err="1"/>
              <a:t>broodstock</a:t>
            </a:r>
            <a:endParaRPr lang="en-US" sz="1350" b="1" dirty="0"/>
          </a:p>
        </p:txBody>
      </p:sp>
      <p:cxnSp>
        <p:nvCxnSpPr>
          <p:cNvPr id="25" name="Straight Arrow Connector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949863" y="2496150"/>
            <a:ext cx="79729" cy="1523032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697877" y="2960108"/>
            <a:ext cx="180555" cy="79311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95153">
            <a:off x="4523353" y="2273450"/>
            <a:ext cx="136371" cy="73904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088716" flipH="1">
            <a:off x="1665060" y="3544535"/>
            <a:ext cx="257314" cy="61037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42269">
            <a:off x="7287299" y="4845246"/>
            <a:ext cx="168702" cy="91425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171091">
            <a:off x="4474851" y="3674765"/>
            <a:ext cx="197920" cy="107259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840474">
            <a:off x="5837149" y="2286778"/>
            <a:ext cx="214025" cy="712388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83452">
            <a:off x="5760776" y="3848282"/>
            <a:ext cx="214985" cy="1005702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275" y="3953338"/>
            <a:ext cx="1790804" cy="177286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5" name="TextBox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38717" y="4450983"/>
            <a:ext cx="199081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Spawning</a:t>
            </a:r>
          </a:p>
          <a:p>
            <a:pPr algn="ctr"/>
            <a:r>
              <a:rPr lang="en-US" sz="1350" b="1" dirty="0"/>
              <a:t>Natural </a:t>
            </a:r>
          </a:p>
          <a:p>
            <a:pPr algn="ctr"/>
            <a:r>
              <a:rPr lang="en-US" sz="1350" b="1" dirty="0"/>
              <a:t>Recruitment</a:t>
            </a:r>
          </a:p>
        </p:txBody>
      </p:sp>
      <p:pic>
        <p:nvPicPr>
          <p:cNvPr id="46" name="Picture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05993">
            <a:off x="7382061" y="2230096"/>
            <a:ext cx="749404" cy="918912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30290">
            <a:off x="7288177" y="1311814"/>
            <a:ext cx="466316" cy="571793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90923">
            <a:off x="2263950" y="4770650"/>
            <a:ext cx="844687" cy="20352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43A3443C-6784-4DEA-B68E-FD03746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1490" y="-88854"/>
            <a:ext cx="7886700" cy="8628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Management Implications</a:t>
            </a: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F22C7135-AEE8-4C67-B606-525E3AE68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23" y="3870597"/>
            <a:ext cx="4366242" cy="29395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C1D6946-1F0D-4EED-8187-643781D6C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74" y="519978"/>
            <a:ext cx="3929607" cy="22083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DA43A26-F537-4AFB-AFA8-821CCADFE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" r="961"/>
          <a:stretch/>
        </p:blipFill>
        <p:spPr bwMode="auto">
          <a:xfrm>
            <a:off x="-188337" y="1108266"/>
            <a:ext cx="7037230" cy="44578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933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</TotalTime>
  <Words>248</Words>
  <Application>Microsoft Office PowerPoint</Application>
  <PresentationFormat>On-screen Show (4:3)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White Sturgeon Population Assessment in the Lower Columbia River</vt:lpstr>
      <vt:lpstr>Columbia River White Sturgeon</vt:lpstr>
      <vt:lpstr>White Sturgeon Range</vt:lpstr>
      <vt:lpstr>Lower Columbia Rover Setline Fishing Locations</vt:lpstr>
      <vt:lpstr>M-R Setline Sampling</vt:lpstr>
      <vt:lpstr>Sturgeon markings</vt:lpstr>
      <vt:lpstr>Management Implications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Sturgeon Population Assessment in the Lower Columbia River</dc:title>
  <dc:creator>Philip C Simpson</dc:creator>
  <cp:lastModifiedBy>Cohen, Yonah R</cp:lastModifiedBy>
  <cp:revision>30</cp:revision>
  <dcterms:created xsi:type="dcterms:W3CDTF">2021-03-22T23:51:11Z</dcterms:created>
  <dcterms:modified xsi:type="dcterms:W3CDTF">2021-05-11T15:40:04Z</dcterms:modified>
</cp:coreProperties>
</file>