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2"/>
  </p:sldMasterIdLst>
  <p:notesMasterIdLst>
    <p:notesMasterId r:id="rId23"/>
  </p:notesMasterIdLst>
  <p:handoutMasterIdLst>
    <p:handoutMasterId r:id="rId24"/>
  </p:handoutMasterIdLst>
  <p:sldIdLst>
    <p:sldId id="289" r:id="rId3"/>
    <p:sldId id="270" r:id="rId4"/>
    <p:sldId id="296" r:id="rId5"/>
    <p:sldId id="292" r:id="rId6"/>
    <p:sldId id="285" r:id="rId7"/>
    <p:sldId id="271" r:id="rId8"/>
    <p:sldId id="291" r:id="rId9"/>
    <p:sldId id="274" r:id="rId10"/>
    <p:sldId id="297" r:id="rId11"/>
    <p:sldId id="273" r:id="rId12"/>
    <p:sldId id="275" r:id="rId13"/>
    <p:sldId id="298" r:id="rId14"/>
    <p:sldId id="279" r:id="rId15"/>
    <p:sldId id="278" r:id="rId16"/>
    <p:sldId id="286" r:id="rId17"/>
    <p:sldId id="299" r:id="rId18"/>
    <p:sldId id="300" r:id="rId19"/>
    <p:sldId id="293" r:id="rId20"/>
    <p:sldId id="302" r:id="rId21"/>
    <p:sldId id="303" r:id="rId2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32">
          <p15:clr>
            <a:srgbClr val="A4A3A4"/>
          </p15:clr>
        </p15:guide>
        <p15:guide id="4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CFCF"/>
    <a:srgbClr val="FFCA08"/>
    <a:srgbClr val="C7C7C7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1" autoAdjust="0"/>
    <p:restoredTop sz="86382" autoAdjust="0"/>
  </p:normalViewPr>
  <p:slideViewPr>
    <p:cSldViewPr>
      <p:cViewPr varScale="1">
        <p:scale>
          <a:sx n="36" d="100"/>
          <a:sy n="36" d="100"/>
        </p:scale>
        <p:origin x="29" y="682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-2419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10" d="100"/>
          <a:sy n="110" d="100"/>
        </p:scale>
        <p:origin x="2126" y="62"/>
      </p:cViewPr>
      <p:guideLst>
        <p:guide orient="horz" pos="2880"/>
        <p:guide pos="2160"/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5/11/2021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5/11/2021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3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0791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0791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6736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0791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0791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0791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4630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55327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96011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7270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07919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2649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3423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7392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0791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0791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1015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0791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6380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29C95-5AD7-4EDC-AF64-617C1D168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1457D-F977-48C1-827E-CDBF7E7D8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A88E4-6A5A-4EF8-AD3F-2D3B3AF7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B9BE9-1062-4A1A-8074-39C739AC7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A053E-3D13-4303-AC8D-B1872694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92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47747-CA66-4AF7-BD35-7FECC22AF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FA9825-8972-4B19-8CA7-A225C52D5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005DC-E024-4C06-98F3-6E0CBF0F5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D1B94-901B-414C-ACDD-674837C71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D7AB1-2E51-4F1E-9A09-FDBC92A42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65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7C0E70-2F80-4C5A-B295-19218420C0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D16CBF-C671-4C5F-91CE-4C67BB8ED5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F673A-0A34-4966-81D4-FCD7A955A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6E13C-07F2-4404-8671-BFA217581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785A9-9A02-42E1-92F1-9464D12B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33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B831B-5101-4A8F-AE9B-F5E935F5D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02503-80E9-44E0-9933-22E093CB8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1ACA1-0138-4934-BAEC-22DBCD866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D8D01-2102-4AB3-A957-9489BF610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0601B-9465-47EF-8F97-7E4541BD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0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F3A7B-227B-4D4E-A5F1-F1E82DBDC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C8405-DB3E-40CB-AEF6-13EBF3212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B331E-9131-410D-A8B2-6CDACE5EB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8C4D2-3624-4D7C-8D24-B1B98487F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6AC1B-33B8-45BC-8112-2E6BF0F07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63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A4FB-726D-45CE-B5DA-B5E84D98B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75743-A27F-4F1E-9451-77BF3BC189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EADFD6-4030-4FF4-9E4B-2BD1DD048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73AB6-4320-4683-B048-AD4ED3F9D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34771-4F8B-4C58-A375-C883893A1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76F56-0BCD-42B4-90AA-12F42F30C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7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63AD6-87E1-4525-B11F-85A0D43FE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7E003-B737-412C-B53F-AE04B25B5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E8A338-1D8E-46F2-9C16-E5D694A01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22CD86-3057-484B-BE90-6F582E8120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90BB03-E230-42D5-9FB8-0A4D21BA3C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C85D3F-E8A6-4A4B-B560-2EFD1B68C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61B9BD-EE96-4986-BFC0-A8BD70414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496DE3-2DE0-4DD9-9060-E2C87A9FC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7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1B41B-71A1-4C2C-B3A3-10E7657D4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E05A6-19D4-4B90-9716-76B7FDA2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90894D-C2AB-4448-B484-CE9DD8E04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C5F66E-3AC4-49F5-AC80-B49558AF2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7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402A30-E050-4F85-8B7F-92CC247AC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1024FB-5E72-4622-BAED-852A6CE5A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B2D44-9DAC-43FA-94C3-CCDDF1ABE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6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BB0AA-2137-4968-AE25-439BE21BD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CCF8E-C1C0-485E-B06E-441B18661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7EAB1-FED7-4E7A-8EE0-3480EAF14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2B6255-4B4F-4509-B39E-7A205B4BA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7018B1-1C97-41C2-A61A-FF70E2163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BCBDD8-43D7-432F-B961-60806A7B7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35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C6294-62E6-4BDB-BCD5-52365A527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25ABED-2F6F-4130-BF20-5C8E11587E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99CC1-EC76-492B-BE8C-5E4650CAB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F5A4AA-C088-4F30-98FA-B8D7FBE57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6C41E-08AC-4028-A9FA-3303154C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33917-D273-41DF-B36E-571431AD1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10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10D079-ADC4-486D-8572-032747409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C848B-CD18-4B65-A059-C793A4D42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18843-9947-44E6-B7D2-47E7A23C93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33987-6305-4E2A-BF18-EF013ECE92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B8F1F-84D2-4E6D-B839-42ACF9D93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F3027-144B-40CC-87AA-8A3EE0201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C87F6-986D-49E6-AF40-1B3A1EE80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2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93CE9C8-3D1D-487B-B26D-D06444BA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2C3197-1CBD-443F-A13B-0E5167D714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Applying an emerging tool to monitor juvenile sport fishes in Hawaii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571C5E-B13E-4975-9A27-3134F7799D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Kim Peyton, Troy </a:t>
            </a:r>
            <a:r>
              <a:rPr lang="en-US" dirty="0" err="1">
                <a:solidFill>
                  <a:schemeClr val="bg1"/>
                </a:solidFill>
              </a:rPr>
              <a:t>Shimoda</a:t>
            </a:r>
            <a:r>
              <a:rPr lang="en-US" dirty="0">
                <a:solidFill>
                  <a:schemeClr val="bg1"/>
                </a:solidFill>
              </a:rPr>
              <a:t>, Troy </a:t>
            </a:r>
            <a:r>
              <a:rPr lang="en-US" dirty="0" err="1">
                <a:solidFill>
                  <a:schemeClr val="bg1"/>
                </a:solidFill>
              </a:rPr>
              <a:t>Sakihara</a:t>
            </a:r>
            <a:r>
              <a:rPr lang="en-US" dirty="0">
                <a:solidFill>
                  <a:schemeClr val="bg1"/>
                </a:solidFill>
              </a:rPr>
              <a:t>, Tim </a:t>
            </a:r>
            <a:r>
              <a:rPr lang="en-US" dirty="0" err="1">
                <a:solidFill>
                  <a:schemeClr val="bg1"/>
                </a:solidFill>
              </a:rPr>
              <a:t>Shindo</a:t>
            </a:r>
            <a:r>
              <a:rPr lang="en-US" dirty="0">
                <a:solidFill>
                  <a:schemeClr val="bg1"/>
                </a:solidFill>
              </a:rPr>
              <a:t>, </a:t>
            </a:r>
          </a:p>
          <a:p>
            <a:r>
              <a:rPr lang="en-US" dirty="0">
                <a:solidFill>
                  <a:schemeClr val="bg1"/>
                </a:solidFill>
              </a:rPr>
              <a:t>Skippy </a:t>
            </a:r>
            <a:r>
              <a:rPr lang="en-US" dirty="0" err="1">
                <a:solidFill>
                  <a:schemeClr val="bg1"/>
                </a:solidFill>
              </a:rPr>
              <a:t>Hau</a:t>
            </a:r>
            <a:r>
              <a:rPr lang="en-US" dirty="0">
                <a:solidFill>
                  <a:schemeClr val="bg1"/>
                </a:solidFill>
              </a:rPr>
              <a:t>, Jody Kimmel, Laura </a:t>
            </a:r>
            <a:r>
              <a:rPr lang="en-US" dirty="0" err="1">
                <a:solidFill>
                  <a:schemeClr val="bg1"/>
                </a:solidFill>
              </a:rPr>
              <a:t>Gajdzik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State of Hawaii</a:t>
            </a:r>
          </a:p>
          <a:p>
            <a:r>
              <a:rPr lang="en-US" sz="1600" dirty="0">
                <a:solidFill>
                  <a:schemeClr val="bg1"/>
                </a:solidFill>
              </a:rPr>
              <a:t>Department of Land and Natural Resources</a:t>
            </a:r>
          </a:p>
          <a:p>
            <a:r>
              <a:rPr lang="en-US" sz="1600" dirty="0">
                <a:solidFill>
                  <a:schemeClr val="bg1"/>
                </a:solidFill>
              </a:rPr>
              <a:t>Division of Aquatic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C9D04F-4726-41FE-8460-FA1F46E75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87329"/>
            <a:ext cx="1284879" cy="12748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533EF1-314F-4F38-BA49-AA915856F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116" y="5414025"/>
            <a:ext cx="1412709" cy="1280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3F26E7-23A3-4FDB-826A-5259AF520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157" y="5322585"/>
            <a:ext cx="1953760" cy="1463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BD566D-2BA6-4080-9B93-62C83C436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3" t="13616" r="19923" b="10785"/>
          <a:stretch/>
        </p:blipFill>
        <p:spPr bwMode="auto">
          <a:xfrm>
            <a:off x="7467600" y="5379641"/>
            <a:ext cx="1371600" cy="13489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200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85344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2000">
                <a:schemeClr val="accent5">
                  <a:lumMod val="20000"/>
                  <a:lumOff val="80000"/>
                  <a:alpha val="31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8164" y="6384472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E5A3BD2-CABD-40F4-AFAC-1C44BD0B0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18067" y="1298196"/>
            <a:ext cx="6507865" cy="5410200"/>
            <a:chOff x="601647" y="1"/>
            <a:chExt cx="7881272" cy="6775268"/>
          </a:xfrm>
        </p:grpSpPr>
        <p:pic>
          <p:nvPicPr>
            <p:cNvPr id="7" name="Picture 6" descr="Rplot_3environments.jpg">
              <a:extLst>
                <a:ext uri="{FF2B5EF4-FFF2-40B4-BE49-F238E27FC236}">
                  <a16:creationId xmlns:a16="http://schemas.microsoft.com/office/drawing/2014/main" id="{D2E537E9-C88A-48AE-B65E-1B1B9AA5A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647" y="1"/>
              <a:ext cx="7881272" cy="6775268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5710CFA-1D77-43EE-BC58-27E911A3CBD9}"/>
                </a:ext>
              </a:extLst>
            </p:cNvPr>
            <p:cNvSpPr/>
            <p:nvPr/>
          </p:nvSpPr>
          <p:spPr>
            <a:xfrm>
              <a:off x="3269683" y="3239589"/>
              <a:ext cx="389450" cy="645907"/>
            </a:xfrm>
            <a:prstGeom prst="ellips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7C4A57-CD8A-4803-9596-2E349D1E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4753"/>
            <a:ext cx="7886700" cy="1325563"/>
          </a:xfrm>
        </p:spPr>
        <p:txBody>
          <a:bodyPr/>
          <a:lstStyle/>
          <a:p>
            <a:r>
              <a:rPr lang="en-US" sz="3200" dirty="0"/>
              <a:t>eDNA reveals 3 different fish communities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0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333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9217 -0.00325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7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85344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2000">
                <a:schemeClr val="accent5">
                  <a:lumMod val="20000"/>
                  <a:lumOff val="80000"/>
                  <a:alpha val="31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8164" y="6384472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F80B0B-7D2B-4017-9FF3-8BB8DB80C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18067" y="1298196"/>
            <a:ext cx="6507865" cy="5410200"/>
            <a:chOff x="601647" y="1"/>
            <a:chExt cx="7881272" cy="6775268"/>
          </a:xfrm>
        </p:grpSpPr>
        <p:pic>
          <p:nvPicPr>
            <p:cNvPr id="7" name="Picture 6" descr="Rplot_3environments.jpg">
              <a:extLst>
                <a:ext uri="{FF2B5EF4-FFF2-40B4-BE49-F238E27FC236}">
                  <a16:creationId xmlns:a16="http://schemas.microsoft.com/office/drawing/2014/main" id="{565F71C4-F50F-4887-B50F-8CAA16134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647" y="1"/>
              <a:ext cx="7881272" cy="6775268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364A8A3-660D-4D65-B21D-9B3429B9CE2C}"/>
                </a:ext>
              </a:extLst>
            </p:cNvPr>
            <p:cNvSpPr/>
            <p:nvPr/>
          </p:nvSpPr>
          <p:spPr>
            <a:xfrm>
              <a:off x="3269683" y="3239589"/>
              <a:ext cx="389450" cy="645907"/>
            </a:xfrm>
            <a:prstGeom prst="ellips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C0B7634-9F74-4AD3-830B-7F7F11607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134653"/>
            <a:ext cx="8978535" cy="5431995"/>
            <a:chOff x="0" y="1134653"/>
            <a:chExt cx="8978535" cy="5431995"/>
          </a:xfrm>
        </p:grpSpPr>
        <p:pic>
          <p:nvPicPr>
            <p:cNvPr id="13" name="Picture 12" descr="A large waterfall in a forest&#10;&#10;Description automatically generated">
              <a:extLst>
                <a:ext uri="{FF2B5EF4-FFF2-40B4-BE49-F238E27FC236}">
                  <a16:creationId xmlns:a16="http://schemas.microsoft.com/office/drawing/2014/main" id="{19222A5E-2115-4626-91FC-90970734A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465" y="4291376"/>
              <a:ext cx="2072640" cy="15544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407C024-6062-4E53-9027-50E3B01FA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9474" y="4842353"/>
              <a:ext cx="2299061" cy="17242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 descr="A picture containing grass, outdoor, ground, nature&#10;&#10;Description automatically generated">
              <a:extLst>
                <a:ext uri="{FF2B5EF4-FFF2-40B4-BE49-F238E27FC236}">
                  <a16:creationId xmlns:a16="http://schemas.microsoft.com/office/drawing/2014/main" id="{0EE8FA5C-40A1-42FC-AED1-9CB47601B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34653"/>
              <a:ext cx="2476540" cy="13255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EDCCE2D-412E-45C1-90A2-EE2FBCDD4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4" y="124655"/>
            <a:ext cx="8134350" cy="1325563"/>
          </a:xfrm>
        </p:spPr>
        <p:txBody>
          <a:bodyPr/>
          <a:lstStyle/>
          <a:p>
            <a:r>
              <a:rPr lang="en-US" sz="3600" dirty="0"/>
              <a:t>eDNA reveals 3 different fish communities cont.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0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333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9217 -0.00325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7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85344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2000">
                <a:schemeClr val="accent5">
                  <a:lumMod val="20000"/>
                  <a:lumOff val="80000"/>
                  <a:alpha val="31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8164" y="6384472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F80B0B-7D2B-4017-9FF3-8BB8DB80C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18067" y="1298196"/>
            <a:ext cx="6507865" cy="5410200"/>
            <a:chOff x="601647" y="1"/>
            <a:chExt cx="7881272" cy="6775268"/>
          </a:xfrm>
        </p:grpSpPr>
        <p:pic>
          <p:nvPicPr>
            <p:cNvPr id="7" name="Picture 6" descr="Rplot_3environments.jpg">
              <a:extLst>
                <a:ext uri="{FF2B5EF4-FFF2-40B4-BE49-F238E27FC236}">
                  <a16:creationId xmlns:a16="http://schemas.microsoft.com/office/drawing/2014/main" id="{565F71C4-F50F-4887-B50F-8CAA16134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647" y="1"/>
              <a:ext cx="7881272" cy="6775268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364A8A3-660D-4D65-B21D-9B3429B9CE2C}"/>
                </a:ext>
              </a:extLst>
            </p:cNvPr>
            <p:cNvSpPr/>
            <p:nvPr/>
          </p:nvSpPr>
          <p:spPr>
            <a:xfrm>
              <a:off x="3269683" y="3239589"/>
              <a:ext cx="389450" cy="645907"/>
            </a:xfrm>
            <a:prstGeom prst="ellips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C0B7634-9F74-4AD3-830B-7F7F11607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134653"/>
            <a:ext cx="8978535" cy="5431995"/>
            <a:chOff x="0" y="1134653"/>
            <a:chExt cx="8978535" cy="5431995"/>
          </a:xfrm>
        </p:grpSpPr>
        <p:pic>
          <p:nvPicPr>
            <p:cNvPr id="13" name="Picture 12" descr="A large waterfall in a forest&#10;&#10;Description automatically generated">
              <a:extLst>
                <a:ext uri="{FF2B5EF4-FFF2-40B4-BE49-F238E27FC236}">
                  <a16:creationId xmlns:a16="http://schemas.microsoft.com/office/drawing/2014/main" id="{19222A5E-2115-4626-91FC-90970734A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465" y="4291376"/>
              <a:ext cx="2072640" cy="15544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407C024-6062-4E53-9027-50E3B01FA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9474" y="4842353"/>
              <a:ext cx="2299061" cy="17242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 descr="A picture containing grass, outdoor, ground, nature&#10;&#10;Description automatically generated">
              <a:extLst>
                <a:ext uri="{FF2B5EF4-FFF2-40B4-BE49-F238E27FC236}">
                  <a16:creationId xmlns:a16="http://schemas.microsoft.com/office/drawing/2014/main" id="{0EE8FA5C-40A1-42FC-AED1-9CB47601B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34653"/>
              <a:ext cx="2476540" cy="13255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EDCCE2D-412E-45C1-90A2-EE2FBCDD4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4" y="124655"/>
            <a:ext cx="8134350" cy="1325563"/>
          </a:xfrm>
        </p:spPr>
        <p:txBody>
          <a:bodyPr/>
          <a:lstStyle/>
          <a:p>
            <a:r>
              <a:rPr lang="en-US" sz="3600" dirty="0"/>
              <a:t>eDNA reveals 3 different fish communities continued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01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333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9217 -0.00325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7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85344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2000">
                <a:schemeClr val="accent5">
                  <a:lumMod val="20000"/>
                  <a:lumOff val="80000"/>
                  <a:alpha val="31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8164" y="6384472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D30D8C5-73A7-49E2-B1C5-6EC0C6130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65166" y="0"/>
            <a:ext cx="8078834" cy="6741221"/>
            <a:chOff x="1065166" y="0"/>
            <a:chExt cx="8078834" cy="674122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D880B93-9A7D-4C3F-A6F4-08C461E3AC99}"/>
                </a:ext>
              </a:extLst>
            </p:cNvPr>
            <p:cNvGrpSpPr/>
            <p:nvPr/>
          </p:nvGrpSpPr>
          <p:grpSpPr>
            <a:xfrm>
              <a:off x="1065166" y="1815696"/>
              <a:ext cx="7290139" cy="4925525"/>
              <a:chOff x="1047749" y="1371558"/>
              <a:chExt cx="7290139" cy="492552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BC9CBB1-D2CB-42A3-B345-77B97B9BE8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7749" y="1457193"/>
                <a:ext cx="7290139" cy="4839890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CECBC09-B0B1-4222-AFC3-901645BBCF07}"/>
                  </a:ext>
                </a:extLst>
              </p:cNvPr>
              <p:cNvSpPr/>
              <p:nvPr/>
            </p:nvSpPr>
            <p:spPr>
              <a:xfrm>
                <a:off x="5666387" y="1371558"/>
                <a:ext cx="20189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s-IS" dirty="0"/>
                  <a:t>Stress values = 0.05</a:t>
                </a:r>
                <a:endParaRPr lang="en-US" dirty="0"/>
              </a:p>
            </p:txBody>
          </p:sp>
        </p:grpSp>
        <p:pic>
          <p:nvPicPr>
            <p:cNvPr id="8" name="Picture 7" descr="A large waterfall in a forest&#10;&#10;Description automatically generated">
              <a:extLst>
                <a:ext uri="{FF2B5EF4-FFF2-40B4-BE49-F238E27FC236}">
                  <a16:creationId xmlns:a16="http://schemas.microsoft.com/office/drawing/2014/main" id="{E9D36335-53C7-4D05-ADF2-89200BF74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413" y="0"/>
              <a:ext cx="2223587" cy="166769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E9F8355-7896-4013-8629-218DAF9D2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291763" cy="132556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Fish communities in restored streams distinct from those in reference 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0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333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9217 -0.00325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7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85344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2000">
                <a:schemeClr val="accent5">
                  <a:lumMod val="20000"/>
                  <a:lumOff val="80000"/>
                  <a:alpha val="31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8164" y="6384472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DA04ADD-0BD2-4F57-970D-1FB620385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5967" y="1271085"/>
            <a:ext cx="7844966" cy="5305788"/>
            <a:chOff x="945967" y="1271085"/>
            <a:chExt cx="7844966" cy="530578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E38E672-BDD6-4DB9-B72C-5F1CF56565F4}"/>
                </a:ext>
              </a:extLst>
            </p:cNvPr>
            <p:cNvGrpSpPr/>
            <p:nvPr/>
          </p:nvGrpSpPr>
          <p:grpSpPr>
            <a:xfrm>
              <a:off x="945967" y="1271085"/>
              <a:ext cx="7844966" cy="5305788"/>
              <a:chOff x="945967" y="1271085"/>
              <a:chExt cx="7844966" cy="530578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4C2D4D1-7DCE-43EF-B53A-99BB3F905DE0}"/>
                  </a:ext>
                </a:extLst>
              </p:cNvPr>
              <p:cNvSpPr/>
              <p:nvPr/>
            </p:nvSpPr>
            <p:spPr>
              <a:xfrm>
                <a:off x="6772006" y="1271085"/>
                <a:ext cx="20189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s-IS" dirty="0"/>
                  <a:t>Stress values = 0.09</a:t>
                </a:r>
                <a:endParaRPr lang="en-US" dirty="0"/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C354D43-E59B-4EB7-A599-73D926AB6C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5967" y="1602304"/>
                <a:ext cx="7493000" cy="4974569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541F922-53D4-474F-A0B4-656E25076F0A}"/>
                </a:ext>
              </a:extLst>
            </p:cNvPr>
            <p:cNvGrpSpPr/>
            <p:nvPr/>
          </p:nvGrpSpPr>
          <p:grpSpPr>
            <a:xfrm>
              <a:off x="7163703" y="3429000"/>
              <a:ext cx="1175659" cy="1193831"/>
              <a:chOff x="7163703" y="3429000"/>
              <a:chExt cx="1175659" cy="119383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0FD38C5-5B6B-424F-BF9B-C3AD13C7F035}"/>
                  </a:ext>
                </a:extLst>
              </p:cNvPr>
              <p:cNvGrpSpPr/>
              <p:nvPr/>
            </p:nvGrpSpPr>
            <p:grpSpPr>
              <a:xfrm>
                <a:off x="7163703" y="3429000"/>
                <a:ext cx="1175659" cy="843696"/>
                <a:chOff x="7067548" y="3316533"/>
                <a:chExt cx="1175659" cy="843696"/>
              </a:xfrm>
            </p:grpSpPr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347DEB6-A672-4F70-BA26-1819BDF31904}"/>
                    </a:ext>
                  </a:extLst>
                </p:cNvPr>
                <p:cNvSpPr txBox="1"/>
                <p:nvPr/>
              </p:nvSpPr>
              <p:spPr>
                <a:xfrm>
                  <a:off x="7381416" y="3649395"/>
                  <a:ext cx="861791" cy="43088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/>
                    <a:t>Reference</a:t>
                  </a:r>
                </a:p>
                <a:p>
                  <a:endParaRPr lang="en-US" sz="1100" dirty="0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CECD2F1-CADC-4DC3-8252-62293CCE8E32}"/>
                    </a:ext>
                  </a:extLst>
                </p:cNvPr>
                <p:cNvSpPr txBox="1"/>
                <p:nvPr/>
              </p:nvSpPr>
              <p:spPr>
                <a:xfrm>
                  <a:off x="7367812" y="3898619"/>
                  <a:ext cx="775064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/>
                    <a:t>Restored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0F7351B-6FC1-47FB-A7CB-10586D5AB3FD}"/>
                    </a:ext>
                  </a:extLst>
                </p:cNvPr>
                <p:cNvSpPr txBox="1"/>
                <p:nvPr/>
              </p:nvSpPr>
              <p:spPr>
                <a:xfrm>
                  <a:off x="7067548" y="3316533"/>
                  <a:ext cx="1175659" cy="33366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DB8DE6-EBC6-431F-9366-CC6024AD5EFA}"/>
                  </a:ext>
                </a:extLst>
              </p:cNvPr>
              <p:cNvSpPr txBox="1"/>
              <p:nvPr/>
            </p:nvSpPr>
            <p:spPr>
              <a:xfrm>
                <a:off x="7477210" y="4191944"/>
                <a:ext cx="775064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Reference- other</a:t>
                </a:r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645A9B4C-ADF1-45D2-A9A8-4BAF35DAE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6" y="2032947"/>
            <a:ext cx="2261838" cy="1696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33799E-8EAD-4817-96C7-C6C321A69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421" y="1998692"/>
            <a:ext cx="2476540" cy="1325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51897A-D45F-4B65-A4F6-97B4C3E60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Fish communities in restored estuaries are also distinct.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0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333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9217 -0.00325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7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85344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2000">
                <a:schemeClr val="accent5">
                  <a:lumMod val="20000"/>
                  <a:lumOff val="80000"/>
                  <a:alpha val="31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8164" y="6384472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BAA1A9-5B80-4E91-83EF-8C6611EB1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55912-5E75-499D-A27D-8A90D08D5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753350" cy="1679575"/>
          </a:xfrm>
        </p:spPr>
        <p:txBody>
          <a:bodyPr>
            <a:normAutofit/>
          </a:bodyPr>
          <a:lstStyle/>
          <a:p>
            <a:r>
              <a:rPr lang="en-US" dirty="0"/>
              <a:t>eDNA in aquatic systems can uncover terrestrial species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C15EA9-AE28-4FA1-B285-8EE35B65B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591" y="2944667"/>
            <a:ext cx="2010389" cy="2812869"/>
          </a:xfrm>
          <a:prstGeom prst="rect">
            <a:avLst/>
          </a:prstGeom>
        </p:spPr>
      </p:pic>
      <p:pic>
        <p:nvPicPr>
          <p:cNvPr id="7" name="Picture 6" descr="Black-tailed Jackrabbit- Lepus californicus - NatureWorks">
            <a:extLst>
              <a:ext uri="{FF2B5EF4-FFF2-40B4-BE49-F238E27FC236}">
                <a16:creationId xmlns:a16="http://schemas.microsoft.com/office/drawing/2014/main" id="{8D65B4AD-5698-4E14-83D7-B3D9C4148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213" y="4375015"/>
            <a:ext cx="2101461" cy="139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4328F5-BA77-4F82-BA2C-190E0A13A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026601"/>
            <a:ext cx="3114675" cy="17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5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333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9217 -0.00325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7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85344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2000">
                <a:schemeClr val="accent5">
                  <a:lumMod val="20000"/>
                  <a:lumOff val="80000"/>
                  <a:alpha val="31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8164" y="6384472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BAA1A9-5B80-4E91-83EF-8C6611EB1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lessons learned: DNA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55912-5E75-499D-A27D-8A90D08D5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753350" cy="1679575"/>
          </a:xfrm>
        </p:spPr>
        <p:txBody>
          <a:bodyPr>
            <a:normAutofit/>
          </a:bodyPr>
          <a:lstStyle/>
          <a:p>
            <a:r>
              <a:rPr lang="en-US" dirty="0"/>
              <a:t>Using eDNA to detect target species</a:t>
            </a:r>
          </a:p>
          <a:p>
            <a:pPr lvl="1"/>
            <a:r>
              <a:rPr lang="en-US" dirty="0"/>
              <a:t>False positives</a:t>
            </a:r>
          </a:p>
          <a:p>
            <a:pPr lvl="1"/>
            <a:r>
              <a:rPr lang="en-US" dirty="0"/>
              <a:t>False negatives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C15EA9-AE28-4FA1-B285-8EE35B65B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591" y="2944667"/>
            <a:ext cx="2010389" cy="2812869"/>
          </a:xfrm>
          <a:prstGeom prst="rect">
            <a:avLst/>
          </a:prstGeom>
        </p:spPr>
      </p:pic>
      <p:pic>
        <p:nvPicPr>
          <p:cNvPr id="7" name="Picture 6" descr="Black-tailed Jackrabbit- Lepus californicus - NatureWorks">
            <a:extLst>
              <a:ext uri="{FF2B5EF4-FFF2-40B4-BE49-F238E27FC236}">
                <a16:creationId xmlns:a16="http://schemas.microsoft.com/office/drawing/2014/main" id="{8D65B4AD-5698-4E14-83D7-B3D9C4148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213" y="4375015"/>
            <a:ext cx="2101461" cy="139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4328F5-BA77-4F82-BA2C-190E0A13A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026601"/>
            <a:ext cx="3114675" cy="17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8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333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9217 -0.00325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7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85344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2000">
                <a:schemeClr val="accent5">
                  <a:lumMod val="20000"/>
                  <a:lumOff val="80000"/>
                  <a:alpha val="31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8164" y="6384472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BAA1A9-5B80-4E91-83EF-8C6611EB1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lessons learned: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55912-5E75-499D-A27D-8A90D08D5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753350" cy="1679575"/>
          </a:xfrm>
        </p:spPr>
        <p:txBody>
          <a:bodyPr>
            <a:normAutofit/>
          </a:bodyPr>
          <a:lstStyle/>
          <a:p>
            <a:r>
              <a:rPr lang="en-US" dirty="0"/>
              <a:t>Using eDNA to detect target species</a:t>
            </a:r>
          </a:p>
          <a:p>
            <a:pPr lvl="1"/>
            <a:r>
              <a:rPr lang="en-US" dirty="0"/>
              <a:t>False positives</a:t>
            </a:r>
          </a:p>
          <a:p>
            <a:pPr lvl="1"/>
            <a:r>
              <a:rPr lang="en-US" dirty="0"/>
              <a:t>False negatives</a:t>
            </a:r>
          </a:p>
          <a:p>
            <a:r>
              <a:rPr lang="en-US" dirty="0"/>
              <a:t>Solution: Temporal sampling in monitoring design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C15EA9-AE28-4FA1-B285-8EE35B65B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591" y="2944667"/>
            <a:ext cx="2010389" cy="2812869"/>
          </a:xfrm>
          <a:prstGeom prst="rect">
            <a:avLst/>
          </a:prstGeom>
        </p:spPr>
      </p:pic>
      <p:pic>
        <p:nvPicPr>
          <p:cNvPr id="7" name="Picture 6" descr="Black-tailed Jackrabbit- Lepus californicus - NatureWorks">
            <a:extLst>
              <a:ext uri="{FF2B5EF4-FFF2-40B4-BE49-F238E27FC236}">
                <a16:creationId xmlns:a16="http://schemas.microsoft.com/office/drawing/2014/main" id="{8D65B4AD-5698-4E14-83D7-B3D9C4148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213" y="4375015"/>
            <a:ext cx="2101461" cy="139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4328F5-BA77-4F82-BA2C-190E0A13A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026601"/>
            <a:ext cx="3114675" cy="17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6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333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9217 -0.00325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7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85344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2000">
                <a:schemeClr val="accent5">
                  <a:lumMod val="20000"/>
                  <a:lumOff val="80000"/>
                  <a:alpha val="31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8164" y="6384472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BAA1A9-5B80-4E91-83EF-8C6611EB1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lessons learned: biodiversity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55912-5E75-499D-A27D-8A90D08D5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289175"/>
          </a:xfrm>
        </p:spPr>
        <p:txBody>
          <a:bodyPr/>
          <a:lstStyle/>
          <a:p>
            <a:r>
              <a:rPr lang="en-US" dirty="0"/>
              <a:t>Using biodiversity (eDNA) as an indicator of ecosystem conditions</a:t>
            </a:r>
          </a:p>
          <a:p>
            <a:r>
              <a:rPr lang="en-US" dirty="0"/>
              <a:t>Global biodiversity hotspots – Hawaii, Guam, American Samoa, CMNI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258D5F-AC9F-4300-ACFC-051257FDA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87" y="4131128"/>
            <a:ext cx="6838950" cy="226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333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9217 -0.00325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7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85344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2000">
                <a:schemeClr val="accent5">
                  <a:lumMod val="20000"/>
                  <a:lumOff val="80000"/>
                  <a:alpha val="31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8164" y="6384472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BAA1A9-5B80-4E91-83EF-8C6611EB1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lessons learned: biodiversity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55912-5E75-499D-A27D-8A90D08D5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289175"/>
          </a:xfrm>
        </p:spPr>
        <p:txBody>
          <a:bodyPr/>
          <a:lstStyle/>
          <a:p>
            <a:r>
              <a:rPr lang="en-US" dirty="0"/>
              <a:t>Using biodiversity (eDNA) as an indicator of ecosystem conditions</a:t>
            </a:r>
          </a:p>
          <a:p>
            <a:r>
              <a:rPr lang="en-US" dirty="0"/>
              <a:t>Global biodiversity hotspots – Hawaii, Guam, American Samoa, CMNI</a:t>
            </a:r>
          </a:p>
          <a:p>
            <a:pPr lvl="1"/>
            <a:r>
              <a:rPr lang="en-US" sz="2000" dirty="0"/>
              <a:t>Under-reporting species present</a:t>
            </a:r>
          </a:p>
          <a:p>
            <a:r>
              <a:rPr lang="en-US" dirty="0"/>
              <a:t>Solution: Take steps to determine needed sample size</a:t>
            </a:r>
          </a:p>
          <a:p>
            <a:pPr lvl="1"/>
            <a:r>
              <a:rPr lang="en-US" dirty="0"/>
              <a:t>Field </a:t>
            </a:r>
          </a:p>
          <a:p>
            <a:pPr lvl="1"/>
            <a:r>
              <a:rPr lang="en-US" dirty="0"/>
              <a:t>Laboratory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258D5F-AC9F-4300-ACFC-051257FDA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87" y="4131128"/>
            <a:ext cx="6838950" cy="226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6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333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9217 -0.00325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7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85344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2000">
                <a:schemeClr val="accent5">
                  <a:lumMod val="20000"/>
                  <a:lumOff val="80000"/>
                  <a:alpha val="31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8164" y="6384472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4165A5-68D7-439D-BFD5-55CDF735C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037"/>
            <a:ext cx="9144000" cy="626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D9E9D7A-84B4-447E-BA28-E8B52C73A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43" y="1219200"/>
            <a:ext cx="78867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Healthy estuaries support sustainable fishing.</a:t>
            </a:r>
          </a:p>
        </p:txBody>
      </p:sp>
    </p:spTree>
    <p:extLst>
      <p:ext uri="{BB962C8B-B14F-4D97-AF65-F5344CB8AC3E}">
        <p14:creationId xmlns:p14="http://schemas.microsoft.com/office/powerpoint/2010/main" val="163060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333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9217 -0.00325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7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85344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2000">
                <a:schemeClr val="accent5">
                  <a:lumMod val="20000"/>
                  <a:lumOff val="80000"/>
                  <a:alpha val="31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8164" y="6384472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BAA1A9-5B80-4E91-83EF-8C6611EB1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lessons learned: solution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55912-5E75-499D-A27D-8A90D08D5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289175"/>
          </a:xfrm>
        </p:spPr>
        <p:txBody>
          <a:bodyPr/>
          <a:lstStyle/>
          <a:p>
            <a:r>
              <a:rPr lang="en-US" dirty="0"/>
              <a:t>Using biodiversity (eDNA) as an indicator of ecosystem conditions</a:t>
            </a:r>
          </a:p>
          <a:p>
            <a:r>
              <a:rPr lang="en-US" dirty="0"/>
              <a:t>Global biodiversity hotspots – Hawaii, Guam, American Samoa, CMNI</a:t>
            </a:r>
          </a:p>
          <a:p>
            <a:pPr lvl="1"/>
            <a:r>
              <a:rPr lang="en-US" sz="2100" dirty="0"/>
              <a:t>Under-reporting species present</a:t>
            </a:r>
          </a:p>
          <a:p>
            <a:r>
              <a:rPr lang="en-US" dirty="0"/>
              <a:t>Solution: Take steps to determine needed sample size</a:t>
            </a:r>
          </a:p>
          <a:p>
            <a:pPr lvl="1"/>
            <a:r>
              <a:rPr lang="en-US" dirty="0"/>
              <a:t>Field </a:t>
            </a:r>
          </a:p>
          <a:p>
            <a:pPr lvl="1"/>
            <a:r>
              <a:rPr lang="en-US" dirty="0"/>
              <a:t>Laboratory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258D5F-AC9F-4300-ACFC-051257FDA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87" y="4131128"/>
            <a:ext cx="6838950" cy="226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4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333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9217 -0.00325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7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85344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2000">
                <a:schemeClr val="accent5">
                  <a:lumMod val="20000"/>
                  <a:lumOff val="80000"/>
                  <a:alpha val="31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8164" y="6384472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9E9D7A-84B4-447E-BA28-E8B52C73A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5396" y="291895"/>
            <a:ext cx="78867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Healthy estuaries support sustainable fishing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7738B8D-AC06-4AA3-8C04-58C53DBB4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220436" y="1219200"/>
            <a:ext cx="8693120" cy="5479384"/>
            <a:chOff x="96362" y="1167830"/>
            <a:chExt cx="8961979" cy="5648848"/>
          </a:xfrm>
        </p:grpSpPr>
        <p:pic>
          <p:nvPicPr>
            <p:cNvPr id="22" name="Picture 2" descr="C:\Users\cpeytka\Dropbox\Pix for talks\Kuhlia_xenura.jpg">
              <a:extLst>
                <a:ext uri="{FF2B5EF4-FFF2-40B4-BE49-F238E27FC236}">
                  <a16:creationId xmlns:a16="http://schemas.microsoft.com/office/drawing/2014/main" id="{944D4CE0-DB54-40E8-A0B9-D77D4C56E7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604" y="2735642"/>
              <a:ext cx="3197091" cy="165363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231F713-4FAA-436A-80D9-C1CABF7BB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399" y="2516859"/>
              <a:ext cx="2743200" cy="96496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4" name="Picture 23" descr="A hand holding a fish&#10;&#10;Description automatically generated">
              <a:extLst>
                <a:ext uri="{FF2B5EF4-FFF2-40B4-BE49-F238E27FC236}">
                  <a16:creationId xmlns:a16="http://schemas.microsoft.com/office/drawing/2014/main" id="{6199C8E6-B423-467F-BC11-3F9C4659E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059" y="1238475"/>
              <a:ext cx="3134824" cy="1423927"/>
            </a:xfrm>
            <a:prstGeom prst="rect">
              <a:avLst/>
            </a:prstGeom>
          </p:spPr>
        </p:pic>
        <p:pic>
          <p:nvPicPr>
            <p:cNvPr id="25" name="Picture 24" descr="A close up of a fish&#10;&#10;Description automatically generated">
              <a:extLst>
                <a:ext uri="{FF2B5EF4-FFF2-40B4-BE49-F238E27FC236}">
                  <a16:creationId xmlns:a16="http://schemas.microsoft.com/office/drawing/2014/main" id="{93D11143-22C0-455F-BF2D-20E41E78C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150" y="4947390"/>
              <a:ext cx="3683900" cy="1795195"/>
            </a:xfrm>
            <a:prstGeom prst="rect">
              <a:avLst/>
            </a:prstGeom>
          </p:spPr>
        </p:pic>
        <p:pic>
          <p:nvPicPr>
            <p:cNvPr id="26" name="Picture 25" descr="A close up of a fish&#10;&#10;Description automatically generated">
              <a:extLst>
                <a:ext uri="{FF2B5EF4-FFF2-40B4-BE49-F238E27FC236}">
                  <a16:creationId xmlns:a16="http://schemas.microsoft.com/office/drawing/2014/main" id="{609F6A2D-9598-4D87-B5F7-BFC90CD8C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62" y="4483387"/>
              <a:ext cx="2887961" cy="1410487"/>
            </a:xfrm>
            <a:prstGeom prst="rect">
              <a:avLst/>
            </a:prstGeom>
          </p:spPr>
        </p:pic>
        <p:pic>
          <p:nvPicPr>
            <p:cNvPr id="27" name="Picture 26" descr="A close up of a fish&#10;&#10;Description automatically generated">
              <a:extLst>
                <a:ext uri="{FF2B5EF4-FFF2-40B4-BE49-F238E27FC236}">
                  <a16:creationId xmlns:a16="http://schemas.microsoft.com/office/drawing/2014/main" id="{3D866CB0-A351-42BC-88A1-50752C769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0382" y="1281318"/>
              <a:ext cx="3159671" cy="1047161"/>
            </a:xfrm>
            <a:prstGeom prst="rect">
              <a:avLst/>
            </a:prstGeom>
          </p:spPr>
        </p:pic>
        <p:pic>
          <p:nvPicPr>
            <p:cNvPr id="28" name="Picture 27" descr="A picture containing piece, sitting, cake, food&#10;&#10;Description automatically generated">
              <a:extLst>
                <a:ext uri="{FF2B5EF4-FFF2-40B4-BE49-F238E27FC236}">
                  <a16:creationId xmlns:a16="http://schemas.microsoft.com/office/drawing/2014/main" id="{0EDAF5EF-119D-4C45-960E-FD9C5182FC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76"/>
            <a:stretch/>
          </p:blipFill>
          <p:spPr>
            <a:xfrm>
              <a:off x="3677327" y="1167830"/>
              <a:ext cx="1943608" cy="1047161"/>
            </a:xfrm>
            <a:prstGeom prst="rect">
              <a:avLst/>
            </a:prstGeom>
          </p:spPr>
        </p:pic>
        <p:pic>
          <p:nvPicPr>
            <p:cNvPr id="29" name="Picture 28" descr="A close up of a fish&#10;&#10;Description automatically generated">
              <a:extLst>
                <a:ext uri="{FF2B5EF4-FFF2-40B4-BE49-F238E27FC236}">
                  <a16:creationId xmlns:a16="http://schemas.microsoft.com/office/drawing/2014/main" id="{B5B6A002-5D27-4071-9427-38AAE5877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59" b="36644"/>
            <a:stretch/>
          </p:blipFill>
          <p:spPr>
            <a:xfrm>
              <a:off x="1828802" y="5987985"/>
              <a:ext cx="3259179" cy="828693"/>
            </a:xfrm>
            <a:prstGeom prst="rect">
              <a:avLst/>
            </a:prstGeom>
          </p:spPr>
        </p:pic>
        <p:pic>
          <p:nvPicPr>
            <p:cNvPr id="30" name="Picture 29" descr="A close up of a fish&#10;&#10;Description automatically generated">
              <a:extLst>
                <a:ext uri="{FF2B5EF4-FFF2-40B4-BE49-F238E27FC236}">
                  <a16:creationId xmlns:a16="http://schemas.microsoft.com/office/drawing/2014/main" id="{3484BE20-B80E-4C4F-94C2-24E965898C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09" b="28383"/>
            <a:stretch/>
          </p:blipFill>
          <p:spPr>
            <a:xfrm>
              <a:off x="6213033" y="3575215"/>
              <a:ext cx="2845308" cy="1185172"/>
            </a:xfrm>
            <a:prstGeom prst="rect">
              <a:avLst/>
            </a:prstGeom>
          </p:spPr>
        </p:pic>
        <p:pic>
          <p:nvPicPr>
            <p:cNvPr id="31" name="Picture 30" descr="A close up of a fish&#10;&#10;Description automatically generated">
              <a:extLst>
                <a:ext uri="{FF2B5EF4-FFF2-40B4-BE49-F238E27FC236}">
                  <a16:creationId xmlns:a16="http://schemas.microsoft.com/office/drawing/2014/main" id="{97CB2C1C-79A2-4F0C-9FBA-5FDD5672A8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991" r="10372" b="18260"/>
            <a:stretch/>
          </p:blipFill>
          <p:spPr>
            <a:xfrm>
              <a:off x="225187" y="2960274"/>
              <a:ext cx="2467879" cy="1047161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9046B0B-9BE9-4813-9635-8E7C4C2F7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886" y="5987985"/>
              <a:ext cx="905221" cy="685456"/>
            </a:xfrm>
            <a:prstGeom prst="rect">
              <a:avLst/>
            </a:prstGeom>
          </p:spPr>
        </p:pic>
        <p:pic>
          <p:nvPicPr>
            <p:cNvPr id="33" name="Picture 32" descr="A picture containing indoor, person, dish&#10;&#10;Description automatically generated">
              <a:extLst>
                <a:ext uri="{FF2B5EF4-FFF2-40B4-BE49-F238E27FC236}">
                  <a16:creationId xmlns:a16="http://schemas.microsoft.com/office/drawing/2014/main" id="{046DFFBF-5550-4FB1-9307-459DB73AD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4054" y="4522577"/>
              <a:ext cx="1422875" cy="1261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874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333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9217 -0.00325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7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85344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2000">
                <a:schemeClr val="accent5">
                  <a:lumMod val="20000"/>
                  <a:lumOff val="80000"/>
                  <a:alpha val="31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8164" y="6384472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6D2856-3BDB-4AB2-B269-AEAF02199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68"/>
            <a:ext cx="9064979" cy="6798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6D0505-7279-43B1-AC86-4BB9605DF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18" y="4207930"/>
            <a:ext cx="7239000" cy="2192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B77CC2-853C-4506-96DD-3075CCFC17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Estuary Photo</a:t>
            </a:r>
          </a:p>
        </p:txBody>
      </p:sp>
    </p:spTree>
    <p:extLst>
      <p:ext uri="{BB962C8B-B14F-4D97-AF65-F5344CB8AC3E}">
        <p14:creationId xmlns:p14="http://schemas.microsoft.com/office/powerpoint/2010/main" val="397690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333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9217 -0.00325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7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85344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2000">
                <a:schemeClr val="accent5">
                  <a:lumMod val="20000"/>
                  <a:lumOff val="80000"/>
                  <a:alpha val="31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8164" y="6384472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50E113-8DDE-4732-852E-660CF315D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232001"/>
            <a:ext cx="9144000" cy="56653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AAFAC9-8689-4F41-B073-D2A1B7403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Traditional Monitoring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01BCDA-A9AE-42A9-869A-107B8C117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3094"/>
            <a:ext cx="2882854" cy="20549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9C89AA-D86F-4BA6-AECB-26702A206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937" y="4064679"/>
            <a:ext cx="2944850" cy="279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5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333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9217 -0.00325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7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85344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2000">
                <a:schemeClr val="accent5">
                  <a:lumMod val="20000"/>
                  <a:lumOff val="80000"/>
                  <a:alpha val="31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8164" y="6384472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E7D74D2-3611-464C-9787-18FC97302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375954"/>
            <a:ext cx="9057549" cy="5343337"/>
            <a:chOff x="0" y="1375954"/>
            <a:chExt cx="9057549" cy="534333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E2D3E56-11CF-47E8-84B6-776D64129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9326" y="3988526"/>
              <a:ext cx="3999944" cy="2730765"/>
            </a:xfrm>
            <a:prstGeom prst="rect">
              <a:avLst/>
            </a:prstGeom>
          </p:spPr>
        </p:pic>
        <p:pic>
          <p:nvPicPr>
            <p:cNvPr id="8" name="Picture 7" descr="A picture containing outdoor, ground, tree, person&#10;&#10;Description automatically generated">
              <a:extLst>
                <a:ext uri="{FF2B5EF4-FFF2-40B4-BE49-F238E27FC236}">
                  <a16:creationId xmlns:a16="http://schemas.microsoft.com/office/drawing/2014/main" id="{322C7EA2-AD63-4BCE-AD8E-4B39203FF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2927" y="1375954"/>
              <a:ext cx="3396343" cy="2547257"/>
            </a:xfrm>
            <a:prstGeom prst="rect">
              <a:avLst/>
            </a:prstGeom>
          </p:spPr>
        </p:pic>
        <p:pic>
          <p:nvPicPr>
            <p:cNvPr id="9" name="Picture 8" descr="A picture containing plate, tableware&#10;&#10;Description automatically generated">
              <a:extLst>
                <a:ext uri="{FF2B5EF4-FFF2-40B4-BE49-F238E27FC236}">
                  <a16:creationId xmlns:a16="http://schemas.microsoft.com/office/drawing/2014/main" id="{640A5EEF-0CE1-465F-A767-8A83CA3D1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53030"/>
              <a:ext cx="4874622" cy="4874622"/>
            </a:xfrm>
            <a:prstGeom prst="rect">
              <a:avLst/>
            </a:prstGeom>
          </p:spPr>
        </p:pic>
        <p:pic>
          <p:nvPicPr>
            <p:cNvPr id="10" name="Picture 9" descr="A picture containing person, indoor, cooking&#10;&#10;Description automatically generated">
              <a:extLst>
                <a:ext uri="{FF2B5EF4-FFF2-40B4-BE49-F238E27FC236}">
                  <a16:creationId xmlns:a16="http://schemas.microsoft.com/office/drawing/2014/main" id="{15484B7B-9330-4B1D-9889-81836D6CD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328" y="3232444"/>
              <a:ext cx="2016221" cy="15121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410C9C-10ED-425C-9E9F-121118DF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963"/>
            <a:ext cx="7886700" cy="1325563"/>
          </a:xfrm>
        </p:spPr>
        <p:txBody>
          <a:bodyPr/>
          <a:lstStyle/>
          <a:p>
            <a:r>
              <a:rPr lang="en-US" dirty="0"/>
              <a:t>Monitoring with environmental DNA </a:t>
            </a:r>
          </a:p>
        </p:txBody>
      </p:sp>
    </p:spTree>
    <p:extLst>
      <p:ext uri="{BB962C8B-B14F-4D97-AF65-F5344CB8AC3E}">
        <p14:creationId xmlns:p14="http://schemas.microsoft.com/office/powerpoint/2010/main" val="163060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333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9217 -0.00325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7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85344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2000">
                <a:schemeClr val="accent5">
                  <a:lumMod val="20000"/>
                  <a:lumOff val="80000"/>
                  <a:alpha val="31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8164" y="6384472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E7D74D2-3611-464C-9787-18FC97302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375954"/>
            <a:ext cx="9057549" cy="5343337"/>
            <a:chOff x="0" y="1375954"/>
            <a:chExt cx="9057549" cy="534333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E2D3E56-11CF-47E8-84B6-776D64129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9326" y="3988526"/>
              <a:ext cx="3999944" cy="2730765"/>
            </a:xfrm>
            <a:prstGeom prst="rect">
              <a:avLst/>
            </a:prstGeom>
          </p:spPr>
        </p:pic>
        <p:pic>
          <p:nvPicPr>
            <p:cNvPr id="8" name="Picture 7" descr="A picture containing outdoor, ground, tree, person&#10;&#10;Description automatically generated">
              <a:extLst>
                <a:ext uri="{FF2B5EF4-FFF2-40B4-BE49-F238E27FC236}">
                  <a16:creationId xmlns:a16="http://schemas.microsoft.com/office/drawing/2014/main" id="{322C7EA2-AD63-4BCE-AD8E-4B39203FF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2927" y="1375954"/>
              <a:ext cx="3396343" cy="2547257"/>
            </a:xfrm>
            <a:prstGeom prst="rect">
              <a:avLst/>
            </a:prstGeom>
          </p:spPr>
        </p:pic>
        <p:pic>
          <p:nvPicPr>
            <p:cNvPr id="9" name="Picture 8" descr="A picture containing plate, tableware&#10;&#10;Description automatically generated">
              <a:extLst>
                <a:ext uri="{FF2B5EF4-FFF2-40B4-BE49-F238E27FC236}">
                  <a16:creationId xmlns:a16="http://schemas.microsoft.com/office/drawing/2014/main" id="{640A5EEF-0CE1-465F-A767-8A83CA3D1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53030"/>
              <a:ext cx="4874622" cy="4874622"/>
            </a:xfrm>
            <a:prstGeom prst="rect">
              <a:avLst/>
            </a:prstGeom>
          </p:spPr>
        </p:pic>
        <p:pic>
          <p:nvPicPr>
            <p:cNvPr id="10" name="Picture 9" descr="A picture containing person, indoor, cooking&#10;&#10;Description automatically generated">
              <a:extLst>
                <a:ext uri="{FF2B5EF4-FFF2-40B4-BE49-F238E27FC236}">
                  <a16:creationId xmlns:a16="http://schemas.microsoft.com/office/drawing/2014/main" id="{15484B7B-9330-4B1D-9889-81836D6CD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328" y="3232444"/>
              <a:ext cx="2016221" cy="15121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C83FE2-B36E-4550-89D2-8F12AC3A1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with environmental DNA continued</a:t>
            </a:r>
          </a:p>
        </p:txBody>
      </p:sp>
    </p:spTree>
    <p:extLst>
      <p:ext uri="{BB962C8B-B14F-4D97-AF65-F5344CB8AC3E}">
        <p14:creationId xmlns:p14="http://schemas.microsoft.com/office/powerpoint/2010/main" val="17990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333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9217 -0.00325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7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85344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2000">
                <a:schemeClr val="accent5">
                  <a:lumMod val="20000"/>
                  <a:lumOff val="80000"/>
                  <a:alpha val="31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8164" y="6384472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F814C5-5CF0-45D7-93FA-FAA256A34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89610" y="2031685"/>
            <a:ext cx="7949292" cy="4565058"/>
            <a:chOff x="689610" y="2031685"/>
            <a:chExt cx="7949292" cy="456505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9B2888D-6928-4CB3-A224-DFBE03724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3716" y="4223657"/>
              <a:ext cx="2478259" cy="237308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A06520F-7474-4127-A468-9702CD0A2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9610" y="2031685"/>
              <a:ext cx="3578557" cy="185097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2B8E5EF-ED45-4742-B623-B5C6A5B56812}"/>
                </a:ext>
              </a:extLst>
            </p:cNvPr>
            <p:cNvSpPr txBox="1"/>
            <p:nvPr/>
          </p:nvSpPr>
          <p:spPr>
            <a:xfrm>
              <a:off x="4685211" y="2228671"/>
              <a:ext cx="39536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Two estuaries had &gt;50 native fish species, </a:t>
              </a:r>
            </a:p>
            <a:p>
              <a:pPr algn="ctr"/>
              <a:r>
                <a:rPr lang="en-US" dirty="0"/>
                <a:t>biodiversity on par with coral reefs. </a:t>
              </a:r>
            </a:p>
            <a:p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D0EE029-E971-45E4-BC76-4F5F61F28ACA}"/>
                </a:ext>
              </a:extLst>
            </p:cNvPr>
            <p:cNvSpPr txBox="1"/>
            <p:nvPr/>
          </p:nvSpPr>
          <p:spPr>
            <a:xfrm>
              <a:off x="1180012" y="4883278"/>
              <a:ext cx="37691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B0E7F34-14C9-461D-A374-592A4A1CC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Tally of species</a:t>
            </a:r>
          </a:p>
        </p:txBody>
      </p:sp>
    </p:spTree>
    <p:extLst>
      <p:ext uri="{BB962C8B-B14F-4D97-AF65-F5344CB8AC3E}">
        <p14:creationId xmlns:p14="http://schemas.microsoft.com/office/powerpoint/2010/main" val="163060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333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9217 -0.00325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7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85344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2000">
                <a:schemeClr val="accent5">
                  <a:lumMod val="20000"/>
                  <a:lumOff val="80000"/>
                  <a:alpha val="31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8164" y="6384472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F814C5-5CF0-45D7-93FA-FAA256A34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89610" y="2031685"/>
            <a:ext cx="7949292" cy="4565058"/>
            <a:chOff x="689610" y="2031685"/>
            <a:chExt cx="7949292" cy="456505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9B2888D-6928-4CB3-A224-DFBE03724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3716" y="4223657"/>
              <a:ext cx="2478259" cy="237308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A06520F-7474-4127-A468-9702CD0A2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9610" y="2031685"/>
              <a:ext cx="3578557" cy="185097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2B8E5EF-ED45-4742-B623-B5C6A5B56812}"/>
                </a:ext>
              </a:extLst>
            </p:cNvPr>
            <p:cNvSpPr txBox="1"/>
            <p:nvPr/>
          </p:nvSpPr>
          <p:spPr>
            <a:xfrm>
              <a:off x="4685211" y="2228671"/>
              <a:ext cx="39536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Two estuaries had &gt;50 native fish species, </a:t>
              </a:r>
            </a:p>
            <a:p>
              <a:pPr algn="ctr"/>
              <a:r>
                <a:rPr lang="en-US" dirty="0"/>
                <a:t>biodiversity on par with coral reefs. </a:t>
              </a:r>
            </a:p>
            <a:p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D0EE029-E971-45E4-BC76-4F5F61F28ACA}"/>
                </a:ext>
              </a:extLst>
            </p:cNvPr>
            <p:cNvSpPr txBox="1"/>
            <p:nvPr/>
          </p:nvSpPr>
          <p:spPr>
            <a:xfrm>
              <a:off x="1180012" y="4883278"/>
              <a:ext cx="376917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Two streams that feed these estuaries had the highest invertebrate biodiversity. </a:t>
              </a:r>
            </a:p>
            <a:p>
              <a:pPr algn="ctr"/>
              <a:r>
                <a:rPr lang="en-US" dirty="0"/>
                <a:t>Invertebrates are critical in food webs.</a:t>
              </a:r>
            </a:p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B0E7F34-14C9-461D-A374-592A4A1CC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Tally of species continued</a:t>
            </a:r>
          </a:p>
        </p:txBody>
      </p:sp>
    </p:spTree>
    <p:extLst>
      <p:ext uri="{BB962C8B-B14F-4D97-AF65-F5344CB8AC3E}">
        <p14:creationId xmlns:p14="http://schemas.microsoft.com/office/powerpoint/2010/main" val="344107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333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9217 -0.00325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7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E6EE188-8C78-4767-B50A-130BE28738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364</Words>
  <Application>Microsoft Office PowerPoint</Application>
  <PresentationFormat>On-screen Show (4:3)</PresentationFormat>
  <Paragraphs>80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Office Theme</vt:lpstr>
      <vt:lpstr>Applying an emerging tool to monitor juvenile sport fishes in Hawaii</vt:lpstr>
      <vt:lpstr>Healthy estuaries support sustainable fishing.</vt:lpstr>
      <vt:lpstr>Healthy estuaries support sustainable fishing</vt:lpstr>
      <vt:lpstr>Estuary Photo</vt:lpstr>
      <vt:lpstr>Traditional Monitoring </vt:lpstr>
      <vt:lpstr>Monitoring with environmental DNA </vt:lpstr>
      <vt:lpstr>Monitoring with environmental DNA continued</vt:lpstr>
      <vt:lpstr>Tally of species</vt:lpstr>
      <vt:lpstr>Tally of species continued</vt:lpstr>
      <vt:lpstr>eDNA reveals 3 different fish communities </vt:lpstr>
      <vt:lpstr>eDNA reveals 3 different fish communities cont. </vt:lpstr>
      <vt:lpstr>eDNA reveals 3 different fish communities continued </vt:lpstr>
      <vt:lpstr>Fish communities in restored streams distinct from those in reference sites</vt:lpstr>
      <vt:lpstr>Fish communities in restored estuaries are also distinct. </vt:lpstr>
      <vt:lpstr>Sharing lessons learned</vt:lpstr>
      <vt:lpstr>Sharing lessons learned: DNA</vt:lpstr>
      <vt:lpstr>Sharing lessons learned: solution</vt:lpstr>
      <vt:lpstr>Sharing lessons learned: biodiversity</vt:lpstr>
      <vt:lpstr>Sharing lessons learned: biodiversity solution</vt:lpstr>
      <vt:lpstr>Sharing lessons learned: solution cont.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2017-03-25T22:27:23Z</dcterms:created>
  <dcterms:modified xsi:type="dcterms:W3CDTF">2021-05-11T15:47:38Z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TC028048799991</vt:lpwstr>
  </property>
</Properties>
</file>