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5" r:id="rId4"/>
  </p:sldMasterIdLst>
  <p:notesMasterIdLst>
    <p:notesMasterId r:id="rId20"/>
  </p:notesMasterIdLst>
  <p:sldIdLst>
    <p:sldId id="615" r:id="rId5"/>
    <p:sldId id="613" r:id="rId6"/>
    <p:sldId id="487" r:id="rId7"/>
    <p:sldId id="484" r:id="rId8"/>
    <p:sldId id="616" r:id="rId9"/>
    <p:sldId id="603" r:id="rId10"/>
    <p:sldId id="612" r:id="rId11"/>
    <p:sldId id="359" r:id="rId12"/>
    <p:sldId id="614" r:id="rId13"/>
    <p:sldId id="260" r:id="rId14"/>
    <p:sldId id="617" r:id="rId15"/>
    <p:sldId id="618" r:id="rId16"/>
    <p:sldId id="619" r:id="rId17"/>
    <p:sldId id="620" r:id="rId18"/>
    <p:sldId id="621" r:id="rId19"/>
  </p:sldIdLst>
  <p:sldSz cx="9144000" cy="6858000" type="screen4x3"/>
  <p:notesSz cx="6858000" cy="14763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OFAW" id="{FB3F60DF-3A44-4857-9F32-822A8DFF6CCA}">
          <p14:sldIdLst>
            <p14:sldId id="615"/>
          </p14:sldIdLst>
        </p14:section>
        <p14:section name="Lanai CGMA" id="{F1A00D80-7C5F-46A8-AE5C-0D9AFBD7EF8D}">
          <p14:sldIdLst>
            <p14:sldId id="613"/>
            <p14:sldId id="487"/>
            <p14:sldId id="484"/>
            <p14:sldId id="616"/>
            <p14:sldId id="603"/>
            <p14:sldId id="612"/>
          </p14:sldIdLst>
        </p14:section>
        <p14:section name="LCGMA" id="{4E02C49A-4492-415C-8DDD-32108C2DF7FF}">
          <p14:sldIdLst>
            <p14:sldId id="359"/>
            <p14:sldId id="614"/>
          </p14:sldIdLst>
        </p14:section>
        <p14:section name="LCGMA (2)" id="{B0F9A781-B15D-4DB4-9773-A98B9231DBE0}">
          <p14:sldIdLst>
            <p14:sldId id="260"/>
            <p14:sldId id="617"/>
            <p14:sldId id="618"/>
            <p14:sldId id="619"/>
            <p14:sldId id="620"/>
            <p14:sldId id="62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mith, David G" initials="SDG" lastIdx="1" clrIdx="0">
    <p:extLst>
      <p:ext uri="{19B8F6BF-5375-455C-9EA6-DF929625EA0E}">
        <p15:presenceInfo xmlns:p15="http://schemas.microsoft.com/office/powerpoint/2012/main" userId="Smith, David 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D9F8"/>
    <a:srgbClr val="97BDFB"/>
    <a:srgbClr val="9CE5F6"/>
    <a:srgbClr val="7DECEF"/>
    <a:srgbClr val="00B0F0"/>
    <a:srgbClr val="A6ECD5"/>
    <a:srgbClr val="AEEA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40" autoAdjust="0"/>
    <p:restoredTop sz="86391"/>
  </p:normalViewPr>
  <p:slideViewPr>
    <p:cSldViewPr snapToGrid="0">
      <p:cViewPr varScale="1">
        <p:scale>
          <a:sx n="53" d="100"/>
          <a:sy n="53" d="100"/>
        </p:scale>
        <p:origin x="58" y="374"/>
      </p:cViewPr>
      <p:guideLst/>
    </p:cSldViewPr>
  </p:slideViewPr>
  <p:outlineViewPr>
    <p:cViewPr>
      <p:scale>
        <a:sx n="33" d="100"/>
        <a:sy n="33" d="100"/>
      </p:scale>
      <p:origin x="0" y="-2477"/>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200"/>
              <a:t>Trends</a:t>
            </a:r>
            <a:r>
              <a:rPr lang="en-US" sz="1200" baseline="0"/>
              <a:t> in Population and Annual Harvest Levels of Mouflon Sheep </a:t>
            </a:r>
          </a:p>
          <a:p>
            <a:pPr>
              <a:defRPr/>
            </a:pPr>
            <a:r>
              <a:rPr lang="en-US" sz="1200" baseline="0"/>
              <a:t>LCGMA (2012-2019)</a:t>
            </a:r>
            <a:endParaRPr lang="en-US" sz="12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Mammals!$Q$12</c:f>
              <c:strCache>
                <c:ptCount val="1"/>
                <c:pt idx="0">
                  <c:v>Estimated Fall Population</c:v>
                </c:pt>
              </c:strCache>
            </c:strRef>
          </c:tx>
          <c:spPr>
            <a:ln w="28575" cap="rnd">
              <a:solidFill>
                <a:schemeClr val="accent1"/>
              </a:solidFill>
              <a:round/>
            </a:ln>
            <a:effectLst/>
          </c:spPr>
          <c:marker>
            <c:symbol val="none"/>
          </c:marker>
          <c:cat>
            <c:numRef>
              <c:f>Mammals!$P$13:$P$20</c:f>
              <c:numCache>
                <c:formatCode>General</c:formatCode>
                <c:ptCount val="8"/>
                <c:pt idx="0">
                  <c:v>2012</c:v>
                </c:pt>
                <c:pt idx="1">
                  <c:v>2013</c:v>
                </c:pt>
                <c:pt idx="2">
                  <c:v>2014</c:v>
                </c:pt>
                <c:pt idx="3">
                  <c:v>2015</c:v>
                </c:pt>
                <c:pt idx="4">
                  <c:v>2016</c:v>
                </c:pt>
                <c:pt idx="5">
                  <c:v>2017</c:v>
                </c:pt>
                <c:pt idx="6">
                  <c:v>2018</c:v>
                </c:pt>
                <c:pt idx="7">
                  <c:v>2019</c:v>
                </c:pt>
              </c:numCache>
            </c:numRef>
          </c:cat>
          <c:val>
            <c:numRef>
              <c:f>Mammals!$Q$13:$Q$20</c:f>
              <c:numCache>
                <c:formatCode>General</c:formatCode>
                <c:ptCount val="8"/>
                <c:pt idx="0">
                  <c:v>3502</c:v>
                </c:pt>
                <c:pt idx="1">
                  <c:v>2127</c:v>
                </c:pt>
                <c:pt idx="2">
                  <c:v>1428</c:v>
                </c:pt>
                <c:pt idx="3">
                  <c:v>1568</c:v>
                </c:pt>
                <c:pt idx="4">
                  <c:v>1396</c:v>
                </c:pt>
                <c:pt idx="5">
                  <c:v>1025</c:v>
                </c:pt>
                <c:pt idx="6">
                  <c:v>1184</c:v>
                </c:pt>
                <c:pt idx="7">
                  <c:v>1372</c:v>
                </c:pt>
              </c:numCache>
            </c:numRef>
          </c:val>
          <c:smooth val="0"/>
          <c:extLst>
            <c:ext xmlns:c16="http://schemas.microsoft.com/office/drawing/2014/chart" uri="{C3380CC4-5D6E-409C-BE32-E72D297353CC}">
              <c16:uniqueId val="{00000000-80ED-134F-BCE3-DB1865D4BCD4}"/>
            </c:ext>
          </c:extLst>
        </c:ser>
        <c:ser>
          <c:idx val="1"/>
          <c:order val="1"/>
          <c:tx>
            <c:strRef>
              <c:f>Mammals!$R$12</c:f>
              <c:strCache>
                <c:ptCount val="1"/>
                <c:pt idx="0">
                  <c:v>Estimated Spring Population</c:v>
                </c:pt>
              </c:strCache>
            </c:strRef>
          </c:tx>
          <c:spPr>
            <a:ln w="28575" cap="rnd">
              <a:solidFill>
                <a:schemeClr val="accent2"/>
              </a:solidFill>
              <a:round/>
            </a:ln>
            <a:effectLst/>
          </c:spPr>
          <c:marker>
            <c:symbol val="none"/>
          </c:marker>
          <c:cat>
            <c:numRef>
              <c:f>Mammals!$P$13:$P$20</c:f>
              <c:numCache>
                <c:formatCode>General</c:formatCode>
                <c:ptCount val="8"/>
                <c:pt idx="0">
                  <c:v>2012</c:v>
                </c:pt>
                <c:pt idx="1">
                  <c:v>2013</c:v>
                </c:pt>
                <c:pt idx="2">
                  <c:v>2014</c:v>
                </c:pt>
                <c:pt idx="3">
                  <c:v>2015</c:v>
                </c:pt>
                <c:pt idx="4">
                  <c:v>2016</c:v>
                </c:pt>
                <c:pt idx="5">
                  <c:v>2017</c:v>
                </c:pt>
                <c:pt idx="6">
                  <c:v>2018</c:v>
                </c:pt>
                <c:pt idx="7">
                  <c:v>2019</c:v>
                </c:pt>
              </c:numCache>
            </c:numRef>
          </c:cat>
          <c:val>
            <c:numRef>
              <c:f>Mammals!$R$13:$R$20</c:f>
              <c:numCache>
                <c:formatCode>General</c:formatCode>
                <c:ptCount val="8"/>
                <c:pt idx="3">
                  <c:v>2133</c:v>
                </c:pt>
                <c:pt idx="4">
                  <c:v>635</c:v>
                </c:pt>
                <c:pt idx="5">
                  <c:v>1361</c:v>
                </c:pt>
                <c:pt idx="6">
                  <c:v>1660</c:v>
                </c:pt>
                <c:pt idx="7">
                  <c:v>1590</c:v>
                </c:pt>
              </c:numCache>
            </c:numRef>
          </c:val>
          <c:smooth val="0"/>
          <c:extLst>
            <c:ext xmlns:c16="http://schemas.microsoft.com/office/drawing/2014/chart" uri="{C3380CC4-5D6E-409C-BE32-E72D297353CC}">
              <c16:uniqueId val="{00000001-80ED-134F-BCE3-DB1865D4BCD4}"/>
            </c:ext>
          </c:extLst>
        </c:ser>
        <c:ser>
          <c:idx val="2"/>
          <c:order val="2"/>
          <c:tx>
            <c:strRef>
              <c:f>Mammals!$S$12</c:f>
              <c:strCache>
                <c:ptCount val="1"/>
                <c:pt idx="0">
                  <c:v>Total Harvest</c:v>
                </c:pt>
              </c:strCache>
            </c:strRef>
          </c:tx>
          <c:spPr>
            <a:ln w="28575" cap="rnd">
              <a:solidFill>
                <a:schemeClr val="accent3"/>
              </a:solidFill>
              <a:round/>
            </a:ln>
            <a:effectLst/>
          </c:spPr>
          <c:marker>
            <c:symbol val="none"/>
          </c:marker>
          <c:cat>
            <c:numRef>
              <c:f>Mammals!$P$13:$P$20</c:f>
              <c:numCache>
                <c:formatCode>General</c:formatCode>
                <c:ptCount val="8"/>
                <c:pt idx="0">
                  <c:v>2012</c:v>
                </c:pt>
                <c:pt idx="1">
                  <c:v>2013</c:v>
                </c:pt>
                <c:pt idx="2">
                  <c:v>2014</c:v>
                </c:pt>
                <c:pt idx="3">
                  <c:v>2015</c:v>
                </c:pt>
                <c:pt idx="4">
                  <c:v>2016</c:v>
                </c:pt>
                <c:pt idx="5">
                  <c:v>2017</c:v>
                </c:pt>
                <c:pt idx="6">
                  <c:v>2018</c:v>
                </c:pt>
                <c:pt idx="7">
                  <c:v>2019</c:v>
                </c:pt>
              </c:numCache>
            </c:numRef>
          </c:cat>
          <c:val>
            <c:numRef>
              <c:f>Mammals!$S$13:$S$20</c:f>
              <c:numCache>
                <c:formatCode>General</c:formatCode>
                <c:ptCount val="8"/>
                <c:pt idx="0">
                  <c:v>1140</c:v>
                </c:pt>
                <c:pt idx="1">
                  <c:v>822</c:v>
                </c:pt>
                <c:pt idx="2">
                  <c:v>803</c:v>
                </c:pt>
                <c:pt idx="3">
                  <c:v>715</c:v>
                </c:pt>
                <c:pt idx="4">
                  <c:v>766</c:v>
                </c:pt>
                <c:pt idx="5">
                  <c:v>825</c:v>
                </c:pt>
                <c:pt idx="6">
                  <c:v>518</c:v>
                </c:pt>
                <c:pt idx="7">
                  <c:v>585</c:v>
                </c:pt>
              </c:numCache>
            </c:numRef>
          </c:val>
          <c:smooth val="0"/>
          <c:extLst>
            <c:ext xmlns:c16="http://schemas.microsoft.com/office/drawing/2014/chart" uri="{C3380CC4-5D6E-409C-BE32-E72D297353CC}">
              <c16:uniqueId val="{00000002-80ED-134F-BCE3-DB1865D4BCD4}"/>
            </c:ext>
          </c:extLst>
        </c:ser>
        <c:dLbls>
          <c:showLegendKey val="0"/>
          <c:showVal val="0"/>
          <c:showCatName val="0"/>
          <c:showSerName val="0"/>
          <c:showPercent val="0"/>
          <c:showBubbleSize val="0"/>
        </c:dLbls>
        <c:smooth val="0"/>
        <c:axId val="519198224"/>
        <c:axId val="519195504"/>
      </c:lineChart>
      <c:catAx>
        <c:axId val="51919822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19195504"/>
        <c:crosses val="autoZero"/>
        <c:auto val="1"/>
        <c:lblAlgn val="ctr"/>
        <c:lblOffset val="100"/>
        <c:noMultiLvlLbl val="0"/>
      </c:catAx>
      <c:valAx>
        <c:axId val="5191955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Number</a:t>
                </a:r>
                <a:r>
                  <a:rPr lang="en-US" baseline="0"/>
                  <a:t> of Mouflon</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19198224"/>
        <c:crosses val="autoZero"/>
        <c:crossBetween val="between"/>
      </c:valAx>
      <c:spPr>
        <a:noFill/>
        <a:ln>
          <a:noFill/>
        </a:ln>
        <a:effectLst/>
      </c:spPr>
    </c:plotArea>
    <c:legend>
      <c:legendPos val="b"/>
      <c:layout>
        <c:manualLayout>
          <c:xMode val="edge"/>
          <c:yMode val="edge"/>
          <c:x val="5.7183908045977012E-2"/>
          <c:y val="0.88340352065319516"/>
          <c:w val="0.9"/>
          <c:h val="6.81409978204571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ysClr val="windowText" lastClr="000000"/>
      </a:solidFill>
      <a:round/>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200"/>
              <a:t>Trends in Population and Annual</a:t>
            </a:r>
            <a:r>
              <a:rPr lang="en-US" sz="1200" baseline="0"/>
              <a:t> Harvest Levels of Axis Deer </a:t>
            </a:r>
          </a:p>
          <a:p>
            <a:pPr>
              <a:defRPr/>
            </a:pPr>
            <a:r>
              <a:rPr lang="en-US" sz="1200" baseline="0"/>
              <a:t>LCGMA (2012-2019)</a:t>
            </a:r>
            <a:r>
              <a:rPr lang="en-US" sz="1200"/>
              <a:t>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Mammals!$B$34</c:f>
              <c:strCache>
                <c:ptCount val="1"/>
                <c:pt idx="0">
                  <c:v>Estimated Fall Population</c:v>
                </c:pt>
              </c:strCache>
            </c:strRef>
          </c:tx>
          <c:spPr>
            <a:ln w="28575" cap="rnd">
              <a:solidFill>
                <a:schemeClr val="accent1"/>
              </a:solidFill>
              <a:round/>
            </a:ln>
            <a:effectLst/>
          </c:spPr>
          <c:marker>
            <c:symbol val="none"/>
          </c:marker>
          <c:cat>
            <c:numRef>
              <c:f>Mammals!$A$35:$A$42</c:f>
              <c:numCache>
                <c:formatCode>General</c:formatCode>
                <c:ptCount val="8"/>
                <c:pt idx="0">
                  <c:v>2012</c:v>
                </c:pt>
                <c:pt idx="1">
                  <c:v>2013</c:v>
                </c:pt>
                <c:pt idx="2">
                  <c:v>2014</c:v>
                </c:pt>
                <c:pt idx="3">
                  <c:v>2015</c:v>
                </c:pt>
                <c:pt idx="4">
                  <c:v>2016</c:v>
                </c:pt>
                <c:pt idx="5">
                  <c:v>2017</c:v>
                </c:pt>
                <c:pt idx="6">
                  <c:v>2018</c:v>
                </c:pt>
                <c:pt idx="7">
                  <c:v>2019</c:v>
                </c:pt>
              </c:numCache>
            </c:numRef>
          </c:cat>
          <c:val>
            <c:numRef>
              <c:f>Mammals!$B$35:$B$42</c:f>
              <c:numCache>
                <c:formatCode>General</c:formatCode>
                <c:ptCount val="8"/>
                <c:pt idx="0">
                  <c:v>2644</c:v>
                </c:pt>
                <c:pt idx="1">
                  <c:v>2200</c:v>
                </c:pt>
                <c:pt idx="2">
                  <c:v>1619</c:v>
                </c:pt>
                <c:pt idx="3">
                  <c:v>2235</c:v>
                </c:pt>
                <c:pt idx="4">
                  <c:v>2213</c:v>
                </c:pt>
                <c:pt idx="5">
                  <c:v>2133</c:v>
                </c:pt>
                <c:pt idx="6">
                  <c:v>1800</c:v>
                </c:pt>
                <c:pt idx="7">
                  <c:v>2424</c:v>
                </c:pt>
              </c:numCache>
            </c:numRef>
          </c:val>
          <c:smooth val="0"/>
          <c:extLst>
            <c:ext xmlns:c16="http://schemas.microsoft.com/office/drawing/2014/chart" uri="{C3380CC4-5D6E-409C-BE32-E72D297353CC}">
              <c16:uniqueId val="{00000000-4023-804C-83D9-F3867991FB47}"/>
            </c:ext>
          </c:extLst>
        </c:ser>
        <c:ser>
          <c:idx val="1"/>
          <c:order val="1"/>
          <c:tx>
            <c:strRef>
              <c:f>Mammals!$C$34</c:f>
              <c:strCache>
                <c:ptCount val="1"/>
                <c:pt idx="0">
                  <c:v>Estimated Spring Population</c:v>
                </c:pt>
              </c:strCache>
            </c:strRef>
          </c:tx>
          <c:spPr>
            <a:ln w="28575" cap="rnd">
              <a:solidFill>
                <a:schemeClr val="accent2"/>
              </a:solidFill>
              <a:round/>
            </a:ln>
            <a:effectLst/>
          </c:spPr>
          <c:marker>
            <c:symbol val="none"/>
          </c:marker>
          <c:cat>
            <c:numRef>
              <c:f>Mammals!$A$35:$A$42</c:f>
              <c:numCache>
                <c:formatCode>General</c:formatCode>
                <c:ptCount val="8"/>
                <c:pt idx="0">
                  <c:v>2012</c:v>
                </c:pt>
                <c:pt idx="1">
                  <c:v>2013</c:v>
                </c:pt>
                <c:pt idx="2">
                  <c:v>2014</c:v>
                </c:pt>
                <c:pt idx="3">
                  <c:v>2015</c:v>
                </c:pt>
                <c:pt idx="4">
                  <c:v>2016</c:v>
                </c:pt>
                <c:pt idx="5">
                  <c:v>2017</c:v>
                </c:pt>
                <c:pt idx="6">
                  <c:v>2018</c:v>
                </c:pt>
                <c:pt idx="7">
                  <c:v>2019</c:v>
                </c:pt>
              </c:numCache>
            </c:numRef>
          </c:cat>
          <c:val>
            <c:numRef>
              <c:f>Mammals!$C$35:$C$42</c:f>
              <c:numCache>
                <c:formatCode>General</c:formatCode>
                <c:ptCount val="8"/>
                <c:pt idx="3">
                  <c:v>2795</c:v>
                </c:pt>
                <c:pt idx="4">
                  <c:v>2219</c:v>
                </c:pt>
                <c:pt idx="5">
                  <c:v>2585</c:v>
                </c:pt>
                <c:pt idx="6">
                  <c:v>2720</c:v>
                </c:pt>
                <c:pt idx="7">
                  <c:v>4250</c:v>
                </c:pt>
              </c:numCache>
            </c:numRef>
          </c:val>
          <c:smooth val="0"/>
          <c:extLst>
            <c:ext xmlns:c16="http://schemas.microsoft.com/office/drawing/2014/chart" uri="{C3380CC4-5D6E-409C-BE32-E72D297353CC}">
              <c16:uniqueId val="{00000001-4023-804C-83D9-F3867991FB47}"/>
            </c:ext>
          </c:extLst>
        </c:ser>
        <c:ser>
          <c:idx val="2"/>
          <c:order val="2"/>
          <c:tx>
            <c:strRef>
              <c:f>Mammals!$D$34</c:f>
              <c:strCache>
                <c:ptCount val="1"/>
                <c:pt idx="0">
                  <c:v>Total Harvested</c:v>
                </c:pt>
              </c:strCache>
            </c:strRef>
          </c:tx>
          <c:spPr>
            <a:ln w="28575" cap="rnd">
              <a:solidFill>
                <a:schemeClr val="accent3"/>
              </a:solidFill>
              <a:round/>
            </a:ln>
            <a:effectLst/>
          </c:spPr>
          <c:marker>
            <c:symbol val="none"/>
          </c:marker>
          <c:cat>
            <c:numRef>
              <c:f>Mammals!$A$35:$A$42</c:f>
              <c:numCache>
                <c:formatCode>General</c:formatCode>
                <c:ptCount val="8"/>
                <c:pt idx="0">
                  <c:v>2012</c:v>
                </c:pt>
                <c:pt idx="1">
                  <c:v>2013</c:v>
                </c:pt>
                <c:pt idx="2">
                  <c:v>2014</c:v>
                </c:pt>
                <c:pt idx="3">
                  <c:v>2015</c:v>
                </c:pt>
                <c:pt idx="4">
                  <c:v>2016</c:v>
                </c:pt>
                <c:pt idx="5">
                  <c:v>2017</c:v>
                </c:pt>
                <c:pt idx="6">
                  <c:v>2018</c:v>
                </c:pt>
                <c:pt idx="7">
                  <c:v>2019</c:v>
                </c:pt>
              </c:numCache>
            </c:numRef>
          </c:cat>
          <c:val>
            <c:numRef>
              <c:f>Mammals!$D$35:$D$42</c:f>
              <c:numCache>
                <c:formatCode>General</c:formatCode>
                <c:ptCount val="8"/>
                <c:pt idx="0">
                  <c:v>1140</c:v>
                </c:pt>
                <c:pt idx="1">
                  <c:v>822</c:v>
                </c:pt>
                <c:pt idx="2">
                  <c:v>803</c:v>
                </c:pt>
                <c:pt idx="3">
                  <c:v>715</c:v>
                </c:pt>
                <c:pt idx="4">
                  <c:v>766</c:v>
                </c:pt>
                <c:pt idx="5">
                  <c:v>825</c:v>
                </c:pt>
                <c:pt idx="6">
                  <c:v>518</c:v>
                </c:pt>
                <c:pt idx="7">
                  <c:v>585</c:v>
                </c:pt>
              </c:numCache>
            </c:numRef>
          </c:val>
          <c:smooth val="0"/>
          <c:extLst>
            <c:ext xmlns:c16="http://schemas.microsoft.com/office/drawing/2014/chart" uri="{C3380CC4-5D6E-409C-BE32-E72D297353CC}">
              <c16:uniqueId val="{00000002-4023-804C-83D9-F3867991FB47}"/>
            </c:ext>
          </c:extLst>
        </c:ser>
        <c:dLbls>
          <c:showLegendKey val="0"/>
          <c:showVal val="0"/>
          <c:showCatName val="0"/>
          <c:showSerName val="0"/>
          <c:showPercent val="0"/>
          <c:showBubbleSize val="0"/>
        </c:dLbls>
        <c:smooth val="0"/>
        <c:axId val="519210192"/>
        <c:axId val="519203664"/>
      </c:lineChart>
      <c:catAx>
        <c:axId val="51921019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19203664"/>
        <c:crosses val="autoZero"/>
        <c:auto val="1"/>
        <c:lblAlgn val="ctr"/>
        <c:lblOffset val="100"/>
        <c:noMultiLvlLbl val="0"/>
      </c:catAx>
      <c:valAx>
        <c:axId val="5192036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Number</a:t>
                </a:r>
                <a:r>
                  <a:rPr lang="en-US" baseline="0"/>
                  <a:t> of Axis Deer</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19210192"/>
        <c:crosses val="autoZero"/>
        <c:crossBetween val="between"/>
      </c:valAx>
      <c:spPr>
        <a:noFill/>
        <a:ln>
          <a:noFill/>
        </a:ln>
        <a:effectLst/>
      </c:spPr>
    </c:plotArea>
    <c:legend>
      <c:legendPos val="b"/>
      <c:layout>
        <c:manualLayout>
          <c:xMode val="edge"/>
          <c:yMode val="edge"/>
          <c:x val="5.1081762927782173E-2"/>
          <c:y val="0.85662378979487064"/>
          <c:w val="0.9145030621172352"/>
          <c:h val="0.1235950051698083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ysClr val="windowText" lastClr="000000"/>
      </a:solidFill>
      <a:round/>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3FA5FB38-3560-4E76-B114-4E2554DEE865}" type="datetimeFigureOut">
              <a:rPr lang="en-US" smtClean="0"/>
              <a:t>5/11/2021</a:t>
            </a:fld>
            <a:endParaRPr lang="en-US"/>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3EBE2621-7356-4682-AE94-DF16F41457A1}" type="slidenum">
              <a:rPr lang="en-US" smtClean="0"/>
              <a:t>‹#›</a:t>
            </a:fld>
            <a:endParaRPr lang="en-US"/>
          </a:p>
        </p:txBody>
      </p:sp>
    </p:spTree>
    <p:extLst>
      <p:ext uri="{BB962C8B-B14F-4D97-AF65-F5344CB8AC3E}">
        <p14:creationId xmlns:p14="http://schemas.microsoft.com/office/powerpoint/2010/main" val="36946107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BE2621-7356-4682-AE94-DF16F41457A1}" type="slidenum">
              <a:rPr lang="en-US" smtClean="0"/>
              <a:t>1</a:t>
            </a:fld>
            <a:endParaRPr lang="en-US"/>
          </a:p>
        </p:txBody>
      </p:sp>
    </p:spTree>
    <p:extLst>
      <p:ext uri="{BB962C8B-B14F-4D97-AF65-F5344CB8AC3E}">
        <p14:creationId xmlns:p14="http://schemas.microsoft.com/office/powerpoint/2010/main" val="976440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BE2621-7356-4682-AE94-DF16F41457A1}" type="slidenum">
              <a:rPr lang="en-US" smtClean="0"/>
              <a:t>2</a:t>
            </a:fld>
            <a:endParaRPr lang="en-US"/>
          </a:p>
        </p:txBody>
      </p:sp>
    </p:spTree>
    <p:extLst>
      <p:ext uri="{BB962C8B-B14F-4D97-AF65-F5344CB8AC3E}">
        <p14:creationId xmlns:p14="http://schemas.microsoft.com/office/powerpoint/2010/main" val="3649784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E38C6B-18E2-4607-A731-62CE55CEB6D0}"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3869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Research harvest totals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E38C6B-18E2-4607-A731-62CE55CEB6D0}"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80514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E38C6B-18E2-4607-A731-62CE55CEB6D0}"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48601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Can delete this slide if needed</a:t>
            </a:r>
          </a:p>
        </p:txBody>
      </p:sp>
      <p:sp>
        <p:nvSpPr>
          <p:cNvPr id="4" name="Slide Number Placeholder 3"/>
          <p:cNvSpPr>
            <a:spLocks noGrp="1"/>
          </p:cNvSpPr>
          <p:nvPr>
            <p:ph type="sldNum" sz="quarter" idx="5"/>
          </p:nvPr>
        </p:nvSpPr>
        <p:spPr/>
        <p:txBody>
          <a:bodyPr/>
          <a:lstStyle/>
          <a:p>
            <a:fld id="{3EBE2621-7356-4682-AE94-DF16F41457A1}" type="slidenum">
              <a:rPr lang="en-US" smtClean="0"/>
              <a:t>7</a:t>
            </a:fld>
            <a:endParaRPr lang="en-US"/>
          </a:p>
        </p:txBody>
      </p:sp>
    </p:spTree>
    <p:extLst>
      <p:ext uri="{BB962C8B-B14F-4D97-AF65-F5344CB8AC3E}">
        <p14:creationId xmlns:p14="http://schemas.microsoft.com/office/powerpoint/2010/main" val="27051458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8694F2-0798-433D-85D8-8DA723A5D39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08115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BE2621-7356-4682-AE94-DF16F41457A1}" type="slidenum">
              <a:rPr lang="en-US" smtClean="0"/>
              <a:t>10</a:t>
            </a:fld>
            <a:endParaRPr lang="en-US"/>
          </a:p>
        </p:txBody>
      </p:sp>
    </p:spTree>
    <p:extLst>
      <p:ext uri="{BB962C8B-B14F-4D97-AF65-F5344CB8AC3E}">
        <p14:creationId xmlns:p14="http://schemas.microsoft.com/office/powerpoint/2010/main" val="721581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BC0E1E0-1645-4E25-9A67-0E487FDBA530}" type="datetimeFigureOut">
              <a:rPr lang="en-US" smtClean="0"/>
              <a:t>5/11/2021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4C2CD2-0D07-41FF-85EC-2FC9984F48F6}" type="slidenum">
              <a:rPr lang="en-US" smtClean="0"/>
              <a:t>‹#›</a:t>
            </a:fld>
            <a:endParaRPr lang="en-US"/>
          </a:p>
        </p:txBody>
      </p:sp>
    </p:spTree>
    <p:extLst>
      <p:ext uri="{BB962C8B-B14F-4D97-AF65-F5344CB8AC3E}">
        <p14:creationId xmlns:p14="http://schemas.microsoft.com/office/powerpoint/2010/main" val="19959006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C0E1E0-1645-4E25-9A67-0E487FDBA530}" type="datetimeFigureOut">
              <a:rPr lang="en-US" smtClean="0"/>
              <a:t>5/11/2021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4C2CD2-0D07-41FF-85EC-2FC9984F48F6}" type="slidenum">
              <a:rPr lang="en-US" smtClean="0"/>
              <a:t>‹#›</a:t>
            </a:fld>
            <a:endParaRPr lang="en-US"/>
          </a:p>
        </p:txBody>
      </p:sp>
    </p:spTree>
    <p:extLst>
      <p:ext uri="{BB962C8B-B14F-4D97-AF65-F5344CB8AC3E}">
        <p14:creationId xmlns:p14="http://schemas.microsoft.com/office/powerpoint/2010/main" val="38987749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C0E1E0-1645-4E25-9A67-0E487FDBA530}" type="datetimeFigureOut">
              <a:rPr lang="en-US" smtClean="0"/>
              <a:t>5/11/2021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4C2CD2-0D07-41FF-85EC-2FC9984F48F6}" type="slidenum">
              <a:rPr lang="en-US" smtClean="0"/>
              <a:t>‹#›</a:t>
            </a:fld>
            <a:endParaRPr lang="en-US"/>
          </a:p>
        </p:txBody>
      </p:sp>
    </p:spTree>
    <p:extLst>
      <p:ext uri="{BB962C8B-B14F-4D97-AF65-F5344CB8AC3E}">
        <p14:creationId xmlns:p14="http://schemas.microsoft.com/office/powerpoint/2010/main" val="21313856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7" name="Title 1"/>
          <p:cNvSpPr>
            <a:spLocks noGrp="1"/>
          </p:cNvSpPr>
          <p:nvPr>
            <p:ph type="title"/>
          </p:nvPr>
        </p:nvSpPr>
        <p:spPr>
          <a:xfrm>
            <a:off x="287900" y="17965"/>
            <a:ext cx="8153400" cy="990600"/>
          </a:xfrm>
        </p:spPr>
        <p:txBody>
          <a:bodyPr/>
          <a:lstStyle>
            <a:lvl1pPr>
              <a:defRPr cap="small" baseline="0">
                <a:solidFill>
                  <a:schemeClr val="bg1">
                    <a:lumMod val="95000"/>
                  </a:schemeClr>
                </a:solidFill>
                <a:effectLst>
                  <a:outerShdw blurRad="50800" dist="38100" dir="2700000" algn="tl" rotWithShape="0">
                    <a:prstClr val="black">
                      <a:alpha val="40000"/>
                    </a:prstClr>
                  </a:outerShdw>
                </a:effectLst>
                <a:latin typeface="Eras Medium ITC"/>
              </a:defRPr>
            </a:lvl1pPr>
          </a:lstStyle>
          <a:p>
            <a:r>
              <a:rPr lang="en-US"/>
              <a:t>Click to edit Master title style</a:t>
            </a:r>
          </a:p>
        </p:txBody>
      </p:sp>
      <p:sp>
        <p:nvSpPr>
          <p:cNvPr id="8" name="Content Placeholder 7"/>
          <p:cNvSpPr>
            <a:spLocks noGrp="1"/>
          </p:cNvSpPr>
          <p:nvPr>
            <p:ph sz="quarter" idx="1"/>
          </p:nvPr>
        </p:nvSpPr>
        <p:spPr>
          <a:xfrm>
            <a:off x="333287" y="1378004"/>
            <a:ext cx="7928547" cy="4495800"/>
          </a:xfrm>
        </p:spPr>
        <p:txBody>
          <a:bodyPr/>
          <a:lstStyle>
            <a:lvl1pPr>
              <a:buClr>
                <a:srgbClr val="00CC00"/>
              </a:buClr>
              <a:buFont typeface="Arial" pitchFamily="34" charset="0"/>
              <a:buChar char="•"/>
              <a:defRPr sz="1575" baseline="0">
                <a:solidFill>
                  <a:schemeClr val="bg1"/>
                </a:solidFill>
                <a:effectLst>
                  <a:outerShdw blurRad="50800" dist="38100" dir="2700000" algn="tl" rotWithShape="0">
                    <a:prstClr val="black">
                      <a:alpha val="40000"/>
                    </a:prstClr>
                  </a:outerShdw>
                </a:effectLst>
                <a:latin typeface="Eras Medium ITC"/>
              </a:defRPr>
            </a:lvl1pPr>
            <a:lvl2pPr>
              <a:buClr>
                <a:srgbClr val="00CC00"/>
              </a:buClr>
              <a:buFont typeface="Courier New" pitchFamily="49" charset="0"/>
              <a:buChar char="o"/>
              <a:defRPr sz="1350" baseline="0">
                <a:solidFill>
                  <a:schemeClr val="bg1"/>
                </a:solidFill>
                <a:effectLst>
                  <a:outerShdw blurRad="50800" dist="38100" dir="2700000" algn="tl" rotWithShape="0">
                    <a:prstClr val="black">
                      <a:alpha val="40000"/>
                    </a:prstClr>
                  </a:outerShdw>
                </a:effectLst>
                <a:latin typeface="Eras Medium ITC"/>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1484044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C0E1E0-1645-4E25-9A67-0E487FDBA530}" type="datetimeFigureOut">
              <a:rPr lang="en-US" smtClean="0"/>
              <a:t>5/11/2021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4C2CD2-0D07-41FF-85EC-2FC9984F48F6}" type="slidenum">
              <a:rPr lang="en-US" smtClean="0"/>
              <a:t>‹#›</a:t>
            </a:fld>
            <a:endParaRPr lang="en-US"/>
          </a:p>
        </p:txBody>
      </p:sp>
    </p:spTree>
    <p:extLst>
      <p:ext uri="{BB962C8B-B14F-4D97-AF65-F5344CB8AC3E}">
        <p14:creationId xmlns:p14="http://schemas.microsoft.com/office/powerpoint/2010/main" val="30276124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BC0E1E0-1645-4E25-9A67-0E487FDBA530}" type="datetimeFigureOut">
              <a:rPr lang="en-US" smtClean="0"/>
              <a:t>5/11/2021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4C2CD2-0D07-41FF-85EC-2FC9984F48F6}" type="slidenum">
              <a:rPr lang="en-US" smtClean="0"/>
              <a:t>‹#›</a:t>
            </a:fld>
            <a:endParaRPr lang="en-US"/>
          </a:p>
        </p:txBody>
      </p:sp>
    </p:spTree>
    <p:extLst>
      <p:ext uri="{BB962C8B-B14F-4D97-AF65-F5344CB8AC3E}">
        <p14:creationId xmlns:p14="http://schemas.microsoft.com/office/powerpoint/2010/main" val="23160497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BC0E1E0-1645-4E25-9A67-0E487FDBA530}" type="datetimeFigureOut">
              <a:rPr lang="en-US" smtClean="0"/>
              <a:t>5/11/2021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4C2CD2-0D07-41FF-85EC-2FC9984F48F6}" type="slidenum">
              <a:rPr lang="en-US" smtClean="0"/>
              <a:t>‹#›</a:t>
            </a:fld>
            <a:endParaRPr lang="en-US"/>
          </a:p>
        </p:txBody>
      </p:sp>
    </p:spTree>
    <p:extLst>
      <p:ext uri="{BB962C8B-B14F-4D97-AF65-F5344CB8AC3E}">
        <p14:creationId xmlns:p14="http://schemas.microsoft.com/office/powerpoint/2010/main" val="1046447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BC0E1E0-1645-4E25-9A67-0E487FDBA530}" type="datetimeFigureOut">
              <a:rPr lang="en-US" smtClean="0"/>
              <a:t>5/11/2021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4C2CD2-0D07-41FF-85EC-2FC9984F48F6}" type="slidenum">
              <a:rPr lang="en-US" smtClean="0"/>
              <a:t>‹#›</a:t>
            </a:fld>
            <a:endParaRPr lang="en-US"/>
          </a:p>
        </p:txBody>
      </p:sp>
    </p:spTree>
    <p:extLst>
      <p:ext uri="{BB962C8B-B14F-4D97-AF65-F5344CB8AC3E}">
        <p14:creationId xmlns:p14="http://schemas.microsoft.com/office/powerpoint/2010/main" val="6908268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BC0E1E0-1645-4E25-9A67-0E487FDBA530}" type="datetimeFigureOut">
              <a:rPr lang="en-US" smtClean="0"/>
              <a:t>5/11/2021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4C2CD2-0D07-41FF-85EC-2FC9984F48F6}" type="slidenum">
              <a:rPr lang="en-US" smtClean="0"/>
              <a:t>‹#›</a:t>
            </a:fld>
            <a:endParaRPr lang="en-US"/>
          </a:p>
        </p:txBody>
      </p:sp>
    </p:spTree>
    <p:extLst>
      <p:ext uri="{BB962C8B-B14F-4D97-AF65-F5344CB8AC3E}">
        <p14:creationId xmlns:p14="http://schemas.microsoft.com/office/powerpoint/2010/main" val="5640905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C0E1E0-1645-4E25-9A67-0E487FDBA530}" type="datetimeFigureOut">
              <a:rPr lang="en-US" smtClean="0"/>
              <a:t>5/11/2021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4C2CD2-0D07-41FF-85EC-2FC9984F48F6}" type="slidenum">
              <a:rPr lang="en-US" smtClean="0"/>
              <a:t>‹#›</a:t>
            </a:fld>
            <a:endParaRPr lang="en-US"/>
          </a:p>
        </p:txBody>
      </p:sp>
    </p:spTree>
    <p:extLst>
      <p:ext uri="{BB962C8B-B14F-4D97-AF65-F5344CB8AC3E}">
        <p14:creationId xmlns:p14="http://schemas.microsoft.com/office/powerpoint/2010/main" val="41383890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BC0E1E0-1645-4E25-9A67-0E487FDBA530}" type="datetimeFigureOut">
              <a:rPr lang="en-US" smtClean="0"/>
              <a:t>5/11/2021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4C2CD2-0D07-41FF-85EC-2FC9984F48F6}" type="slidenum">
              <a:rPr lang="en-US" smtClean="0"/>
              <a:t>‹#›</a:t>
            </a:fld>
            <a:endParaRPr lang="en-US"/>
          </a:p>
        </p:txBody>
      </p:sp>
    </p:spTree>
    <p:extLst>
      <p:ext uri="{BB962C8B-B14F-4D97-AF65-F5344CB8AC3E}">
        <p14:creationId xmlns:p14="http://schemas.microsoft.com/office/powerpoint/2010/main" val="40295532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BC0E1E0-1645-4E25-9A67-0E487FDBA530}" type="datetimeFigureOut">
              <a:rPr lang="en-US" smtClean="0"/>
              <a:t>5/11/2021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4C2CD2-0D07-41FF-85EC-2FC9984F48F6}" type="slidenum">
              <a:rPr lang="en-US" smtClean="0"/>
              <a:t>‹#›</a:t>
            </a:fld>
            <a:endParaRPr lang="en-US"/>
          </a:p>
        </p:txBody>
      </p:sp>
    </p:spTree>
    <p:extLst>
      <p:ext uri="{BB962C8B-B14F-4D97-AF65-F5344CB8AC3E}">
        <p14:creationId xmlns:p14="http://schemas.microsoft.com/office/powerpoint/2010/main" val="1879228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C0E1E0-1645-4E25-9A67-0E487FDBA530}" type="datetimeFigureOut">
              <a:rPr lang="en-US" smtClean="0"/>
              <a:t>5/11/2021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4C2CD2-0D07-41FF-85EC-2FC9984F48F6}" type="slidenum">
              <a:rPr lang="en-US" smtClean="0"/>
              <a:t>‹#›</a:t>
            </a:fld>
            <a:endParaRPr lang="en-US"/>
          </a:p>
        </p:txBody>
      </p:sp>
    </p:spTree>
    <p:extLst>
      <p:ext uri="{BB962C8B-B14F-4D97-AF65-F5344CB8AC3E}">
        <p14:creationId xmlns:p14="http://schemas.microsoft.com/office/powerpoint/2010/main" val="1565309814"/>
      </p:ext>
    </p:extLst>
  </p:cSld>
  <p:clrMap bg1="dk1" tx1="lt1" bg2="dk2"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34" r:id="rId1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eg"/><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40">
          <a:fgClr>
            <a:schemeClr val="accent1"/>
          </a:fgClr>
          <a:bgClr>
            <a:schemeClr val="bg1"/>
          </a:bgClr>
        </a:patt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B6FCCA-0BB1-2F42-AE82-4DD3E037059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549" y="463826"/>
            <a:ext cx="8615018" cy="5910470"/>
          </a:xfrm>
          <a:prstGeom prst="rect">
            <a:avLst/>
          </a:prstGeom>
        </p:spPr>
      </p:pic>
      <p:pic>
        <p:nvPicPr>
          <p:cNvPr id="6" name="Content Placeholder 5">
            <a:extLst>
              <a:ext uri="{FF2B5EF4-FFF2-40B4-BE49-F238E27FC236}">
                <a16:creationId xmlns:a16="http://schemas.microsoft.com/office/drawing/2014/main" id="{9A6159BB-C94D-F749-8EB9-435ACBF01A66}"/>
              </a:ext>
              <a:ext uri="{C183D7F6-B498-43B3-948B-1728B52AA6E4}">
                <adec:decorative xmlns:adec="http://schemas.microsoft.com/office/drawing/2017/decorative" val="1"/>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00037" y="550829"/>
            <a:ext cx="1322395" cy="1328392"/>
          </a:xfrm>
        </p:spPr>
      </p:pic>
      <p:sp>
        <p:nvSpPr>
          <p:cNvPr id="5" name="Title 4">
            <a:extLst>
              <a:ext uri="{FF2B5EF4-FFF2-40B4-BE49-F238E27FC236}">
                <a16:creationId xmlns:a16="http://schemas.microsoft.com/office/drawing/2014/main" id="{C1B22B7E-7F10-AC49-BC40-619F822E8631}"/>
              </a:ext>
            </a:extLst>
          </p:cNvPr>
          <p:cNvSpPr>
            <a:spLocks noGrp="1"/>
          </p:cNvSpPr>
          <p:nvPr>
            <p:ph type="title" idx="4294967295"/>
          </p:nvPr>
        </p:nvSpPr>
        <p:spPr>
          <a:xfrm>
            <a:off x="400037" y="4237971"/>
            <a:ext cx="5427326" cy="1938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tx1"/>
                </a:solidFill>
                <a:effectLst/>
                <a:uLnTx/>
                <a:uFillTx/>
                <a:latin typeface="+mn-lt"/>
                <a:ea typeface="+mn-ea"/>
                <a:cs typeface="+mn-cs"/>
              </a:rPr>
              <a:t>Jason </a:t>
            </a:r>
            <a:r>
              <a:rPr kumimoji="0" lang="en-US" sz="2000" b="0" i="0" u="none" strike="noStrike" kern="1200" cap="none" spc="0" normalizeH="0" baseline="0" noProof="0" dirty="0" err="1">
                <a:ln>
                  <a:noFill/>
                </a:ln>
                <a:solidFill>
                  <a:schemeClr val="tx1"/>
                </a:solidFill>
                <a:effectLst/>
                <a:uLnTx/>
                <a:uFillTx/>
                <a:latin typeface="+mn-lt"/>
                <a:ea typeface="+mn-ea"/>
                <a:cs typeface="+mn-cs"/>
              </a:rPr>
              <a:t>Omick</a:t>
            </a:r>
            <a:r>
              <a:rPr kumimoji="0" lang="en-US" sz="2000" b="0" i="0" u="none" strike="noStrike" kern="1200" cap="none" spc="0" normalizeH="0" baseline="0" noProof="0" dirty="0">
                <a:ln>
                  <a:noFill/>
                </a:ln>
                <a:solidFill>
                  <a:schemeClr val="tx1"/>
                </a:solidFill>
                <a:effectLst/>
                <a:uLnTx/>
                <a:uFillTx/>
                <a:latin typeface="+mn-lt"/>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tx1"/>
                </a:solidFill>
                <a:effectLst/>
                <a:uLnTx/>
                <a:uFillTx/>
                <a:latin typeface="+mn-lt"/>
                <a:ea typeface="+mn-ea"/>
                <a:cs typeface="+mn-cs"/>
              </a:rPr>
              <a:t>Wildlife Biologist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tx1"/>
                </a:solidFill>
                <a:effectLst/>
                <a:uLnTx/>
                <a:uFillTx/>
                <a:latin typeface="+mn-lt"/>
                <a:ea typeface="+mn-ea"/>
                <a:cs typeface="+mn-cs"/>
              </a:rPr>
              <a:t>Game Program Coordinator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tx1"/>
                </a:solidFill>
                <a:effectLst/>
                <a:uLnTx/>
                <a:uFillTx/>
                <a:latin typeface="+mn-lt"/>
                <a:ea typeface="+mn-ea"/>
                <a:cs typeface="+mn-cs"/>
              </a:rPr>
              <a:t>Hawaii Department of Land and Natural Resources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tx1"/>
                </a:solidFill>
                <a:effectLst/>
                <a:uLnTx/>
                <a:uFillTx/>
                <a:latin typeface="+mn-lt"/>
                <a:ea typeface="+mn-ea"/>
                <a:cs typeface="+mn-cs"/>
              </a:rPr>
              <a:t>Division of Forestry and Wildlife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tx1"/>
                </a:solidFill>
                <a:effectLst/>
                <a:uLnTx/>
                <a:uFillTx/>
                <a:latin typeface="+mn-lt"/>
                <a:ea typeface="+mn-ea"/>
                <a:cs typeface="+mn-cs"/>
              </a:rPr>
              <a:t>Jason.d.omick@hawaii.gov </a:t>
            </a:r>
          </a:p>
        </p:txBody>
      </p:sp>
      <p:pic>
        <p:nvPicPr>
          <p:cNvPr id="8" name="Picture 7">
            <a:extLst>
              <a:ext uri="{FF2B5EF4-FFF2-40B4-BE49-F238E27FC236}">
                <a16:creationId xmlns:a16="http://schemas.microsoft.com/office/drawing/2014/main" id="{0C45958C-93C9-2548-8CFC-93D84C42A871}"/>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036" y="1966223"/>
            <a:ext cx="1322395" cy="1328392"/>
          </a:xfrm>
          <a:prstGeom prst="rect">
            <a:avLst/>
          </a:prstGeom>
        </p:spPr>
      </p:pic>
    </p:spTree>
    <p:extLst>
      <p:ext uri="{BB962C8B-B14F-4D97-AF65-F5344CB8AC3E}">
        <p14:creationId xmlns:p14="http://schemas.microsoft.com/office/powerpoint/2010/main" val="37911648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pattFill prst="pct40">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19034-721B-4CCB-90F2-C9F7412C8C96}"/>
              </a:ext>
            </a:extLst>
          </p:cNvPr>
          <p:cNvSpPr>
            <a:spLocks noGrp="1"/>
          </p:cNvSpPr>
          <p:nvPr>
            <p:ph type="title"/>
          </p:nvPr>
        </p:nvSpPr>
        <p:spPr>
          <a:xfrm>
            <a:off x="628650" y="365125"/>
            <a:ext cx="7886700" cy="4622511"/>
          </a:xfrm>
        </p:spPr>
        <p:txBody>
          <a:bodyPr>
            <a:normAutofit fontScale="90000"/>
          </a:bodyPr>
          <a:lstStyle/>
          <a:p>
            <a:r>
              <a:rPr lang="en-US" b="1" dirty="0">
                <a:latin typeface="Garamond" panose="02020404030301010803" pitchFamily="18" charset="0"/>
              </a:rPr>
              <a:t>Future Goals, Objectives, and Approaches</a:t>
            </a:r>
            <a:br>
              <a:rPr lang="en-US" b="1" dirty="0">
                <a:latin typeface="Garamond" panose="02020404030301010803" pitchFamily="18" charset="0"/>
              </a:rPr>
            </a:br>
            <a:br>
              <a:rPr lang="en-US" b="1" dirty="0">
                <a:latin typeface="Garamond" panose="02020404030301010803" pitchFamily="18" charset="0"/>
              </a:rPr>
            </a:br>
            <a:r>
              <a:rPr lang="en-US" sz="2000" dirty="0">
                <a:latin typeface="Garamond" panose="02020404030301010803" pitchFamily="18" charset="0"/>
              </a:rPr>
              <a:t>The two overarching goals that can guide the sustainable management of LCGMA are as follows:</a:t>
            </a:r>
            <a:br>
              <a:rPr lang="en-US" sz="2000" dirty="0">
                <a:latin typeface="Garamond" panose="02020404030301010803" pitchFamily="18" charset="0"/>
              </a:rPr>
            </a:br>
            <a:r>
              <a:rPr lang="en-US" sz="2000" dirty="0">
                <a:latin typeface="Garamond" panose="02020404030301010803" pitchFamily="18" charset="0"/>
              </a:rPr>
              <a:t> </a:t>
            </a:r>
            <a:br>
              <a:rPr lang="en-US" sz="2000" dirty="0">
                <a:latin typeface="Garamond" panose="02020404030301010803" pitchFamily="18" charset="0"/>
              </a:rPr>
            </a:br>
            <a:r>
              <a:rPr lang="en-US" sz="2000" b="1" dirty="0">
                <a:latin typeface="Garamond" panose="02020404030301010803" pitchFamily="18" charset="0"/>
              </a:rPr>
              <a:t>Goal 1</a:t>
            </a:r>
            <a:r>
              <a:rPr lang="en-US" sz="2000" dirty="0">
                <a:latin typeface="Garamond" panose="02020404030301010803" pitchFamily="18" charset="0"/>
              </a:rPr>
              <a:t>—Use an adaptive management approach to provide public hunting at the LCGMA compatible with other public land uses and that is in balance with the conservation and protection of other natural and cultural resources.</a:t>
            </a:r>
            <a:br>
              <a:rPr lang="en-US" sz="2000" dirty="0">
                <a:latin typeface="Garamond" panose="02020404030301010803" pitchFamily="18" charset="0"/>
              </a:rPr>
            </a:br>
            <a:br>
              <a:rPr lang="en-US" sz="2000" dirty="0">
                <a:latin typeface="Garamond" panose="02020404030301010803" pitchFamily="18" charset="0"/>
              </a:rPr>
            </a:br>
            <a:r>
              <a:rPr lang="en-US" sz="2000" b="1" dirty="0">
                <a:latin typeface="Garamond" panose="02020404030301010803" pitchFamily="18" charset="0"/>
              </a:rPr>
              <a:t>Goal 2</a:t>
            </a:r>
            <a:r>
              <a:rPr lang="en-US" sz="2000" dirty="0">
                <a:latin typeface="Garamond" panose="02020404030301010803" pitchFamily="18" charset="0"/>
              </a:rPr>
              <a:t>—Work collaboratively with </a:t>
            </a:r>
            <a:r>
              <a:rPr lang="en-US" sz="2000" dirty="0" err="1">
                <a:latin typeface="Garamond" panose="02020404030301010803" pitchFamily="18" charset="0"/>
              </a:rPr>
              <a:t>Pulama</a:t>
            </a:r>
            <a:r>
              <a:rPr lang="en-US" sz="2000" dirty="0">
                <a:latin typeface="Garamond" panose="02020404030301010803" pitchFamily="18" charset="0"/>
              </a:rPr>
              <a:t> </a:t>
            </a:r>
            <a:r>
              <a:rPr lang="en-US" sz="2000" dirty="0" err="1">
                <a:latin typeface="Garamond" panose="02020404030301010803" pitchFamily="18" charset="0"/>
              </a:rPr>
              <a:t>Lāna‘i</a:t>
            </a:r>
            <a:r>
              <a:rPr lang="en-US" sz="2000" dirty="0">
                <a:latin typeface="Garamond" panose="02020404030301010803" pitchFamily="18" charset="0"/>
              </a:rPr>
              <a:t> to develop and implement the comprehensive management plan of the LCGMA and to establish a long term 20 lease.</a:t>
            </a:r>
            <a:br>
              <a:rPr lang="en-US" dirty="0"/>
            </a:br>
            <a:br>
              <a:rPr lang="en-US" b="1" dirty="0"/>
            </a:br>
            <a:endParaRPr lang="en-US" dirty="0"/>
          </a:p>
        </p:txBody>
      </p:sp>
      <p:sp>
        <p:nvSpPr>
          <p:cNvPr id="3" name="TextBox 2">
            <a:extLst>
              <a:ext uri="{FF2B5EF4-FFF2-40B4-BE49-F238E27FC236}">
                <a16:creationId xmlns:a16="http://schemas.microsoft.com/office/drawing/2014/main" id="{E99D0A3C-862B-6443-AD9E-4BD6AB651EA2}"/>
              </a:ext>
            </a:extLst>
          </p:cNvPr>
          <p:cNvSpPr txBox="1"/>
          <p:nvPr/>
        </p:nvSpPr>
        <p:spPr>
          <a:xfrm>
            <a:off x="628651" y="4619502"/>
            <a:ext cx="8408472" cy="1323439"/>
          </a:xfrm>
          <a:prstGeom prst="rect">
            <a:avLst/>
          </a:prstGeom>
          <a:noFill/>
        </p:spPr>
        <p:txBody>
          <a:bodyPr wrap="square" rtlCol="0">
            <a:spAutoFit/>
          </a:bodyPr>
          <a:lstStyle/>
          <a:p>
            <a:r>
              <a:rPr lang="en-US" sz="2000" dirty="0">
                <a:latin typeface="Garamond" panose="02020404030301010803" pitchFamily="18" charset="0"/>
              </a:rPr>
              <a:t>Why? To have a sustainable hunting program on Lanai while conserving native and </a:t>
            </a:r>
          </a:p>
          <a:p>
            <a:r>
              <a:rPr lang="en-US" sz="2000" dirty="0">
                <a:latin typeface="Garamond" panose="02020404030301010803" pitchFamily="18" charset="0"/>
              </a:rPr>
              <a:t>protected wildlife and their habitats.  To develop a long-term management agreement with the private landowner and to secure the strong revenue stream that supports the State Hunting program.  </a:t>
            </a:r>
          </a:p>
        </p:txBody>
      </p:sp>
    </p:spTree>
    <p:extLst>
      <p:ext uri="{BB962C8B-B14F-4D97-AF65-F5344CB8AC3E}">
        <p14:creationId xmlns:p14="http://schemas.microsoft.com/office/powerpoint/2010/main" val="21921333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1ED8579-A57E-EC44-B0F3-ECC2C296299E}"/>
              </a:ext>
              <a:ext uri="{C183D7F6-B498-43B3-948B-1728B52AA6E4}">
                <adec:decorative xmlns:adec="http://schemas.microsoft.com/office/drawing/2017/decorative" val="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5431" y="588936"/>
            <a:ext cx="8012623" cy="5588027"/>
          </a:xfrm>
        </p:spPr>
      </p:pic>
      <p:sp>
        <p:nvSpPr>
          <p:cNvPr id="2" name="Title 1">
            <a:extLst>
              <a:ext uri="{FF2B5EF4-FFF2-40B4-BE49-F238E27FC236}">
                <a16:creationId xmlns:a16="http://schemas.microsoft.com/office/drawing/2014/main" id="{F9E068BC-3B2A-4FCA-B156-682CD3B16B26}"/>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US" dirty="0"/>
              <a:t>Image of land</a:t>
            </a:r>
          </a:p>
        </p:txBody>
      </p:sp>
    </p:spTree>
    <p:extLst>
      <p:ext uri="{BB962C8B-B14F-4D97-AF65-F5344CB8AC3E}">
        <p14:creationId xmlns:p14="http://schemas.microsoft.com/office/powerpoint/2010/main" val="41659962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390A472-F8D3-304A-ADBD-F87BD0815D9D}"/>
              </a:ext>
              <a:ext uri="{C183D7F6-B498-43B3-948B-1728B52AA6E4}">
                <adec:decorative xmlns:adec="http://schemas.microsoft.com/office/drawing/2017/decorative" val="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9966" y="433953"/>
            <a:ext cx="8539566" cy="5743010"/>
          </a:xfrm>
        </p:spPr>
      </p:pic>
      <p:sp>
        <p:nvSpPr>
          <p:cNvPr id="2" name="Title 1">
            <a:extLst>
              <a:ext uri="{FF2B5EF4-FFF2-40B4-BE49-F238E27FC236}">
                <a16:creationId xmlns:a16="http://schemas.microsoft.com/office/drawing/2014/main" id="{BF26AE69-B15A-4ACD-956D-94E8F1A186B1}"/>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US" dirty="0"/>
              <a:t>Image 2 of land</a:t>
            </a:r>
          </a:p>
        </p:txBody>
      </p:sp>
    </p:spTree>
    <p:extLst>
      <p:ext uri="{BB962C8B-B14F-4D97-AF65-F5344CB8AC3E}">
        <p14:creationId xmlns:p14="http://schemas.microsoft.com/office/powerpoint/2010/main" val="25763431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A763960-CA62-234C-B933-95FB7AD1BEB0}"/>
              </a:ext>
              <a:ext uri="{C183D7F6-B498-43B3-948B-1728B52AA6E4}">
                <adec:decorative xmlns:adec="http://schemas.microsoft.com/office/drawing/2017/decorative" val="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2956" y="666427"/>
            <a:ext cx="8307091" cy="5510536"/>
          </a:xfrm>
        </p:spPr>
      </p:pic>
      <p:sp>
        <p:nvSpPr>
          <p:cNvPr id="2" name="Title 1">
            <a:extLst>
              <a:ext uri="{FF2B5EF4-FFF2-40B4-BE49-F238E27FC236}">
                <a16:creationId xmlns:a16="http://schemas.microsoft.com/office/drawing/2014/main" id="{4363DBAE-2407-4F84-B59D-3FB4DB996D0C}"/>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US" dirty="0"/>
              <a:t>Hunter Image</a:t>
            </a:r>
          </a:p>
        </p:txBody>
      </p:sp>
    </p:spTree>
    <p:extLst>
      <p:ext uri="{BB962C8B-B14F-4D97-AF65-F5344CB8AC3E}">
        <p14:creationId xmlns:p14="http://schemas.microsoft.com/office/powerpoint/2010/main" val="14585187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7707" y="0"/>
            <a:ext cx="7328585"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a:extLst>
              <a:ext uri="{FF2B5EF4-FFF2-40B4-BE49-F238E27FC236}">
                <a16:creationId xmlns:a16="http://schemas.microsoft.com/office/drawing/2014/main" id="{2241BA19-3A5D-1A46-9C94-D18D74B1423C}"/>
              </a:ext>
              <a:ext uri="{C183D7F6-B498-43B3-948B-1728B52AA6E4}">
                <adec:decorative xmlns:adec="http://schemas.microsoft.com/office/drawing/2017/decorative" val="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26026"/>
          <a:stretch/>
        </p:blipFill>
        <p:spPr>
          <a:xfrm>
            <a:off x="1095447" y="10"/>
            <a:ext cx="6953105"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
        <p:nvSpPr>
          <p:cNvPr id="2" name="Title 1">
            <a:extLst>
              <a:ext uri="{FF2B5EF4-FFF2-40B4-BE49-F238E27FC236}">
                <a16:creationId xmlns:a16="http://schemas.microsoft.com/office/drawing/2014/main" id="{13B6C1D1-FE16-43CC-95D4-7E25E8C9791C}"/>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US" dirty="0"/>
              <a:t>Hunter 2 Image</a:t>
            </a:r>
          </a:p>
        </p:txBody>
      </p:sp>
    </p:spTree>
    <p:extLst>
      <p:ext uri="{BB962C8B-B14F-4D97-AF65-F5344CB8AC3E}">
        <p14:creationId xmlns:p14="http://schemas.microsoft.com/office/powerpoint/2010/main" val="23170721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E9D3DB46-8C37-094E-BA27-255738D59987}"/>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22265" r="20209" b="9091"/>
          <a:stretch/>
        </p:blipFill>
        <p:spPr>
          <a:xfrm>
            <a:off x="2642616" y="10"/>
            <a:ext cx="6501384" cy="6857990"/>
          </a:xfrm>
          <a:prstGeom prst="rect">
            <a:avLst/>
          </a:prstGeom>
        </p:spPr>
      </p:pic>
      <p:sp>
        <p:nvSpPr>
          <p:cNvPr id="14" name="Rectangle 13">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475738"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ontent Placeholder 8">
            <a:extLst>
              <a:ext uri="{FF2B5EF4-FFF2-40B4-BE49-F238E27FC236}">
                <a16:creationId xmlns:a16="http://schemas.microsoft.com/office/drawing/2014/main" id="{9494ED9E-D734-42D5-A813-94AF2B5B929C}"/>
              </a:ext>
            </a:extLst>
          </p:cNvPr>
          <p:cNvSpPr>
            <a:spLocks noGrp="1"/>
          </p:cNvSpPr>
          <p:nvPr>
            <p:ph type="title" idx="4294967295"/>
          </p:nvPr>
        </p:nvSpPr>
        <p:spPr>
          <a:xfrm>
            <a:off x="303213" y="1825625"/>
            <a:ext cx="2579687" cy="32067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schemeClr val="tx1"/>
                </a:solidFill>
                <a:effectLst/>
                <a:uLnTx/>
                <a:uFillTx/>
                <a:latin typeface="Garamond" panose="02020404030301010803" pitchFamily="18" charset="0"/>
                <a:ea typeface="+mn-ea"/>
                <a:cs typeface="+mn-cs"/>
              </a:rPr>
              <a:t>Mahalo </a:t>
            </a:r>
          </a:p>
        </p:txBody>
      </p:sp>
      <p:pic>
        <p:nvPicPr>
          <p:cNvPr id="3" name="Picture 2">
            <a:extLst>
              <a:ext uri="{FF2B5EF4-FFF2-40B4-BE49-F238E27FC236}">
                <a16:creationId xmlns:a16="http://schemas.microsoft.com/office/drawing/2014/main" id="{39ADA285-8649-3546-B162-F969F148FAC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058" y="5550916"/>
            <a:ext cx="914400" cy="927100"/>
          </a:xfrm>
          <a:prstGeom prst="rect">
            <a:avLst/>
          </a:prstGeom>
        </p:spPr>
      </p:pic>
      <p:pic>
        <p:nvPicPr>
          <p:cNvPr id="6" name="Picture 5">
            <a:extLst>
              <a:ext uri="{FF2B5EF4-FFF2-40B4-BE49-F238E27FC236}">
                <a16:creationId xmlns:a16="http://schemas.microsoft.com/office/drawing/2014/main" id="{5652F99C-9AE9-7049-A86D-0AF0CB5EBE3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9458" y="5464787"/>
            <a:ext cx="1016940" cy="1028801"/>
          </a:xfrm>
          <a:prstGeom prst="rect">
            <a:avLst/>
          </a:prstGeom>
        </p:spPr>
      </p:pic>
    </p:spTree>
    <p:extLst>
      <p:ext uri="{BB962C8B-B14F-4D97-AF65-F5344CB8AC3E}">
        <p14:creationId xmlns:p14="http://schemas.microsoft.com/office/powerpoint/2010/main" val="4484689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pattFill prst="pct40">
          <a:fgClr>
            <a:schemeClr val="accent1"/>
          </a:fgClr>
          <a:bgClr>
            <a:schemeClr val="bg1"/>
          </a:bgClr>
        </a:pattFill>
        <a:effectLst/>
      </p:bgPr>
    </p:bg>
    <p:spTree>
      <p:nvGrpSpPr>
        <p:cNvPr id="1" name=""/>
        <p:cNvGrpSpPr/>
        <p:nvPr/>
      </p:nvGrpSpPr>
      <p:grpSpPr>
        <a:xfrm>
          <a:off x="0" y="0"/>
          <a:ext cx="0" cy="0"/>
          <a:chOff x="0" y="0"/>
          <a:chExt cx="0" cy="0"/>
        </a:xfrm>
      </p:grpSpPr>
      <p:sp useBgFill="1">
        <p:nvSpPr>
          <p:cNvPr id="62" name="Rectangle 61">
            <a:extLst>
              <a:ext uri="{FF2B5EF4-FFF2-40B4-BE49-F238E27FC236}">
                <a16:creationId xmlns:a16="http://schemas.microsoft.com/office/drawing/2014/main" id="{A3C210E6-A35A-4F68-8D60-801A019C7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11">
            <a:extLst>
              <a:ext uri="{FF2B5EF4-FFF2-40B4-BE49-F238E27FC236}">
                <a16:creationId xmlns:a16="http://schemas.microsoft.com/office/drawing/2014/main" id="{D57E8404-A0E2-3349-AA9A-A09558B4256E}"/>
              </a:ext>
              <a:ext uri="{C183D7F6-B498-43B3-948B-1728B52AA6E4}">
                <adec:decorative xmlns:adec="http://schemas.microsoft.com/office/drawing/2017/decorative" val="1"/>
              </a:ext>
            </a:extLst>
          </p:cNvPr>
          <p:cNvPicPr>
            <a:picLocks noGrp="1"/>
          </p:cNvPicPr>
          <p:nvPr>
            <p:ph idx="1"/>
          </p:nvPr>
        </p:nvPicPr>
        <p:blipFill rotWithShape="1">
          <a:blip r:embed="rId3" cstate="print">
            <a:extLst>
              <a:ext uri="{28A0092B-C50C-407E-A947-70E740481C1C}">
                <a14:useLocalDpi xmlns:a14="http://schemas.microsoft.com/office/drawing/2010/main" val="0"/>
              </a:ext>
            </a:extLst>
          </a:blip>
          <a:srcRect l="7443" r="7744" b="-3"/>
          <a:stretch/>
        </p:blipFill>
        <p:spPr bwMode="auto">
          <a:xfrm>
            <a:off x="2352291" y="10"/>
            <a:ext cx="3734478"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a:extLst>
            <a:ext uri="{53640926-AAD7-44D8-BBD7-CCE9431645EC}">
              <a14:shadowObscured xmlns:a14="http://schemas.microsoft.com/office/drawing/2010/main"/>
            </a:ext>
          </a:extLst>
        </p:spPr>
      </p:pic>
      <p:pic>
        <p:nvPicPr>
          <p:cNvPr id="22" name="Picture 21">
            <a:extLst>
              <a:ext uri="{FF2B5EF4-FFF2-40B4-BE49-F238E27FC236}">
                <a16:creationId xmlns:a16="http://schemas.microsoft.com/office/drawing/2014/main" id="{BFE3A271-D348-9B4C-8C17-61A190955231}"/>
              </a:ext>
              <a:ext uri="{C183D7F6-B498-43B3-948B-1728B52AA6E4}">
                <adec:decorative xmlns:adec="http://schemas.microsoft.com/office/drawing/2017/decorative" val="1"/>
              </a:ext>
            </a:extLst>
          </p:cNvPr>
          <p:cNvPicPr/>
          <p:nvPr/>
        </p:nvPicPr>
        <p:blipFill rotWithShape="1">
          <a:blip r:embed="rId4">
            <a:extLst>
              <a:ext uri="{28A0092B-C50C-407E-A947-70E740481C1C}">
                <a14:useLocalDpi xmlns:a14="http://schemas.microsoft.com/office/drawing/2010/main" val="0"/>
              </a:ext>
            </a:extLst>
          </a:blip>
          <a:srcRect t="3748" r="2" b="2"/>
          <a:stretch/>
        </p:blipFill>
        <p:spPr bwMode="auto">
          <a:xfrm>
            <a:off x="2392071" y="3456432"/>
            <a:ext cx="369410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a:noFill/>
          <a:extLst>
            <a:ext uri="{53640926-AAD7-44D8-BBD7-CCE9431645EC}">
              <a14:shadowObscured xmlns:a14="http://schemas.microsoft.com/office/drawing/2010/main"/>
            </a:ext>
          </a:extLst>
        </p:spPr>
      </p:pic>
      <p:sp useBgFill="1">
        <p:nvSpPr>
          <p:cNvPr id="64" name="Freeform: Shape 63">
            <a:extLst>
              <a:ext uri="{FF2B5EF4-FFF2-40B4-BE49-F238E27FC236}">
                <a16:creationId xmlns:a16="http://schemas.microsoft.com/office/drawing/2014/main" id="{AC0D06B0-F19C-459E-B221-A34B506FB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959361"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66" name="Freeform: Shape 65">
            <a:extLst>
              <a:ext uri="{FF2B5EF4-FFF2-40B4-BE49-F238E27FC236}">
                <a16:creationId xmlns:a16="http://schemas.microsoft.com/office/drawing/2014/main" id="{345B26DA-1C6B-4C66-81C9-9C1877FC2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952502"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5FA0379-DEB7-4265-BF41-1693C00561B1}"/>
              </a:ext>
              <a:ext uri="{C183D7F6-B498-43B3-948B-1728B52AA6E4}">
                <adec:decorative xmlns:adec="http://schemas.microsoft.com/office/drawing/2017/decorative" val="1"/>
              </a:ext>
            </a:extLst>
          </p:cNvPr>
          <p:cNvSpPr>
            <a:spLocks noGrp="1"/>
          </p:cNvSpPr>
          <p:nvPr>
            <p:ph type="title"/>
          </p:nvPr>
        </p:nvSpPr>
        <p:spPr>
          <a:xfrm>
            <a:off x="336042" y="685800"/>
            <a:ext cx="2105406" cy="1508770"/>
          </a:xfrm>
        </p:spPr>
        <p:txBody>
          <a:bodyPr vert="horz" lIns="91440" tIns="45720" rIns="91440" bIns="45720" rtlCol="0" anchor="ctr">
            <a:noAutofit/>
          </a:bodyPr>
          <a:lstStyle/>
          <a:p>
            <a:r>
              <a:rPr lang="en-US" sz="2000" kern="1200" dirty="0">
                <a:solidFill>
                  <a:schemeClr val="tx1"/>
                </a:solidFill>
                <a:latin typeface="Garamond" panose="02020404030301010803" pitchFamily="18" charset="0"/>
              </a:rPr>
              <a:t>Steering Document for </a:t>
            </a:r>
            <a:r>
              <a:rPr lang="en-US" sz="2000" kern="1200" dirty="0" err="1">
                <a:solidFill>
                  <a:schemeClr val="tx1"/>
                </a:solidFill>
                <a:latin typeface="Garamond" panose="02020404030301010803" pitchFamily="18" charset="0"/>
              </a:rPr>
              <a:t>Lāna‘i</a:t>
            </a:r>
            <a:r>
              <a:rPr lang="en-US" sz="2000" kern="1200" dirty="0">
                <a:solidFill>
                  <a:schemeClr val="tx1"/>
                </a:solidFill>
                <a:latin typeface="Garamond" panose="02020404030301010803" pitchFamily="18" charset="0"/>
              </a:rPr>
              <a:t> Cooperative </a:t>
            </a:r>
            <a:br>
              <a:rPr lang="en-US" sz="2000" kern="1200" dirty="0">
                <a:solidFill>
                  <a:schemeClr val="tx1"/>
                </a:solidFill>
                <a:latin typeface="Garamond" panose="02020404030301010803" pitchFamily="18" charset="0"/>
              </a:rPr>
            </a:br>
            <a:r>
              <a:rPr lang="en-US" sz="2000" kern="1200" dirty="0">
                <a:solidFill>
                  <a:schemeClr val="tx1"/>
                </a:solidFill>
                <a:latin typeface="Garamond" panose="02020404030301010803" pitchFamily="18" charset="0"/>
              </a:rPr>
              <a:t>Game Management Area </a:t>
            </a:r>
            <a:br>
              <a:rPr lang="en-US" sz="2000" kern="1200" dirty="0">
                <a:solidFill>
                  <a:schemeClr val="tx1"/>
                </a:solidFill>
                <a:latin typeface="Garamond" panose="02020404030301010803" pitchFamily="18" charset="0"/>
              </a:rPr>
            </a:br>
            <a:r>
              <a:rPr lang="en-US" sz="2000" kern="1200" dirty="0">
                <a:solidFill>
                  <a:schemeClr val="tx1"/>
                </a:solidFill>
                <a:latin typeface="Garamond" panose="02020404030301010803" pitchFamily="18" charset="0"/>
              </a:rPr>
              <a:t>Grant #F19AF00421</a:t>
            </a:r>
          </a:p>
        </p:txBody>
      </p:sp>
      <p:sp>
        <p:nvSpPr>
          <p:cNvPr id="68" name="Rectangle 67">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5840"/>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Rectangle 69">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2089941"/>
            <a:ext cx="21259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9CEF4A6-5D35-454A-BDD7-4882E78703F0}"/>
              </a:ext>
              <a:ext uri="{C183D7F6-B498-43B3-948B-1728B52AA6E4}">
                <adec:decorative xmlns:adec="http://schemas.microsoft.com/office/drawing/2017/decorative" val="1"/>
              </a:ext>
            </a:extLst>
          </p:cNvPr>
          <p:cNvSpPr txBox="1"/>
          <p:nvPr/>
        </p:nvSpPr>
        <p:spPr>
          <a:xfrm>
            <a:off x="336042" y="2889514"/>
            <a:ext cx="2329666" cy="3291830"/>
          </a:xfrm>
          <a:prstGeom prst="rect">
            <a:avLst/>
          </a:prstGeom>
        </p:spPr>
        <p:txBody>
          <a:bodyPr vert="horz" lIns="91440" tIns="45720" rIns="91440" bIns="45720" rtlCol="0">
            <a:normAutofit/>
          </a:bodyPr>
          <a:lstStyle/>
          <a:p>
            <a:pPr indent="-228600" defTabSz="914400">
              <a:lnSpc>
                <a:spcPct val="90000"/>
              </a:lnSpc>
              <a:spcAft>
                <a:spcPts val="600"/>
              </a:spcAft>
              <a:buFont typeface="Arial" panose="020B0604020202020204" pitchFamily="34" charset="0"/>
              <a:buChar char="•"/>
            </a:pPr>
            <a:r>
              <a:rPr lang="en-US" sz="2000" dirty="0">
                <a:latin typeface="Garamond" panose="02020404030301010803" pitchFamily="18" charset="0"/>
              </a:rPr>
              <a:t>Why? To provide a comprehensive overview of the management and research needs with in the LCGMA and to establish a path to a long-term lease.</a:t>
            </a:r>
          </a:p>
        </p:txBody>
      </p:sp>
      <p:pic>
        <p:nvPicPr>
          <p:cNvPr id="5" name="Picture 4">
            <a:extLst>
              <a:ext uri="{FF2B5EF4-FFF2-40B4-BE49-F238E27FC236}">
                <a16:creationId xmlns:a16="http://schemas.microsoft.com/office/drawing/2014/main" id="{F250A48F-EF89-7240-AF02-DD148F865D58}"/>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l="12059" r="7976" b="-2"/>
          <a:stretch/>
        </p:blipFill>
        <p:spPr>
          <a:xfrm>
            <a:off x="5553279" y="10"/>
            <a:ext cx="3590721"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p:spPr>
      </p:pic>
      <p:pic>
        <p:nvPicPr>
          <p:cNvPr id="7" name="Picture 6">
            <a:extLst>
              <a:ext uri="{FF2B5EF4-FFF2-40B4-BE49-F238E27FC236}">
                <a16:creationId xmlns:a16="http://schemas.microsoft.com/office/drawing/2014/main" id="{0F70D4D6-27A8-1044-9E91-9E0624E1E83A}"/>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88230" y="3456432"/>
            <a:ext cx="3759200" cy="3401558"/>
          </a:xfrm>
          <a:prstGeom prst="rect">
            <a:avLst/>
          </a:prstGeom>
        </p:spPr>
      </p:pic>
    </p:spTree>
    <p:extLst>
      <p:ext uri="{BB962C8B-B14F-4D97-AF65-F5344CB8AC3E}">
        <p14:creationId xmlns:p14="http://schemas.microsoft.com/office/powerpoint/2010/main" val="16579028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pattFill prst="pct40">
          <a:fgClr>
            <a:schemeClr val="accent1"/>
          </a:fgClr>
          <a:bgClr>
            <a:schemeClr val="bg1"/>
          </a:bgClr>
        </a:patt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7DA7AF1-64DE-4F9A-B45E-4CDE77CB351C}"/>
              </a:ext>
              <a:ext uri="{C183D7F6-B498-43B3-948B-1728B52AA6E4}">
                <adec:decorative xmlns:adec="http://schemas.microsoft.com/office/drawing/2017/decorative" val="1"/>
              </a:ext>
            </a:extLst>
          </p:cNvPr>
          <p:cNvSpPr txBox="1"/>
          <p:nvPr/>
        </p:nvSpPr>
        <p:spPr>
          <a:xfrm>
            <a:off x="5082334" y="2376290"/>
            <a:ext cx="184731" cy="248209"/>
          </a:xfrm>
          <a:prstGeom prst="rect">
            <a:avLst/>
          </a:prstGeom>
          <a:noFill/>
          <a:ln w="28575">
            <a:solidFill>
              <a:srgbClr val="00B050"/>
            </a:solidFill>
          </a:ln>
        </p:spPr>
        <p:txBody>
          <a:bodyPr wrap="none" rtlCol="0">
            <a:spAutoFit/>
          </a:bodyPr>
          <a:lstStyle/>
          <a:p>
            <a:pPr defTabSz="514350">
              <a:defRPr/>
            </a:pPr>
            <a:endParaRPr lang="en-US" sz="1013" b="1">
              <a:solidFill>
                <a:prstClr val="white"/>
              </a:solidFill>
              <a:latin typeface="Calibri"/>
            </a:endParaRPr>
          </a:p>
        </p:txBody>
      </p:sp>
      <p:sp>
        <p:nvSpPr>
          <p:cNvPr id="5" name="TextBox 4">
            <a:extLst>
              <a:ext uri="{C183D7F6-B498-43B3-948B-1728B52AA6E4}">
                <adec:decorative xmlns:adec="http://schemas.microsoft.com/office/drawing/2017/decorative" val="1"/>
              </a:ext>
            </a:extLst>
          </p:cNvPr>
          <p:cNvSpPr txBox="1"/>
          <p:nvPr/>
        </p:nvSpPr>
        <p:spPr>
          <a:xfrm>
            <a:off x="3941380" y="2548183"/>
            <a:ext cx="184731" cy="415498"/>
          </a:xfrm>
          <a:prstGeom prst="rect">
            <a:avLst/>
          </a:prstGeom>
          <a:solidFill>
            <a:schemeClr val="tx1">
              <a:alpha val="99000"/>
            </a:schemeClr>
          </a:solidFill>
        </p:spPr>
        <p:txBody>
          <a:bodyPr wrap="none" rtlCol="0">
            <a:spAutoFit/>
          </a:bodyPr>
          <a:lstStyle/>
          <a:p>
            <a:endParaRPr lang="en-US" sz="2100">
              <a:solidFill>
                <a:schemeClr val="bg1">
                  <a:lumMod val="95000"/>
                </a:schemeClr>
              </a:solidFill>
            </a:endParaRPr>
          </a:p>
        </p:txBody>
      </p:sp>
      <p:sp>
        <p:nvSpPr>
          <p:cNvPr id="6" name="Rectangle 5">
            <a:extLst>
              <a:ext uri="{FF2B5EF4-FFF2-40B4-BE49-F238E27FC236}">
                <a16:creationId xmlns:a16="http://schemas.microsoft.com/office/drawing/2014/main" id="{A7DF685B-C4B5-4D31-9104-ECD86DF19D08}"/>
              </a:ext>
              <a:ext uri="{C183D7F6-B498-43B3-948B-1728B52AA6E4}">
                <adec:decorative xmlns:adec="http://schemas.microsoft.com/office/drawing/2017/decorative" val="1"/>
              </a:ext>
            </a:extLst>
          </p:cNvPr>
          <p:cNvSpPr/>
          <p:nvPr/>
        </p:nvSpPr>
        <p:spPr>
          <a:xfrm>
            <a:off x="4482913" y="3290500"/>
            <a:ext cx="223138" cy="300082"/>
          </a:xfrm>
          <a:prstGeom prst="rect">
            <a:avLst/>
          </a:prstGeom>
        </p:spPr>
        <p:txBody>
          <a:bodyPr wrap="none">
            <a:spAutoFit/>
          </a:bodyPr>
          <a:lstStyle/>
          <a:p>
            <a:r>
              <a:rPr lang="en-US" sz="1350"/>
              <a:t> </a:t>
            </a:r>
          </a:p>
        </p:txBody>
      </p:sp>
      <p:sp>
        <p:nvSpPr>
          <p:cNvPr id="7" name="Rectangle 6">
            <a:extLst>
              <a:ext uri="{FF2B5EF4-FFF2-40B4-BE49-F238E27FC236}">
                <a16:creationId xmlns:a16="http://schemas.microsoft.com/office/drawing/2014/main" id="{24EE58D2-8895-4917-81CA-FE01A6B37A47}"/>
              </a:ext>
              <a:ext uri="{C183D7F6-B498-43B3-948B-1728B52AA6E4}">
                <adec:decorative xmlns:adec="http://schemas.microsoft.com/office/drawing/2017/decorative" val="1"/>
              </a:ext>
            </a:extLst>
          </p:cNvPr>
          <p:cNvSpPr/>
          <p:nvPr/>
        </p:nvSpPr>
        <p:spPr>
          <a:xfrm>
            <a:off x="259102" y="350075"/>
            <a:ext cx="4446949" cy="3939540"/>
          </a:xfrm>
          <a:prstGeom prst="rect">
            <a:avLst/>
          </a:prstGeom>
          <a:pattFill prst="pct40">
            <a:fgClr>
              <a:schemeClr val="accent1"/>
            </a:fgClr>
            <a:bgClr>
              <a:schemeClr val="bg1"/>
            </a:bgClr>
          </a:pattFill>
        </p:spPr>
        <p:txBody>
          <a:bodyPr wrap="square" lIns="91440" tIns="45720" rIns="91440" bIns="45720" anchor="t">
            <a:spAutoFit/>
          </a:bodyPr>
          <a:lstStyle/>
          <a:p>
            <a:pPr fontAlgn="base"/>
            <a:r>
              <a:rPr lang="en-US" sz="3600" dirty="0">
                <a:latin typeface="Garamond" panose="02020404030301010803" pitchFamily="18" charset="0"/>
              </a:rPr>
              <a:t>Purpose and Scope</a:t>
            </a:r>
          </a:p>
          <a:p>
            <a:pPr fontAlgn="base"/>
            <a:endParaRPr lang="en-US" sz="1400" dirty="0"/>
          </a:p>
          <a:p>
            <a:endParaRPr lang="en-US" sz="1400" dirty="0">
              <a:latin typeface="Garamond" panose="02020404030301010803" pitchFamily="18" charset="0"/>
            </a:endParaRPr>
          </a:p>
          <a:p>
            <a:pPr marL="342900" indent="-342900">
              <a:buAutoNum type="arabicParenBoth"/>
            </a:pPr>
            <a:r>
              <a:rPr lang="en-US" sz="1600" dirty="0">
                <a:latin typeface="Garamond" panose="02020404030301010803" pitchFamily="18" charset="0"/>
              </a:rPr>
              <a:t>gathering and analyzing available biological and cultural data and information that will facilitate drafting of the comprehensive strategic management plan for the LCGMA, and </a:t>
            </a:r>
          </a:p>
          <a:p>
            <a:pPr marL="342900" indent="-342900">
              <a:buAutoNum type="arabicParenBoth"/>
            </a:pPr>
            <a:r>
              <a:rPr lang="en-US" sz="1600" dirty="0">
                <a:latin typeface="Garamond" panose="02020404030301010803" pitchFamily="18" charset="0"/>
              </a:rPr>
              <a:t> identifying possible future management strategies, research, education and outreach goals, objectives, and approaches that we should consider when developing the comprehensive strategic management plan for the LCGMA.</a:t>
            </a:r>
          </a:p>
          <a:p>
            <a:pPr marL="285750" indent="-285750">
              <a:buFont typeface="Arial" panose="020B0604020202020204" pitchFamily="34" charset="0"/>
              <a:buChar char="•"/>
            </a:pPr>
            <a:endParaRPr lang="en-US" sz="1400" dirty="0">
              <a:ea typeface="+mn-lt"/>
              <a:cs typeface="+mn-lt"/>
            </a:endParaRPr>
          </a:p>
          <a:p>
            <a:pPr marL="285750" indent="-285750">
              <a:buFont typeface="Arial" panose="020B0604020202020204" pitchFamily="34" charset="0"/>
              <a:buChar char="•"/>
            </a:pPr>
            <a:endParaRPr lang="en-US" sz="1400" dirty="0">
              <a:ea typeface="+mn-lt"/>
              <a:cs typeface="+mn-lt"/>
            </a:endParaRPr>
          </a:p>
          <a:p>
            <a:endParaRPr lang="en-US" sz="1400" dirty="0">
              <a:ea typeface="+mn-lt"/>
              <a:cs typeface="+mn-lt"/>
            </a:endParaRPr>
          </a:p>
        </p:txBody>
      </p:sp>
      <p:pic>
        <p:nvPicPr>
          <p:cNvPr id="14" name="Picture 13">
            <a:extLst>
              <a:ext uri="{FF2B5EF4-FFF2-40B4-BE49-F238E27FC236}">
                <a16:creationId xmlns:a16="http://schemas.microsoft.com/office/drawing/2014/main" id="{E7DA7811-2242-E747-9D73-43C4503D205F}"/>
              </a:ext>
              <a:ext uri="{C183D7F6-B498-43B3-948B-1728B52AA6E4}">
                <adec:decorative xmlns:adec="http://schemas.microsoft.com/office/drawing/2017/decorative" val="1"/>
              </a:ext>
            </a:extLst>
          </p:cNvPr>
          <p:cNvPicPr/>
          <p:nvPr/>
        </p:nvPicPr>
        <p:blipFill rotWithShape="1">
          <a:blip r:embed="rId3" cstate="print">
            <a:extLst>
              <a:ext uri="{28A0092B-C50C-407E-A947-70E740481C1C}">
                <a14:useLocalDpi xmlns:a14="http://schemas.microsoft.com/office/drawing/2010/main" val="0"/>
              </a:ext>
            </a:extLst>
          </a:blip>
          <a:srcRect l="1443" t="1077" r="1422" b="1753"/>
          <a:stretch/>
        </p:blipFill>
        <p:spPr bwMode="auto">
          <a:xfrm>
            <a:off x="4706051" y="59968"/>
            <a:ext cx="4223811" cy="2998541"/>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5EA44E6B-59D2-2B4F-A475-48D4FD4B9558}"/>
              </a:ext>
              <a:ext uri="{C183D7F6-B498-43B3-948B-1728B52AA6E4}">
                <adec:decorative xmlns:adec="http://schemas.microsoft.com/office/drawing/2017/decorative" val="1"/>
              </a:ext>
            </a:extLst>
          </p:cNvPr>
          <p:cNvSpPr txBox="1"/>
          <p:nvPr/>
        </p:nvSpPr>
        <p:spPr>
          <a:xfrm>
            <a:off x="647187" y="5424629"/>
            <a:ext cx="3478924" cy="738664"/>
          </a:xfrm>
          <a:prstGeom prst="rect">
            <a:avLst/>
          </a:prstGeom>
          <a:noFill/>
        </p:spPr>
        <p:txBody>
          <a:bodyPr wrap="square" rtlCol="0">
            <a:spAutoFit/>
          </a:bodyPr>
          <a:lstStyle/>
          <a:p>
            <a:r>
              <a:rPr lang="en-US" sz="1400" dirty="0">
                <a:latin typeface="Garamond" panose="02020404030301010803" pitchFamily="18" charset="0"/>
              </a:rPr>
              <a:t>Most of </a:t>
            </a:r>
            <a:r>
              <a:rPr lang="en-US" sz="1400" dirty="0" err="1">
                <a:latin typeface="Garamond" panose="02020404030301010803" pitchFamily="18" charset="0"/>
              </a:rPr>
              <a:t>Lāna‘i</a:t>
            </a:r>
            <a:r>
              <a:rPr lang="en-US" sz="1400" dirty="0">
                <a:latin typeface="Garamond" panose="02020404030301010803" pitchFamily="18" charset="0"/>
              </a:rPr>
              <a:t> in the 1940s was Ranch Paddocks used for Private Hunting but closed to Public Hunting.  </a:t>
            </a:r>
          </a:p>
        </p:txBody>
      </p:sp>
      <p:pic>
        <p:nvPicPr>
          <p:cNvPr id="16" name="Picture 15">
            <a:extLst>
              <a:ext uri="{FF2B5EF4-FFF2-40B4-BE49-F238E27FC236}">
                <a16:creationId xmlns:a16="http://schemas.microsoft.com/office/drawing/2014/main" id="{24D90BE9-4106-2446-A066-FE9ADD2D503D}"/>
              </a:ext>
              <a:ext uri="{C183D7F6-B498-43B3-948B-1728B52AA6E4}">
                <adec:decorative xmlns:adec="http://schemas.microsoft.com/office/drawing/2017/decorative" val="1"/>
              </a:ext>
            </a:extLst>
          </p:cNvPr>
          <p:cNvPicPr/>
          <p:nvPr/>
        </p:nvPicPr>
        <p:blipFill rotWithShape="1">
          <a:blip r:embed="rId4" cstate="print">
            <a:extLst>
              <a:ext uri="{28A0092B-C50C-407E-A947-70E740481C1C}">
                <a14:useLocalDpi xmlns:a14="http://schemas.microsoft.com/office/drawing/2010/main" val="0"/>
              </a:ext>
            </a:extLst>
          </a:blip>
          <a:srcRect l="3096" t="4968" r="3881" b="3686"/>
          <a:stretch/>
        </p:blipFill>
        <p:spPr bwMode="auto">
          <a:xfrm>
            <a:off x="4706051" y="3110067"/>
            <a:ext cx="4223811" cy="3571128"/>
          </a:xfrm>
          <a:prstGeom prst="rect">
            <a:avLst/>
          </a:prstGeom>
          <a:ln>
            <a:noFill/>
          </a:ln>
          <a:extLst>
            <a:ext uri="{53640926-AAD7-44D8-BBD7-CCE9431645EC}">
              <a14:shadowObscured xmlns:a14="http://schemas.microsoft.com/office/drawing/2010/main"/>
            </a:ext>
          </a:extLst>
        </p:spPr>
      </p:pic>
      <p:sp>
        <p:nvSpPr>
          <p:cNvPr id="3" name="Title 2">
            <a:extLst>
              <a:ext uri="{FF2B5EF4-FFF2-40B4-BE49-F238E27FC236}">
                <a16:creationId xmlns:a16="http://schemas.microsoft.com/office/drawing/2014/main" id="{98606D42-9DC5-5943-A039-7C07C488EC1E}"/>
              </a:ext>
              <a:ext uri="{C183D7F6-B498-43B3-948B-1728B52AA6E4}">
                <adec:decorative xmlns:adec="http://schemas.microsoft.com/office/drawing/2017/decorative" val="1"/>
              </a:ext>
            </a:extLst>
          </p:cNvPr>
          <p:cNvSpPr txBox="1">
            <a:spLocks noGrp="1"/>
          </p:cNvSpPr>
          <p:nvPr>
            <p:ph type="title" idx="4294967295"/>
          </p:nvPr>
        </p:nvSpPr>
        <p:spPr>
          <a:xfrm>
            <a:off x="652340" y="6163293"/>
            <a:ext cx="3473771" cy="369332"/>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Garamond" panose="02020404030301010803" pitchFamily="18" charset="0"/>
                <a:ea typeface="+mn-ea"/>
                <a:cs typeface="+mn-cs"/>
              </a:rPr>
              <a:t>LCGMA Unit boundaries and roads </a:t>
            </a:r>
          </a:p>
        </p:txBody>
      </p:sp>
    </p:spTree>
    <p:extLst>
      <p:ext uri="{BB962C8B-B14F-4D97-AF65-F5344CB8AC3E}">
        <p14:creationId xmlns:p14="http://schemas.microsoft.com/office/powerpoint/2010/main" val="13332829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pattFill prst="pct40">
          <a:fgClr>
            <a:schemeClr val="accent1"/>
          </a:fgClr>
          <a:bgClr>
            <a:schemeClr val="bg1"/>
          </a:bgClr>
        </a:patt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7DA7AF1-64DE-4F9A-B45E-4CDE77CB351C}"/>
              </a:ext>
              <a:ext uri="{C183D7F6-B498-43B3-948B-1728B52AA6E4}">
                <adec:decorative xmlns:adec="http://schemas.microsoft.com/office/drawing/2017/decorative" val="1"/>
              </a:ext>
            </a:extLst>
          </p:cNvPr>
          <p:cNvSpPr txBox="1"/>
          <p:nvPr/>
        </p:nvSpPr>
        <p:spPr>
          <a:xfrm>
            <a:off x="5082334" y="2376290"/>
            <a:ext cx="184731" cy="248209"/>
          </a:xfrm>
          <a:prstGeom prst="rect">
            <a:avLst/>
          </a:prstGeom>
          <a:noFill/>
          <a:ln w="28575">
            <a:solidFill>
              <a:srgbClr val="00B050"/>
            </a:solidFill>
          </a:ln>
        </p:spPr>
        <p:txBody>
          <a:bodyPr wrap="none" rtlCol="0">
            <a:spAutoFit/>
          </a:bodyPr>
          <a:lstStyle/>
          <a:p>
            <a:pPr defTabSz="514350">
              <a:defRPr/>
            </a:pPr>
            <a:endParaRPr lang="en-US" sz="1013" b="1">
              <a:solidFill>
                <a:prstClr val="white"/>
              </a:solidFill>
              <a:latin typeface="Calibri"/>
            </a:endParaRPr>
          </a:p>
        </p:txBody>
      </p:sp>
      <p:sp>
        <p:nvSpPr>
          <p:cNvPr id="6" name="Rectangle 5">
            <a:extLst>
              <a:ext uri="{FF2B5EF4-FFF2-40B4-BE49-F238E27FC236}">
                <a16:creationId xmlns:a16="http://schemas.microsoft.com/office/drawing/2014/main" id="{A7DF685B-C4B5-4D31-9104-ECD86DF19D08}"/>
              </a:ext>
              <a:ext uri="{C183D7F6-B498-43B3-948B-1728B52AA6E4}">
                <adec:decorative xmlns:adec="http://schemas.microsoft.com/office/drawing/2017/decorative" val="1"/>
              </a:ext>
            </a:extLst>
          </p:cNvPr>
          <p:cNvSpPr/>
          <p:nvPr/>
        </p:nvSpPr>
        <p:spPr>
          <a:xfrm>
            <a:off x="4482913" y="3128918"/>
            <a:ext cx="292528" cy="300082"/>
          </a:xfrm>
          <a:prstGeom prst="rect">
            <a:avLst/>
          </a:prstGeom>
        </p:spPr>
        <p:txBody>
          <a:bodyPr wrap="square">
            <a:spAutoFit/>
          </a:bodyPr>
          <a:lstStyle/>
          <a:p>
            <a:r>
              <a:rPr lang="en-US" sz="1350"/>
              <a:t> </a:t>
            </a:r>
          </a:p>
        </p:txBody>
      </p:sp>
      <p:sp>
        <p:nvSpPr>
          <p:cNvPr id="7" name="Rectangle 6">
            <a:extLst>
              <a:ext uri="{FF2B5EF4-FFF2-40B4-BE49-F238E27FC236}">
                <a16:creationId xmlns:a16="http://schemas.microsoft.com/office/drawing/2014/main" id="{24EE58D2-8895-4917-81CA-FE01A6B37A47}"/>
              </a:ext>
              <a:ext uri="{C183D7F6-B498-43B3-948B-1728B52AA6E4}">
                <adec:decorative xmlns:adec="http://schemas.microsoft.com/office/drawing/2017/decorative" val="1"/>
              </a:ext>
            </a:extLst>
          </p:cNvPr>
          <p:cNvSpPr/>
          <p:nvPr/>
        </p:nvSpPr>
        <p:spPr>
          <a:xfrm>
            <a:off x="403347" y="301220"/>
            <a:ext cx="4188352" cy="3354765"/>
          </a:xfrm>
          <a:prstGeom prst="rect">
            <a:avLst/>
          </a:prstGeom>
          <a:pattFill prst="pct40">
            <a:fgClr>
              <a:schemeClr val="accent1"/>
            </a:fgClr>
            <a:bgClr>
              <a:schemeClr val="bg1"/>
            </a:bgClr>
          </a:pattFill>
        </p:spPr>
        <p:txBody>
          <a:bodyPr wrap="square" lIns="91440" tIns="45720" rIns="91440" bIns="45720" anchor="t">
            <a:spAutoFit/>
          </a:bodyPr>
          <a:lstStyle/>
          <a:p>
            <a:pPr fontAlgn="base"/>
            <a:r>
              <a:rPr lang="en-US" dirty="0">
                <a:latin typeface="Garamond" panose="02020404030301010803" pitchFamily="18" charset="0"/>
              </a:rPr>
              <a:t>This steering document provides the following information:</a:t>
            </a:r>
          </a:p>
          <a:p>
            <a:pPr marL="285750" indent="-285750" fontAlgn="base">
              <a:buFont typeface="Arial" panose="020B0604020202020204" pitchFamily="34" charset="0"/>
              <a:buChar char="•"/>
            </a:pPr>
            <a:r>
              <a:rPr lang="en-US" dirty="0">
                <a:latin typeface="Garamond" panose="02020404030301010803" pitchFamily="18" charset="0"/>
                <a:cs typeface="Calibri"/>
              </a:rPr>
              <a:t>LCGMA Background- cultural resources and environmental setting</a:t>
            </a:r>
          </a:p>
          <a:p>
            <a:pPr marL="285750" indent="-285750" fontAlgn="base">
              <a:buFont typeface="Arial" panose="020B0604020202020204" pitchFamily="34" charset="0"/>
              <a:buChar char="•"/>
            </a:pPr>
            <a:r>
              <a:rPr lang="en-US" dirty="0">
                <a:latin typeface="Garamond" panose="02020404030301010803" pitchFamily="18" charset="0"/>
                <a:cs typeface="Calibri"/>
              </a:rPr>
              <a:t>Economic value</a:t>
            </a:r>
          </a:p>
          <a:p>
            <a:pPr marL="285750" indent="-285750" fontAlgn="base">
              <a:buFont typeface="Arial" panose="020B0604020202020204" pitchFamily="34" charset="0"/>
              <a:buChar char="•"/>
            </a:pPr>
            <a:r>
              <a:rPr lang="en-US" dirty="0">
                <a:latin typeface="Garamond" panose="02020404030301010803" pitchFamily="18" charset="0"/>
                <a:cs typeface="Calibri"/>
              </a:rPr>
              <a:t>Current management practices</a:t>
            </a:r>
          </a:p>
          <a:p>
            <a:pPr marL="285750" indent="-285750" fontAlgn="base">
              <a:buFont typeface="Arial" panose="020B0604020202020204" pitchFamily="34" charset="0"/>
              <a:buChar char="•"/>
            </a:pPr>
            <a:r>
              <a:rPr lang="en-US" dirty="0">
                <a:latin typeface="Garamond" panose="02020404030301010803" pitchFamily="18" charset="0"/>
                <a:cs typeface="Calibri"/>
              </a:rPr>
              <a:t>Gaps and opportunities </a:t>
            </a:r>
          </a:p>
          <a:p>
            <a:pPr marL="285750" indent="-285750" fontAlgn="base">
              <a:buFont typeface="Arial" panose="020B0604020202020204" pitchFamily="34" charset="0"/>
              <a:buChar char="•"/>
            </a:pPr>
            <a:r>
              <a:rPr lang="en-US" dirty="0">
                <a:latin typeface="Garamond" panose="02020404030301010803" pitchFamily="18" charset="0"/>
                <a:cs typeface="Calibri"/>
              </a:rPr>
              <a:t>Future Goals, Objectives, and Approaches</a:t>
            </a:r>
          </a:p>
          <a:p>
            <a:pPr fontAlgn="base"/>
            <a:r>
              <a:rPr lang="en-US" dirty="0">
                <a:latin typeface="Garamond" panose="02020404030301010803" pitchFamily="18" charset="0"/>
                <a:cs typeface="Calibri"/>
              </a:rPr>
              <a:t> </a:t>
            </a:r>
          </a:p>
          <a:p>
            <a:pPr fontAlgn="base"/>
            <a:endParaRPr lang="en-US" dirty="0">
              <a:latin typeface="Garamond" panose="02020404030301010803" pitchFamily="18" charset="0"/>
              <a:cs typeface="Calibri"/>
            </a:endParaRPr>
          </a:p>
          <a:p>
            <a:pPr marL="285750" indent="-285750" fontAlgn="base">
              <a:buFont typeface="Arial" panose="020B0604020202020204" pitchFamily="34" charset="0"/>
              <a:buChar char="•"/>
            </a:pPr>
            <a:endParaRPr lang="en-US" sz="1400" dirty="0">
              <a:cs typeface="Calibri"/>
            </a:endParaRPr>
          </a:p>
        </p:txBody>
      </p:sp>
      <p:pic>
        <p:nvPicPr>
          <p:cNvPr id="11" name="Picture 10">
            <a:extLst>
              <a:ext uri="{FF2B5EF4-FFF2-40B4-BE49-F238E27FC236}">
                <a16:creationId xmlns:a16="http://schemas.microsoft.com/office/drawing/2014/main" id="{CB5AAD20-3505-2247-B4F1-45CEDAD83EB7}"/>
              </a:ext>
              <a:ext uri="{C183D7F6-B498-43B3-948B-1728B52AA6E4}">
                <adec:decorative xmlns:adec="http://schemas.microsoft.com/office/drawing/2017/decorative" val="1"/>
              </a:ext>
            </a:extLst>
          </p:cNvPr>
          <p:cNvPicPr/>
          <p:nvPr/>
        </p:nvPicPr>
        <p:blipFill rotWithShape="1">
          <a:blip r:embed="rId3" cstate="print">
            <a:extLst>
              <a:ext uri="{28A0092B-C50C-407E-A947-70E740481C1C}">
                <a14:useLocalDpi xmlns:a14="http://schemas.microsoft.com/office/drawing/2010/main" val="0"/>
              </a:ext>
            </a:extLst>
          </a:blip>
          <a:srcRect l="1901" t="3917" r="2534" b="2729"/>
          <a:stretch/>
        </p:blipFill>
        <p:spPr bwMode="auto">
          <a:xfrm>
            <a:off x="3578087" y="1888318"/>
            <a:ext cx="5484019" cy="4668462"/>
          </a:xfrm>
          <a:prstGeom prst="rect">
            <a:avLst/>
          </a:prstGeom>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2ED311FA-BCF3-B542-908B-D46039891ABA}"/>
              </a:ext>
              <a:ext uri="{C183D7F6-B498-43B3-948B-1728B52AA6E4}">
                <adec:decorative xmlns:adec="http://schemas.microsoft.com/office/drawing/2017/decorative" val="1"/>
              </a:ext>
            </a:extLst>
          </p:cNvPr>
          <p:cNvSpPr txBox="1">
            <a:spLocks noGrp="1"/>
          </p:cNvSpPr>
          <p:nvPr>
            <p:ph type="title" idx="4294967295"/>
          </p:nvPr>
        </p:nvSpPr>
        <p:spPr>
          <a:xfrm>
            <a:off x="5893290" y="1457431"/>
            <a:ext cx="3168816" cy="861774"/>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Garamond" panose="02020404030301010803" pitchFamily="18" charset="0"/>
                <a:ea typeface="+mn-ea"/>
                <a:cs typeface="Calibri"/>
              </a:rPr>
              <a:t> Vegetation communities in LCGMA</a:t>
            </a:r>
          </a:p>
          <a:p>
            <a:pPr marL="0" marR="0" lvl="0" indent="0" algn="l" defTabSz="457200" rtl="0" eaLnBrk="1" fontAlgn="base"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chemeClr val="tx1"/>
              </a:solidFill>
              <a:effectLst/>
              <a:uLnTx/>
              <a:uFillTx/>
              <a:latin typeface="Garamond" panose="02020404030301010803" pitchFamily="18" charset="0"/>
              <a:ea typeface="+mn-ea"/>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pic>
        <p:nvPicPr>
          <p:cNvPr id="4" name="Picture 3">
            <a:extLst>
              <a:ext uri="{FF2B5EF4-FFF2-40B4-BE49-F238E27FC236}">
                <a16:creationId xmlns:a16="http://schemas.microsoft.com/office/drawing/2014/main" id="{FF78B987-A2A6-7A48-8609-D06CE331D363}"/>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534" y="2961241"/>
            <a:ext cx="3042571" cy="2896220"/>
          </a:xfrm>
          <a:prstGeom prst="rect">
            <a:avLst/>
          </a:prstGeom>
        </p:spPr>
      </p:pic>
    </p:spTree>
    <p:extLst>
      <p:ext uri="{BB962C8B-B14F-4D97-AF65-F5344CB8AC3E}">
        <p14:creationId xmlns:p14="http://schemas.microsoft.com/office/powerpoint/2010/main" val="33986391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82413CC-69E6-4BDA-A88D-E4EF8F95B2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4F1F7357-8633-4CE7-BF80-475EE8A2FA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3134" y="0"/>
            <a:ext cx="9438087" cy="6853238"/>
            <a:chOff x="-417513" y="0"/>
            <a:chExt cx="12584114" cy="6853238"/>
          </a:xfrm>
        </p:grpSpPr>
        <p:sp>
          <p:nvSpPr>
            <p:cNvPr id="12" name="Freeform 5">
              <a:extLst>
                <a:ext uri="{FF2B5EF4-FFF2-40B4-BE49-F238E27FC236}">
                  <a16:creationId xmlns:a16="http://schemas.microsoft.com/office/drawing/2014/main" id="{E402FE4E-C12D-497C-AF81-F08E4E02B45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59247B10-170D-4E62-849A-38FCB43C6AF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89A587A7-1BEF-45AA-9EFC-6558A8749C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AC25B5A1-6EF7-44EC-A2F0-1EDC96A79B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80B8582C-7E17-4115-9FF1-979C8405CB5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10">
              <a:extLst>
                <a:ext uri="{FF2B5EF4-FFF2-40B4-BE49-F238E27FC236}">
                  <a16:creationId xmlns:a16="http://schemas.microsoft.com/office/drawing/2014/main" id="{F6C4AB66-7A18-4E51-935B-237F4CA827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11">
              <a:extLst>
                <a:ext uri="{FF2B5EF4-FFF2-40B4-BE49-F238E27FC236}">
                  <a16:creationId xmlns:a16="http://schemas.microsoft.com/office/drawing/2014/main" id="{CDF12911-A240-4580-8788-0C49DB1FEDB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12">
              <a:extLst>
                <a:ext uri="{FF2B5EF4-FFF2-40B4-BE49-F238E27FC236}">
                  <a16:creationId xmlns:a16="http://schemas.microsoft.com/office/drawing/2014/main" id="{EAE0F5DE-442D-4F6C-B02C-2568ED19585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3">
              <a:extLst>
                <a:ext uri="{FF2B5EF4-FFF2-40B4-BE49-F238E27FC236}">
                  <a16:creationId xmlns:a16="http://schemas.microsoft.com/office/drawing/2014/main" id="{4F24A002-AFDE-4034-85BE-CBF005AE923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4">
              <a:extLst>
                <a:ext uri="{FF2B5EF4-FFF2-40B4-BE49-F238E27FC236}">
                  <a16:creationId xmlns:a16="http://schemas.microsoft.com/office/drawing/2014/main" id="{36F0721E-B4B0-4A6C-A92C-F8DE92D3AC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a:extLst>
                <a:ext uri="{FF2B5EF4-FFF2-40B4-BE49-F238E27FC236}">
                  <a16:creationId xmlns:a16="http://schemas.microsoft.com/office/drawing/2014/main" id="{54D2DC98-69F8-4F2F-9D45-BDFFA5E2BBB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6">
              <a:extLst>
                <a:ext uri="{FF2B5EF4-FFF2-40B4-BE49-F238E27FC236}">
                  <a16:creationId xmlns:a16="http://schemas.microsoft.com/office/drawing/2014/main" id="{0A636E33-DC38-40B9-B941-037E5D8603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7">
              <a:extLst>
                <a:ext uri="{FF2B5EF4-FFF2-40B4-BE49-F238E27FC236}">
                  <a16:creationId xmlns:a16="http://schemas.microsoft.com/office/drawing/2014/main" id="{03D30690-68C2-4AEC-9789-1495D97E19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8">
              <a:extLst>
                <a:ext uri="{FF2B5EF4-FFF2-40B4-BE49-F238E27FC236}">
                  <a16:creationId xmlns:a16="http://schemas.microsoft.com/office/drawing/2014/main" id="{1020B1B9-821B-49FB-BDC9-57DA08CBC30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9">
              <a:extLst>
                <a:ext uri="{FF2B5EF4-FFF2-40B4-BE49-F238E27FC236}">
                  <a16:creationId xmlns:a16="http://schemas.microsoft.com/office/drawing/2014/main" id="{720EDCE4-8B18-413F-989E-E79628E5AF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20">
              <a:extLst>
                <a:ext uri="{FF2B5EF4-FFF2-40B4-BE49-F238E27FC236}">
                  <a16:creationId xmlns:a16="http://schemas.microsoft.com/office/drawing/2014/main" id="{8563351E-0DDD-4FC8-8D0C-1E446E3C1B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1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21">
              <a:extLst>
                <a:ext uri="{FF2B5EF4-FFF2-40B4-BE49-F238E27FC236}">
                  <a16:creationId xmlns:a16="http://schemas.microsoft.com/office/drawing/2014/main" id="{15E8B705-64E7-4513-B3CB-BF46C35732B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15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22">
              <a:extLst>
                <a:ext uri="{FF2B5EF4-FFF2-40B4-BE49-F238E27FC236}">
                  <a16:creationId xmlns:a16="http://schemas.microsoft.com/office/drawing/2014/main" id="{30DAEE1C-EBB5-47F5-9E76-564FCFDBFC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3">
              <a:extLst>
                <a:ext uri="{FF2B5EF4-FFF2-40B4-BE49-F238E27FC236}">
                  <a16:creationId xmlns:a16="http://schemas.microsoft.com/office/drawing/2014/main" id="{EDB255E9-A3E2-4098-99A1-FE38FAD15D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4">
              <a:extLst>
                <a:ext uri="{FF2B5EF4-FFF2-40B4-BE49-F238E27FC236}">
                  <a16:creationId xmlns:a16="http://schemas.microsoft.com/office/drawing/2014/main" id="{D2507F2A-27AF-4833-8273-5FC9A988639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5">
              <a:extLst>
                <a:ext uri="{FF2B5EF4-FFF2-40B4-BE49-F238E27FC236}">
                  <a16:creationId xmlns:a16="http://schemas.microsoft.com/office/drawing/2014/main" id="{8DFB8904-0CB8-45AD-ABD2-F7A582365E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99920633-B6EB-5A43-805B-7684DE793FDC}"/>
              </a:ext>
            </a:extLst>
          </p:cNvPr>
          <p:cNvSpPr>
            <a:spLocks noGrp="1"/>
          </p:cNvSpPr>
          <p:nvPr>
            <p:ph type="title"/>
          </p:nvPr>
        </p:nvSpPr>
        <p:spPr>
          <a:xfrm>
            <a:off x="1319465" y="798881"/>
            <a:ext cx="6505070" cy="1048945"/>
          </a:xfrm>
        </p:spPr>
        <p:txBody>
          <a:bodyPr>
            <a:normAutofit/>
          </a:bodyPr>
          <a:lstStyle/>
          <a:p>
            <a:pPr algn="ctr"/>
            <a:r>
              <a:rPr lang="en-US" sz="3500" dirty="0"/>
              <a:t>Trends in Population</a:t>
            </a:r>
          </a:p>
        </p:txBody>
      </p:sp>
      <p:pic>
        <p:nvPicPr>
          <p:cNvPr id="5" name="Picture 4">
            <a:extLst>
              <a:ext uri="{FF2B5EF4-FFF2-40B4-BE49-F238E27FC236}">
                <a16:creationId xmlns:a16="http://schemas.microsoft.com/office/drawing/2014/main" id="{3165A6B9-BFE6-6449-85C8-F30C3D138306}"/>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9" y="0"/>
            <a:ext cx="6435090" cy="6858000"/>
          </a:xfrm>
          <a:prstGeom prst="rect">
            <a:avLst/>
          </a:prstGeom>
        </p:spPr>
      </p:pic>
      <p:graphicFrame>
        <p:nvGraphicFramePr>
          <p:cNvPr id="4" name="Content Placeholder 3">
            <a:extLst>
              <a:ext uri="{FF2B5EF4-FFF2-40B4-BE49-F238E27FC236}">
                <a16:creationId xmlns:a16="http://schemas.microsoft.com/office/drawing/2014/main" id="{41412DA0-303A-8C4D-90EE-1AC476A41329}"/>
              </a:ext>
              <a:ext uri="{C183D7F6-B498-43B3-948B-1728B52AA6E4}">
                <adec:decorative xmlns:adec="http://schemas.microsoft.com/office/drawing/2017/decorative" val="1"/>
              </a:ext>
            </a:extLst>
          </p:cNvPr>
          <p:cNvGraphicFramePr>
            <a:graphicFrameLocks noGrp="1" noChangeAspect="1"/>
          </p:cNvGraphicFramePr>
          <p:nvPr>
            <p:ph idx="1"/>
            <p:extLst>
              <p:ext uri="{D42A27DB-BD31-4B8C-83A1-F6EECF244321}">
                <p14:modId xmlns:p14="http://schemas.microsoft.com/office/powerpoint/2010/main" val="3621530891"/>
              </p:ext>
            </p:extLst>
          </p:nvPr>
        </p:nvGraphicFramePr>
        <p:xfrm>
          <a:off x="4458508" y="3443285"/>
          <a:ext cx="4701336" cy="340042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3" name="Chart 32">
            <a:extLst>
              <a:ext uri="{FF2B5EF4-FFF2-40B4-BE49-F238E27FC236}">
                <a16:creationId xmlns:a16="http://schemas.microsoft.com/office/drawing/2014/main" id="{15C19271-CB0B-7043-9A73-E9AECC1E9841}"/>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1357546380"/>
              </p:ext>
            </p:extLst>
          </p:nvPr>
        </p:nvGraphicFramePr>
        <p:xfrm>
          <a:off x="4458508" y="14286"/>
          <a:ext cx="4701336" cy="341471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59689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pattFill prst="pct40">
          <a:fgClr>
            <a:schemeClr val="accent1"/>
          </a:fgClr>
          <a:bgClr>
            <a:schemeClr val="bg1"/>
          </a:bgClr>
        </a:patt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7DF685B-C4B5-4D31-9104-ECD86DF19D08}"/>
              </a:ext>
              <a:ext uri="{C183D7F6-B498-43B3-948B-1728B52AA6E4}">
                <adec:decorative xmlns:adec="http://schemas.microsoft.com/office/drawing/2017/decorative" val="1"/>
              </a:ext>
            </a:extLst>
          </p:cNvPr>
          <p:cNvSpPr/>
          <p:nvPr/>
        </p:nvSpPr>
        <p:spPr>
          <a:xfrm>
            <a:off x="4482913" y="3290500"/>
            <a:ext cx="223138" cy="300082"/>
          </a:xfrm>
          <a:prstGeom prst="rect">
            <a:avLst/>
          </a:prstGeom>
        </p:spPr>
        <p:txBody>
          <a:bodyPr wrap="none">
            <a:spAutoFit/>
          </a:bodyPr>
          <a:lstStyle/>
          <a:p>
            <a:r>
              <a:rPr lang="en-US" sz="1350"/>
              <a:t> </a:t>
            </a:r>
          </a:p>
        </p:txBody>
      </p:sp>
      <p:pic>
        <p:nvPicPr>
          <p:cNvPr id="14" name="Picture 13">
            <a:extLst>
              <a:ext uri="{FF2B5EF4-FFF2-40B4-BE49-F238E27FC236}">
                <a16:creationId xmlns:a16="http://schemas.microsoft.com/office/drawing/2014/main" id="{EB4541E2-ECF5-9A43-8DAA-0C0C8FA01CA6}"/>
              </a:ext>
              <a:ext uri="{C183D7F6-B498-43B3-948B-1728B52AA6E4}">
                <adec:decorative xmlns:adec="http://schemas.microsoft.com/office/drawing/2017/decorative" val="1"/>
              </a:ext>
            </a:extLst>
          </p:cNvPr>
          <p:cNvPicPr/>
          <p:nvPr/>
        </p:nvPicPr>
        <p:blipFill rotWithShape="1">
          <a:blip r:embed="rId3" cstate="print">
            <a:extLst>
              <a:ext uri="{28A0092B-C50C-407E-A947-70E740481C1C}">
                <a14:useLocalDpi xmlns:a14="http://schemas.microsoft.com/office/drawing/2010/main" val="0"/>
              </a:ext>
            </a:extLst>
          </a:blip>
          <a:srcRect l="10096" t="9711" r="8587" b="7828"/>
          <a:stretch/>
        </p:blipFill>
        <p:spPr bwMode="auto">
          <a:xfrm>
            <a:off x="620110" y="441434"/>
            <a:ext cx="7977352" cy="5969876"/>
          </a:xfrm>
          <a:prstGeom prst="rect">
            <a:avLst/>
          </a:prstGeom>
          <a:noFill/>
          <a:ln w="9525">
            <a:solidFill>
              <a:schemeClr val="tx1"/>
            </a:solid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010991A2-5F29-4C4C-92A4-3B1A8B60B141}"/>
              </a:ext>
              <a:ext uri="{C183D7F6-B498-43B3-948B-1728B52AA6E4}">
                <adec:decorative xmlns:adec="http://schemas.microsoft.com/office/drawing/2017/decorative" val="1"/>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US" dirty="0"/>
              <a:t>Map of priority areas for conservation</a:t>
            </a:r>
          </a:p>
        </p:txBody>
      </p:sp>
    </p:spTree>
    <p:extLst>
      <p:ext uri="{BB962C8B-B14F-4D97-AF65-F5344CB8AC3E}">
        <p14:creationId xmlns:p14="http://schemas.microsoft.com/office/powerpoint/2010/main" val="2075203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pattFill prst="pct40">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78A3B-A04C-4360-836D-14864EF71640}"/>
              </a:ext>
            </a:extLst>
          </p:cNvPr>
          <p:cNvSpPr>
            <a:spLocks noGrp="1"/>
          </p:cNvSpPr>
          <p:nvPr>
            <p:ph type="title"/>
          </p:nvPr>
        </p:nvSpPr>
        <p:spPr>
          <a:xfrm>
            <a:off x="628650" y="91956"/>
            <a:ext cx="7886700" cy="1325563"/>
          </a:xfrm>
        </p:spPr>
        <p:txBody>
          <a:bodyPr/>
          <a:lstStyle/>
          <a:p>
            <a:r>
              <a:rPr lang="en-US" dirty="0">
                <a:latin typeface="Garamond" panose="02020404030301010803" pitchFamily="18" charset="0"/>
                <a:cs typeface="Calibri Light"/>
              </a:rPr>
              <a:t>State Hunting Program Revenue</a:t>
            </a:r>
            <a:endParaRPr lang="en-US" dirty="0">
              <a:latin typeface="Garamond" panose="02020404030301010803" pitchFamily="18" charset="0"/>
            </a:endParaRPr>
          </a:p>
        </p:txBody>
      </p:sp>
      <p:sp>
        <p:nvSpPr>
          <p:cNvPr id="3" name="Content Placeholder 2">
            <a:extLst>
              <a:ext uri="{FF2B5EF4-FFF2-40B4-BE49-F238E27FC236}">
                <a16:creationId xmlns:a16="http://schemas.microsoft.com/office/drawing/2014/main" id="{9DB94D63-D629-4E61-9C4A-C35F89CCF72D}"/>
              </a:ext>
            </a:extLst>
          </p:cNvPr>
          <p:cNvSpPr>
            <a:spLocks noGrp="1"/>
          </p:cNvSpPr>
          <p:nvPr>
            <p:ph idx="1"/>
          </p:nvPr>
        </p:nvSpPr>
        <p:spPr>
          <a:xfrm>
            <a:off x="556763" y="1049248"/>
            <a:ext cx="4982474" cy="5185224"/>
          </a:xfrm>
        </p:spPr>
        <p:txBody>
          <a:bodyPr vert="horz" lIns="91440" tIns="45720" rIns="91440" bIns="45720" rtlCol="0" anchor="t">
            <a:normAutofit/>
          </a:bodyPr>
          <a:lstStyle/>
          <a:p>
            <a:r>
              <a:rPr lang="en-US" sz="1800" dirty="0">
                <a:latin typeface="Garamond" panose="02020404030301010803" pitchFamily="18" charset="0"/>
              </a:rPr>
              <a:t>The </a:t>
            </a:r>
            <a:r>
              <a:rPr lang="en-US" sz="1800" dirty="0" err="1">
                <a:latin typeface="Garamond" panose="02020404030301010803" pitchFamily="18" charset="0"/>
              </a:rPr>
              <a:t>Lāna‘i</a:t>
            </a:r>
            <a:r>
              <a:rPr lang="en-US" sz="1800" dirty="0">
                <a:latin typeface="Garamond" panose="02020404030301010803" pitchFamily="18" charset="0"/>
              </a:rPr>
              <a:t> hunting program is one of the largest revenue-generating segments of the state of Hawai‘i hunting program. Each year approximately 3,000 hunters participate in the hunt and produce revenue for the program through their license fees, tag fees, and lottery application fees.</a:t>
            </a:r>
          </a:p>
        </p:txBody>
      </p:sp>
      <p:graphicFrame>
        <p:nvGraphicFramePr>
          <p:cNvPr id="12" name="Table 11">
            <a:extLst>
              <a:ext uri="{FF2B5EF4-FFF2-40B4-BE49-F238E27FC236}">
                <a16:creationId xmlns:a16="http://schemas.microsoft.com/office/drawing/2014/main" id="{08B6E608-1EE3-1C4F-A929-E9A9D7FB1AFB}"/>
              </a:ext>
            </a:extLst>
          </p:cNvPr>
          <p:cNvGraphicFramePr>
            <a:graphicFrameLocks noGrp="1"/>
          </p:cNvGraphicFramePr>
          <p:nvPr>
            <p:extLst>
              <p:ext uri="{D42A27DB-BD31-4B8C-83A1-F6EECF244321}">
                <p14:modId xmlns:p14="http://schemas.microsoft.com/office/powerpoint/2010/main" val="1423569959"/>
              </p:ext>
            </p:extLst>
          </p:nvPr>
        </p:nvGraphicFramePr>
        <p:xfrm>
          <a:off x="830317" y="2972594"/>
          <a:ext cx="7441323" cy="3261883"/>
        </p:xfrm>
        <a:graphic>
          <a:graphicData uri="http://schemas.openxmlformats.org/drawingml/2006/table">
            <a:tbl>
              <a:tblPr firstRow="1" firstCol="1" lastRow="1" lastCol="1" bandRow="1" bandCol="1">
                <a:tableStyleId>{5C22544A-7EE6-4342-B048-85BDC9FD1C3A}</a:tableStyleId>
              </a:tblPr>
              <a:tblGrid>
                <a:gridCol w="3005150">
                  <a:extLst>
                    <a:ext uri="{9D8B030D-6E8A-4147-A177-3AD203B41FA5}">
                      <a16:colId xmlns:a16="http://schemas.microsoft.com/office/drawing/2014/main" val="964671923"/>
                    </a:ext>
                  </a:extLst>
                </a:gridCol>
                <a:gridCol w="1287921">
                  <a:extLst>
                    <a:ext uri="{9D8B030D-6E8A-4147-A177-3AD203B41FA5}">
                      <a16:colId xmlns:a16="http://schemas.microsoft.com/office/drawing/2014/main" val="3989196538"/>
                    </a:ext>
                  </a:extLst>
                </a:gridCol>
                <a:gridCol w="1574126">
                  <a:extLst>
                    <a:ext uri="{9D8B030D-6E8A-4147-A177-3AD203B41FA5}">
                      <a16:colId xmlns:a16="http://schemas.microsoft.com/office/drawing/2014/main" val="208501542"/>
                    </a:ext>
                  </a:extLst>
                </a:gridCol>
                <a:gridCol w="1574126">
                  <a:extLst>
                    <a:ext uri="{9D8B030D-6E8A-4147-A177-3AD203B41FA5}">
                      <a16:colId xmlns:a16="http://schemas.microsoft.com/office/drawing/2014/main" val="522016657"/>
                    </a:ext>
                  </a:extLst>
                </a:gridCol>
              </a:tblGrid>
              <a:tr h="217459">
                <a:tc>
                  <a:txBody>
                    <a:bodyPr/>
                    <a:lstStyle/>
                    <a:p>
                      <a:pPr marL="0" marR="0">
                        <a:spcBef>
                          <a:spcPts val="200"/>
                        </a:spcBef>
                        <a:spcAft>
                          <a:spcPts val="200"/>
                        </a:spcAft>
                      </a:pPr>
                      <a:r>
                        <a:rPr lang="en-US" sz="900">
                          <a:effectLst/>
                        </a:rPr>
                        <a:t>Revenue Source</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200"/>
                        </a:spcBef>
                        <a:spcAft>
                          <a:spcPts val="200"/>
                        </a:spcAft>
                      </a:pPr>
                      <a:r>
                        <a:rPr lang="en-US" sz="900">
                          <a:effectLst/>
                        </a:rPr>
                        <a:t>No. Sold/Issued</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200"/>
                        </a:spcBef>
                        <a:spcAft>
                          <a:spcPts val="200"/>
                        </a:spcAft>
                      </a:pPr>
                      <a:r>
                        <a:rPr lang="en-US" sz="900">
                          <a:effectLst/>
                        </a:rPr>
                        <a:t>Cost</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200"/>
                        </a:spcBef>
                        <a:spcAft>
                          <a:spcPts val="200"/>
                        </a:spcAft>
                      </a:pPr>
                      <a:r>
                        <a:rPr lang="en-US" sz="900">
                          <a:effectLst/>
                        </a:rPr>
                        <a:t>Annual Amount</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2459647027"/>
                  </a:ext>
                </a:extLst>
              </a:tr>
              <a:tr h="217459">
                <a:tc>
                  <a:txBody>
                    <a:bodyPr/>
                    <a:lstStyle/>
                    <a:p>
                      <a:pPr marL="0" marR="0">
                        <a:spcBef>
                          <a:spcPts val="200"/>
                        </a:spcBef>
                        <a:spcAft>
                          <a:spcPts val="200"/>
                        </a:spcAft>
                      </a:pPr>
                      <a:r>
                        <a:rPr lang="en-US" sz="900">
                          <a:effectLst/>
                        </a:rPr>
                        <a:t>Lāna‘i hunting license (resident)</a:t>
                      </a:r>
                      <a:r>
                        <a:rPr lang="en-US" sz="900" baseline="30000">
                          <a:effectLst/>
                        </a:rPr>
                        <a:t>1</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200"/>
                        </a:spcBef>
                        <a:spcAft>
                          <a:spcPts val="200"/>
                        </a:spcAft>
                        <a:tabLst>
                          <a:tab pos="548640" algn="dec"/>
                        </a:tabLst>
                      </a:pPr>
                      <a:r>
                        <a:rPr lang="en-US" sz="900">
                          <a:effectLst/>
                        </a:rPr>
                        <a:t>1,500</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200"/>
                        </a:spcBef>
                        <a:spcAft>
                          <a:spcPts val="200"/>
                        </a:spcAft>
                        <a:tabLst>
                          <a:tab pos="548640" algn="dec"/>
                        </a:tabLst>
                      </a:pPr>
                      <a:r>
                        <a:rPr lang="en-US" sz="900">
                          <a:effectLst/>
                        </a:rPr>
                        <a:t>$10.00</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200"/>
                        </a:spcBef>
                        <a:spcAft>
                          <a:spcPts val="200"/>
                        </a:spcAft>
                        <a:tabLst>
                          <a:tab pos="731520" algn="dec"/>
                        </a:tabLst>
                      </a:pPr>
                      <a:r>
                        <a:rPr lang="en-US" sz="900">
                          <a:effectLst/>
                        </a:rPr>
                        <a:t>$15,000</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684551347"/>
                  </a:ext>
                </a:extLst>
              </a:tr>
              <a:tr h="217459">
                <a:tc>
                  <a:txBody>
                    <a:bodyPr/>
                    <a:lstStyle/>
                    <a:p>
                      <a:pPr marL="0" marR="0">
                        <a:spcBef>
                          <a:spcPts val="200"/>
                        </a:spcBef>
                        <a:spcAft>
                          <a:spcPts val="200"/>
                        </a:spcAft>
                      </a:pPr>
                      <a:r>
                        <a:rPr lang="en-US" sz="900">
                          <a:effectLst/>
                        </a:rPr>
                        <a:t>Lāna‘i hunting license (non-res)</a:t>
                      </a:r>
                      <a:r>
                        <a:rPr lang="en-US" sz="900" baseline="30000">
                          <a:effectLst/>
                        </a:rPr>
                        <a:t>2</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200"/>
                        </a:spcBef>
                        <a:spcAft>
                          <a:spcPts val="200"/>
                        </a:spcAft>
                        <a:tabLst>
                          <a:tab pos="548640" algn="dec"/>
                        </a:tabLst>
                      </a:pPr>
                      <a:r>
                        <a:rPr lang="en-US" sz="900">
                          <a:effectLst/>
                        </a:rPr>
                        <a:t>200</a:t>
                      </a:r>
                      <a:r>
                        <a:rPr lang="en-US" sz="800">
                          <a:effectLst/>
                        </a:rPr>
                        <a:t> </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200"/>
                        </a:spcBef>
                        <a:spcAft>
                          <a:spcPts val="200"/>
                        </a:spcAft>
                        <a:tabLst>
                          <a:tab pos="548640" algn="dec"/>
                        </a:tabLst>
                      </a:pPr>
                      <a:r>
                        <a:rPr lang="en-US" sz="900">
                          <a:effectLst/>
                        </a:rPr>
                        <a:t>$95.00</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200"/>
                        </a:spcBef>
                        <a:spcAft>
                          <a:spcPts val="200"/>
                        </a:spcAft>
                        <a:tabLst>
                          <a:tab pos="731520" algn="dec"/>
                        </a:tabLst>
                      </a:pPr>
                      <a:r>
                        <a:rPr lang="en-US" sz="900">
                          <a:effectLst/>
                        </a:rPr>
                        <a:t>$19,000</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31368789"/>
                  </a:ext>
                </a:extLst>
              </a:tr>
              <a:tr h="217459">
                <a:tc>
                  <a:txBody>
                    <a:bodyPr/>
                    <a:lstStyle/>
                    <a:p>
                      <a:pPr marL="0" marR="0">
                        <a:spcBef>
                          <a:spcPts val="200"/>
                        </a:spcBef>
                        <a:spcAft>
                          <a:spcPts val="200"/>
                        </a:spcAft>
                      </a:pPr>
                      <a:r>
                        <a:rPr lang="en-US" sz="900">
                          <a:effectLst/>
                        </a:rPr>
                        <a:t>Wildlife conservation stamp</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200"/>
                        </a:spcBef>
                        <a:spcAft>
                          <a:spcPts val="200"/>
                        </a:spcAft>
                        <a:tabLst>
                          <a:tab pos="548640" algn="dec"/>
                        </a:tabLst>
                      </a:pPr>
                      <a:r>
                        <a:rPr lang="en-US" sz="900">
                          <a:effectLst/>
                        </a:rPr>
                        <a:t>1,700</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200"/>
                        </a:spcBef>
                        <a:spcAft>
                          <a:spcPts val="200"/>
                        </a:spcAft>
                        <a:tabLst>
                          <a:tab pos="548640" algn="dec"/>
                        </a:tabLst>
                      </a:pPr>
                      <a:r>
                        <a:rPr lang="en-US" sz="900">
                          <a:effectLst/>
                        </a:rPr>
                        <a:t>$10.00</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200"/>
                        </a:spcBef>
                        <a:spcAft>
                          <a:spcPts val="200"/>
                        </a:spcAft>
                        <a:tabLst>
                          <a:tab pos="731520" algn="dec"/>
                        </a:tabLst>
                      </a:pPr>
                      <a:r>
                        <a:rPr lang="en-US" sz="900">
                          <a:effectLst/>
                        </a:rPr>
                        <a:t>$17,000</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833876127"/>
                  </a:ext>
                </a:extLst>
              </a:tr>
              <a:tr h="217459">
                <a:tc>
                  <a:txBody>
                    <a:bodyPr/>
                    <a:lstStyle/>
                    <a:p>
                      <a:pPr marL="0" marR="0">
                        <a:spcBef>
                          <a:spcPts val="200"/>
                        </a:spcBef>
                        <a:spcAft>
                          <a:spcPts val="200"/>
                        </a:spcAft>
                      </a:pPr>
                      <a:r>
                        <a:rPr lang="en-US" sz="900">
                          <a:effectLst/>
                        </a:rPr>
                        <a:t>Axis deer lottery</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200"/>
                        </a:spcBef>
                        <a:spcAft>
                          <a:spcPts val="200"/>
                        </a:spcAft>
                        <a:tabLst>
                          <a:tab pos="548640" algn="dec"/>
                        </a:tabLst>
                      </a:pPr>
                      <a:r>
                        <a:rPr lang="en-US" sz="900">
                          <a:effectLst/>
                        </a:rPr>
                        <a:t>3,777</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200"/>
                        </a:spcBef>
                        <a:spcAft>
                          <a:spcPts val="200"/>
                        </a:spcAft>
                        <a:tabLst>
                          <a:tab pos="548640" algn="dec"/>
                        </a:tabLst>
                      </a:pPr>
                      <a:r>
                        <a:rPr lang="en-US" sz="900">
                          <a:effectLst/>
                        </a:rPr>
                        <a:t>$10.00</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200"/>
                        </a:spcBef>
                        <a:spcAft>
                          <a:spcPts val="200"/>
                        </a:spcAft>
                        <a:tabLst>
                          <a:tab pos="731520" algn="dec"/>
                        </a:tabLst>
                      </a:pPr>
                      <a:r>
                        <a:rPr lang="en-US" sz="900">
                          <a:effectLst/>
                        </a:rPr>
                        <a:t>$37,770</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602356063"/>
                  </a:ext>
                </a:extLst>
              </a:tr>
              <a:tr h="217459">
                <a:tc>
                  <a:txBody>
                    <a:bodyPr/>
                    <a:lstStyle/>
                    <a:p>
                      <a:pPr marL="0" marR="0">
                        <a:spcBef>
                          <a:spcPts val="200"/>
                        </a:spcBef>
                        <a:spcAft>
                          <a:spcPts val="200"/>
                        </a:spcAft>
                      </a:pPr>
                      <a:r>
                        <a:rPr lang="en-US" sz="900">
                          <a:effectLst/>
                        </a:rPr>
                        <a:t>Axis deer tag issued (resident)</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200"/>
                        </a:spcBef>
                        <a:spcAft>
                          <a:spcPts val="200"/>
                        </a:spcAft>
                        <a:tabLst>
                          <a:tab pos="548640" algn="dec"/>
                        </a:tabLst>
                      </a:pPr>
                      <a:r>
                        <a:rPr lang="en-US" sz="900">
                          <a:effectLst/>
                        </a:rPr>
                        <a:t>4,413</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200"/>
                        </a:spcBef>
                        <a:spcAft>
                          <a:spcPts val="200"/>
                        </a:spcAft>
                        <a:tabLst>
                          <a:tab pos="548640" algn="dec"/>
                        </a:tabLst>
                      </a:pPr>
                      <a:r>
                        <a:rPr lang="en-US" sz="900">
                          <a:effectLst/>
                        </a:rPr>
                        <a:t>$20.00</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200"/>
                        </a:spcBef>
                        <a:spcAft>
                          <a:spcPts val="200"/>
                        </a:spcAft>
                        <a:tabLst>
                          <a:tab pos="731520" algn="dec"/>
                        </a:tabLst>
                      </a:pPr>
                      <a:r>
                        <a:rPr lang="en-US" sz="900">
                          <a:effectLst/>
                        </a:rPr>
                        <a:t>$88,240</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67049757"/>
                  </a:ext>
                </a:extLst>
              </a:tr>
              <a:tr h="217459">
                <a:tc>
                  <a:txBody>
                    <a:bodyPr/>
                    <a:lstStyle/>
                    <a:p>
                      <a:pPr marL="0" marR="0">
                        <a:spcBef>
                          <a:spcPts val="200"/>
                        </a:spcBef>
                        <a:spcAft>
                          <a:spcPts val="200"/>
                        </a:spcAft>
                      </a:pPr>
                      <a:r>
                        <a:rPr lang="en-US" sz="900">
                          <a:effectLst/>
                        </a:rPr>
                        <a:t>Axis deer tag issued (non-res)</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200"/>
                        </a:spcBef>
                        <a:spcAft>
                          <a:spcPts val="200"/>
                        </a:spcAft>
                        <a:tabLst>
                          <a:tab pos="548640" algn="dec"/>
                        </a:tabLst>
                      </a:pPr>
                      <a:r>
                        <a:rPr lang="en-US" sz="900">
                          <a:effectLst/>
                        </a:rPr>
                        <a:t>48</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200"/>
                        </a:spcBef>
                        <a:spcAft>
                          <a:spcPts val="200"/>
                        </a:spcAft>
                        <a:tabLst>
                          <a:tab pos="548640" algn="dec"/>
                        </a:tabLst>
                      </a:pPr>
                      <a:r>
                        <a:rPr lang="en-US" sz="900">
                          <a:effectLst/>
                        </a:rPr>
                        <a:t>$125.00</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200"/>
                        </a:spcBef>
                        <a:spcAft>
                          <a:spcPts val="200"/>
                        </a:spcAft>
                        <a:tabLst>
                          <a:tab pos="731520" algn="dec"/>
                        </a:tabLst>
                      </a:pPr>
                      <a:r>
                        <a:rPr lang="en-US" sz="900">
                          <a:effectLst/>
                        </a:rPr>
                        <a:t>$6,000</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50621994"/>
                  </a:ext>
                </a:extLst>
              </a:tr>
              <a:tr h="217459">
                <a:tc>
                  <a:txBody>
                    <a:bodyPr/>
                    <a:lstStyle/>
                    <a:p>
                      <a:pPr marL="0" marR="0">
                        <a:spcBef>
                          <a:spcPts val="200"/>
                        </a:spcBef>
                        <a:spcAft>
                          <a:spcPts val="200"/>
                        </a:spcAft>
                      </a:pPr>
                      <a:r>
                        <a:rPr lang="en-US" sz="900">
                          <a:effectLst/>
                        </a:rPr>
                        <a:t>Mouflon sheep lottery</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200"/>
                        </a:spcBef>
                        <a:spcAft>
                          <a:spcPts val="200"/>
                        </a:spcAft>
                        <a:tabLst>
                          <a:tab pos="548640" algn="dec"/>
                        </a:tabLst>
                      </a:pPr>
                      <a:r>
                        <a:rPr lang="en-US" sz="900">
                          <a:effectLst/>
                        </a:rPr>
                        <a:t>2,143</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200"/>
                        </a:spcBef>
                        <a:spcAft>
                          <a:spcPts val="200"/>
                        </a:spcAft>
                        <a:tabLst>
                          <a:tab pos="548640" algn="dec"/>
                        </a:tabLst>
                      </a:pPr>
                      <a:r>
                        <a:rPr lang="en-US" sz="900">
                          <a:effectLst/>
                        </a:rPr>
                        <a:t>$10.00</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200"/>
                        </a:spcBef>
                        <a:spcAft>
                          <a:spcPts val="200"/>
                        </a:spcAft>
                        <a:tabLst>
                          <a:tab pos="731520" algn="dec"/>
                        </a:tabLst>
                      </a:pPr>
                      <a:r>
                        <a:rPr lang="en-US" sz="900">
                          <a:effectLst/>
                        </a:rPr>
                        <a:t>$21,430</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794082799"/>
                  </a:ext>
                </a:extLst>
              </a:tr>
              <a:tr h="217459">
                <a:tc>
                  <a:txBody>
                    <a:bodyPr/>
                    <a:lstStyle/>
                    <a:p>
                      <a:pPr marL="0" marR="0">
                        <a:spcBef>
                          <a:spcPts val="200"/>
                        </a:spcBef>
                        <a:spcAft>
                          <a:spcPts val="200"/>
                        </a:spcAft>
                      </a:pPr>
                      <a:r>
                        <a:rPr lang="en-US" sz="900">
                          <a:effectLst/>
                        </a:rPr>
                        <a:t>Mouflon sheep tags issued (resident)</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200"/>
                        </a:spcBef>
                        <a:spcAft>
                          <a:spcPts val="200"/>
                        </a:spcAft>
                        <a:tabLst>
                          <a:tab pos="548640" algn="dec"/>
                        </a:tabLst>
                      </a:pPr>
                      <a:r>
                        <a:rPr lang="en-US" sz="900">
                          <a:effectLst/>
                        </a:rPr>
                        <a:t>1,486</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200"/>
                        </a:spcBef>
                        <a:spcAft>
                          <a:spcPts val="200"/>
                        </a:spcAft>
                        <a:tabLst>
                          <a:tab pos="548640" algn="dec"/>
                        </a:tabLst>
                      </a:pPr>
                      <a:r>
                        <a:rPr lang="en-US" sz="900">
                          <a:effectLst/>
                        </a:rPr>
                        <a:t>$20.00</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200"/>
                        </a:spcBef>
                        <a:spcAft>
                          <a:spcPts val="200"/>
                        </a:spcAft>
                        <a:tabLst>
                          <a:tab pos="731520" algn="dec"/>
                        </a:tabLst>
                      </a:pPr>
                      <a:r>
                        <a:rPr lang="en-US" sz="900">
                          <a:effectLst/>
                        </a:rPr>
                        <a:t>$29,720</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72226565"/>
                  </a:ext>
                </a:extLst>
              </a:tr>
              <a:tr h="217459">
                <a:tc>
                  <a:txBody>
                    <a:bodyPr/>
                    <a:lstStyle/>
                    <a:p>
                      <a:pPr marL="0" marR="0">
                        <a:spcBef>
                          <a:spcPts val="200"/>
                        </a:spcBef>
                        <a:spcAft>
                          <a:spcPts val="200"/>
                        </a:spcAft>
                      </a:pPr>
                      <a:r>
                        <a:rPr lang="en-US" sz="900" dirty="0">
                          <a:effectLst/>
                        </a:rPr>
                        <a:t>Mouflon sheep tags issued (non-res)</a:t>
                      </a:r>
                      <a:endParaRPr lang="en-US" sz="11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200"/>
                        </a:spcBef>
                        <a:spcAft>
                          <a:spcPts val="200"/>
                        </a:spcAft>
                        <a:tabLst>
                          <a:tab pos="548640" algn="dec"/>
                        </a:tabLst>
                      </a:pPr>
                      <a:r>
                        <a:rPr lang="en-US" sz="900">
                          <a:effectLst/>
                        </a:rPr>
                        <a:t>13</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200"/>
                        </a:spcBef>
                        <a:spcAft>
                          <a:spcPts val="200"/>
                        </a:spcAft>
                        <a:tabLst>
                          <a:tab pos="548640" algn="dec"/>
                        </a:tabLst>
                      </a:pPr>
                      <a:r>
                        <a:rPr lang="en-US" sz="900">
                          <a:effectLst/>
                        </a:rPr>
                        <a:t>$125.00</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200"/>
                        </a:spcBef>
                        <a:spcAft>
                          <a:spcPts val="200"/>
                        </a:spcAft>
                        <a:tabLst>
                          <a:tab pos="731520" algn="dec"/>
                        </a:tabLst>
                      </a:pPr>
                      <a:r>
                        <a:rPr lang="en-US" sz="900">
                          <a:effectLst/>
                        </a:rPr>
                        <a:t>$1,625</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92651990"/>
                  </a:ext>
                </a:extLst>
              </a:tr>
              <a:tr h="217459">
                <a:tc>
                  <a:txBody>
                    <a:bodyPr/>
                    <a:lstStyle/>
                    <a:p>
                      <a:pPr marL="0" marR="0">
                        <a:spcBef>
                          <a:spcPts val="200"/>
                        </a:spcBef>
                        <a:spcAft>
                          <a:spcPts val="200"/>
                        </a:spcAft>
                      </a:pPr>
                      <a:r>
                        <a:rPr lang="en-US" sz="900">
                          <a:effectLst/>
                        </a:rPr>
                        <a:t>Game bird stamp purchased</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200"/>
                        </a:spcBef>
                        <a:spcAft>
                          <a:spcPts val="200"/>
                        </a:spcAft>
                        <a:tabLst>
                          <a:tab pos="548640" algn="dec"/>
                        </a:tabLst>
                      </a:pPr>
                      <a:r>
                        <a:rPr lang="en-US" sz="900">
                          <a:effectLst/>
                        </a:rPr>
                        <a:t>174</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200"/>
                        </a:spcBef>
                        <a:spcAft>
                          <a:spcPts val="200"/>
                        </a:spcAft>
                        <a:tabLst>
                          <a:tab pos="548640" algn="dec"/>
                        </a:tabLst>
                      </a:pPr>
                      <a:r>
                        <a:rPr lang="en-US" sz="900">
                          <a:effectLst/>
                        </a:rPr>
                        <a:t>$10.00</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200"/>
                        </a:spcBef>
                        <a:spcAft>
                          <a:spcPts val="200"/>
                        </a:spcAft>
                        <a:tabLst>
                          <a:tab pos="731520" algn="dec"/>
                        </a:tabLst>
                      </a:pPr>
                      <a:r>
                        <a:rPr lang="en-US" sz="900">
                          <a:effectLst/>
                        </a:rPr>
                        <a:t>$1,740</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205031406"/>
                  </a:ext>
                </a:extLst>
              </a:tr>
              <a:tr h="434917">
                <a:tc>
                  <a:txBody>
                    <a:bodyPr/>
                    <a:lstStyle/>
                    <a:p>
                      <a:pPr marL="0" marR="0">
                        <a:spcBef>
                          <a:spcPts val="200"/>
                        </a:spcBef>
                        <a:spcAft>
                          <a:spcPts val="200"/>
                        </a:spcAft>
                      </a:pPr>
                      <a:r>
                        <a:rPr lang="en-US" sz="900">
                          <a:effectLst/>
                        </a:rPr>
                        <a:t>Estimated annual revenue generated for state hunting program</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200"/>
                        </a:spcBef>
                        <a:spcAft>
                          <a:spcPts val="200"/>
                        </a:spcAft>
                        <a:tabLst>
                          <a:tab pos="548640" algn="dec"/>
                        </a:tabLst>
                      </a:pPr>
                      <a:r>
                        <a:rPr lang="en-US" sz="900">
                          <a:effectLst/>
                        </a:rPr>
                        <a:t> </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200"/>
                        </a:spcBef>
                        <a:spcAft>
                          <a:spcPts val="200"/>
                        </a:spcAft>
                        <a:tabLst>
                          <a:tab pos="548640" algn="dec"/>
                        </a:tabLst>
                      </a:pPr>
                      <a:r>
                        <a:rPr lang="en-US" sz="900">
                          <a:effectLst/>
                        </a:rPr>
                        <a:t> </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200"/>
                        </a:spcBef>
                        <a:spcAft>
                          <a:spcPts val="200"/>
                        </a:spcAft>
                        <a:tabLst>
                          <a:tab pos="731520" algn="dec"/>
                        </a:tabLst>
                      </a:pPr>
                      <a:r>
                        <a:rPr lang="en-US" sz="900">
                          <a:effectLst/>
                        </a:rPr>
                        <a:t>$237,525</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232208759"/>
                  </a:ext>
                </a:extLst>
              </a:tr>
              <a:tr h="434917">
                <a:tc>
                  <a:txBody>
                    <a:bodyPr/>
                    <a:lstStyle/>
                    <a:p>
                      <a:pPr marL="0" marR="0">
                        <a:spcBef>
                          <a:spcPts val="200"/>
                        </a:spcBef>
                        <a:spcAft>
                          <a:spcPts val="200"/>
                        </a:spcAft>
                      </a:pPr>
                      <a:r>
                        <a:rPr lang="en-US" sz="900">
                          <a:effectLst/>
                        </a:rPr>
                        <a:t>Federal wildlife and ecosystem restoration matching grant potential (3x)</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200"/>
                        </a:spcBef>
                        <a:spcAft>
                          <a:spcPts val="200"/>
                        </a:spcAft>
                        <a:tabLst>
                          <a:tab pos="548640" algn="dec"/>
                        </a:tabLst>
                      </a:pPr>
                      <a:r>
                        <a:rPr lang="en-US" sz="900">
                          <a:effectLst/>
                        </a:rPr>
                        <a:t> </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200"/>
                        </a:spcBef>
                        <a:spcAft>
                          <a:spcPts val="200"/>
                        </a:spcAft>
                        <a:tabLst>
                          <a:tab pos="548640" algn="dec"/>
                        </a:tabLst>
                      </a:pPr>
                      <a:r>
                        <a:rPr lang="en-US" sz="900">
                          <a:effectLst/>
                        </a:rPr>
                        <a:t> </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200"/>
                        </a:spcBef>
                        <a:spcAft>
                          <a:spcPts val="200"/>
                        </a:spcAft>
                        <a:tabLst>
                          <a:tab pos="731520" algn="dec"/>
                        </a:tabLst>
                      </a:pPr>
                      <a:r>
                        <a:rPr lang="en-US" sz="900" dirty="0">
                          <a:effectLst/>
                        </a:rPr>
                        <a:t>$712,575</a:t>
                      </a:r>
                      <a:endParaRPr lang="en-US" sz="11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358862491"/>
                  </a:ext>
                </a:extLst>
              </a:tr>
            </a:tbl>
          </a:graphicData>
        </a:graphic>
      </p:graphicFrame>
      <p:sp>
        <p:nvSpPr>
          <p:cNvPr id="13" name="Rectangle 5">
            <a:extLst>
              <a:ext uri="{FF2B5EF4-FFF2-40B4-BE49-F238E27FC236}">
                <a16:creationId xmlns:a16="http://schemas.microsoft.com/office/drawing/2014/main" id="{4DE4E3B6-A5A6-E846-8381-96EE484836E3}"/>
              </a:ext>
              <a:ext uri="{C183D7F6-B498-43B3-948B-1728B52AA6E4}">
                <adec:decorative xmlns:adec="http://schemas.microsoft.com/office/drawing/2017/decorative" val="1"/>
              </a:ext>
            </a:extLst>
          </p:cNvPr>
          <p:cNvSpPr>
            <a:spLocks noChangeArrowheads="1"/>
          </p:cNvSpPr>
          <p:nvPr/>
        </p:nvSpPr>
        <p:spPr bwMode="auto">
          <a:xfrm>
            <a:off x="1006505" y="2973388"/>
            <a:ext cx="3611533" cy="6350"/>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2279637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pattFill prst="pct90">
          <a:fgClr>
            <a:schemeClr val="bg1">
              <a:tint val="95000"/>
              <a:satMod val="170000"/>
            </a:schemeClr>
          </a:fgClr>
          <a:bgClr>
            <a:schemeClr val="bg1"/>
          </a:bgClr>
        </a:pattFill>
        <a:effectLst/>
      </p:bgPr>
    </p:bg>
    <p:spTree>
      <p:nvGrpSpPr>
        <p:cNvPr id="1" name=""/>
        <p:cNvGrpSpPr/>
        <p:nvPr/>
      </p:nvGrpSpPr>
      <p:grpSpPr>
        <a:xfrm>
          <a:off x="0" y="0"/>
          <a:ext cx="0" cy="0"/>
          <a:chOff x="0" y="0"/>
          <a:chExt cx="0" cy="0"/>
        </a:xfrm>
      </p:grpSpPr>
      <p:sp>
        <p:nvSpPr>
          <p:cNvPr id="3" name="TextBox 2">
            <a:extLst>
              <a:ext uri="{C183D7F6-B498-43B3-948B-1728B52AA6E4}">
                <adec:decorative xmlns:adec="http://schemas.microsoft.com/office/drawing/2017/decorative" val="1"/>
              </a:ext>
            </a:extLst>
          </p:cNvPr>
          <p:cNvSpPr txBox="1"/>
          <p:nvPr/>
        </p:nvSpPr>
        <p:spPr>
          <a:xfrm>
            <a:off x="133281" y="3689769"/>
            <a:ext cx="8876445" cy="3120165"/>
          </a:xfrm>
          <a:prstGeom prst="rect">
            <a:avLst/>
          </a:prstGeom>
        </p:spPr>
        <p:txBody>
          <a:bodyPr vert="horz" lIns="91440" tIns="45720" rIns="91440" bIns="45720" rtlCol="0" anchor="t">
            <a:normAutofit/>
          </a:bodyPr>
          <a:lstStyle/>
          <a:p>
            <a:pPr indent="-228600" defTabSz="914400">
              <a:lnSpc>
                <a:spcPct val="90000"/>
              </a:lnSpc>
              <a:spcAft>
                <a:spcPts val="600"/>
              </a:spcAft>
              <a:buFont typeface="Arial" panose="020B0604020202020204" pitchFamily="34" charset="0"/>
              <a:buChar char="•"/>
              <a:defRPr/>
            </a:pPr>
            <a:endParaRPr lang="en-US" sz="800" dirty="0">
              <a:solidFill>
                <a:srgbClr val="FFFFFF"/>
              </a:solidFill>
              <a:cs typeface="Calibri" panose="020F0502020204030204"/>
            </a:endParaRPr>
          </a:p>
        </p:txBody>
      </p:sp>
      <p:sp>
        <p:nvSpPr>
          <p:cNvPr id="12" name="Content Placeholder 2">
            <a:extLst>
              <a:ext uri="{FF2B5EF4-FFF2-40B4-BE49-F238E27FC236}">
                <a16:creationId xmlns:a16="http://schemas.microsoft.com/office/drawing/2014/main" id="{E72FBD71-DBA0-45DE-A753-0122EFE45385}"/>
              </a:ext>
              <a:ext uri="{C183D7F6-B498-43B3-948B-1728B52AA6E4}">
                <adec:decorative xmlns:adec="http://schemas.microsoft.com/office/drawing/2017/decorative" val="1"/>
              </a:ext>
            </a:extLst>
          </p:cNvPr>
          <p:cNvSpPr txBox="1">
            <a:spLocks/>
          </p:cNvSpPr>
          <p:nvPr/>
        </p:nvSpPr>
        <p:spPr>
          <a:xfrm>
            <a:off x="3698291" y="3369518"/>
            <a:ext cx="1826550" cy="263103"/>
          </a:xfrm>
          <a:prstGeom prst="rect">
            <a:avLst/>
          </a:prstGeom>
          <a:noFill/>
          <a:ln>
            <a:noFill/>
          </a:ln>
        </p:spPr>
        <p:txBody>
          <a:bodyPr vert="horz" lIns="51435" tIns="25718" rIns="51435" bIns="2571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defTabSz="514350">
              <a:spcBef>
                <a:spcPts val="563"/>
              </a:spcBef>
              <a:buNone/>
              <a:defRPr/>
            </a:pPr>
            <a:endParaRPr lang="en-US" sz="1800">
              <a:solidFill>
                <a:prstClr val="black"/>
              </a:solidFill>
              <a:latin typeface="Calibri"/>
            </a:endParaRPr>
          </a:p>
        </p:txBody>
      </p:sp>
      <p:sp>
        <p:nvSpPr>
          <p:cNvPr id="4" name="Title 3">
            <a:extLst>
              <a:ext uri="{FF2B5EF4-FFF2-40B4-BE49-F238E27FC236}">
                <a16:creationId xmlns:a16="http://schemas.microsoft.com/office/drawing/2014/main" id="{D750C2BC-C3F3-0540-8AE1-E67CBE0476F7}"/>
              </a:ext>
              <a:ext uri="{C183D7F6-B498-43B3-948B-1728B52AA6E4}">
                <adec:decorative xmlns:adec="http://schemas.microsoft.com/office/drawing/2017/decorative" val="1"/>
              </a:ext>
            </a:extLst>
          </p:cNvPr>
          <p:cNvSpPr txBox="1">
            <a:spLocks noGrp="1"/>
          </p:cNvSpPr>
          <p:nvPr>
            <p:ph type="title" idx="4294967295"/>
          </p:nvPr>
        </p:nvSpPr>
        <p:spPr>
          <a:xfrm>
            <a:off x="617517" y="907458"/>
            <a:ext cx="10612079"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Garamond" panose="02020404030301010803" pitchFamily="18" charset="0"/>
                <a:ea typeface="Times New Roman" panose="02020603050405020304" pitchFamily="18" charset="0"/>
                <a:cs typeface="Times New Roman" panose="02020603050405020304" pitchFamily="18" charset="0"/>
              </a:rPr>
              <a:t>Boulder Strewn Area within LCGMA Exemplifies Habitat Degradation and Soil Erosion</a:t>
            </a:r>
            <a:r>
              <a:rPr kumimoji="0" lang="en-US" sz="1800" b="0" i="0" u="none" strike="noStrike" kern="1200" cap="none" spc="0" normalizeH="0" baseline="0" noProof="0" dirty="0">
                <a:ln>
                  <a:noFill/>
                </a:ln>
                <a:solidFill>
                  <a:schemeClr val="tx1"/>
                </a:solidFill>
                <a:effectLst/>
                <a:uLnTx/>
                <a:uFillTx/>
                <a:latin typeface="+mn-lt"/>
                <a:ea typeface="+mn-ea"/>
                <a:cs typeface="+mn-cs"/>
              </a:rPr>
              <a:t> </a:t>
            </a:r>
          </a:p>
        </p:txBody>
      </p:sp>
      <p:pic>
        <p:nvPicPr>
          <p:cNvPr id="5" name="Picture 4">
            <a:extLst>
              <a:ext uri="{FF2B5EF4-FFF2-40B4-BE49-F238E27FC236}">
                <a16:creationId xmlns:a16="http://schemas.microsoft.com/office/drawing/2014/main" id="{E2EE9C3F-B7ED-A84D-A384-D1FB648A250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450" y="1276790"/>
            <a:ext cx="8214103" cy="5108512"/>
          </a:xfrm>
          <a:prstGeom prst="rect">
            <a:avLst/>
          </a:prstGeom>
        </p:spPr>
      </p:pic>
    </p:spTree>
    <p:extLst>
      <p:ext uri="{BB962C8B-B14F-4D97-AF65-F5344CB8AC3E}">
        <p14:creationId xmlns:p14="http://schemas.microsoft.com/office/powerpoint/2010/main" val="22711313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pattFill prst="pct80">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EF6E0-1A73-7A48-AEA3-14A66DA39011}"/>
              </a:ext>
              <a:ext uri="{C183D7F6-B498-43B3-948B-1728B52AA6E4}">
                <adec:decorative xmlns:adec="http://schemas.microsoft.com/office/drawing/2017/decorative" val="1"/>
              </a:ext>
            </a:extLst>
          </p:cNvPr>
          <p:cNvSpPr>
            <a:spLocks noGrp="1"/>
          </p:cNvSpPr>
          <p:nvPr>
            <p:ph type="title"/>
          </p:nvPr>
        </p:nvSpPr>
        <p:spPr>
          <a:xfrm>
            <a:off x="628650" y="89776"/>
            <a:ext cx="7886700" cy="1325945"/>
          </a:xfrm>
        </p:spPr>
        <p:txBody>
          <a:bodyPr>
            <a:normAutofit/>
          </a:bodyPr>
          <a:lstStyle/>
          <a:p>
            <a:r>
              <a:rPr lang="en-US" sz="3600" dirty="0">
                <a:latin typeface="Garamond" panose="02020404030301010803" pitchFamily="18" charset="0"/>
              </a:rPr>
              <a:t>Threatened and Endangered Species </a:t>
            </a:r>
          </a:p>
        </p:txBody>
      </p:sp>
      <p:pic>
        <p:nvPicPr>
          <p:cNvPr id="4" name="Content Placeholder 3">
            <a:extLst>
              <a:ext uri="{FF2B5EF4-FFF2-40B4-BE49-F238E27FC236}">
                <a16:creationId xmlns:a16="http://schemas.microsoft.com/office/drawing/2014/main" id="{9ADB0E86-AFB9-2840-B605-A78FDE292257}"/>
              </a:ext>
              <a:ext uri="{C183D7F6-B498-43B3-948B-1728B52AA6E4}">
                <adec:decorative xmlns:adec="http://schemas.microsoft.com/office/drawing/2017/decorative" val="1"/>
              </a:ext>
            </a:extLst>
          </p:cNvPr>
          <p:cNvPicPr>
            <a:picLocks noGrp="1"/>
          </p:cNvPicPr>
          <p:nvPr>
            <p:ph idx="1"/>
          </p:nvPr>
        </p:nvPicPr>
        <p:blipFill rotWithShape="1">
          <a:blip r:embed="rId2" cstate="print">
            <a:extLst>
              <a:ext uri="{28A0092B-C50C-407E-A947-70E740481C1C}">
                <a14:useLocalDpi xmlns:a14="http://schemas.microsoft.com/office/drawing/2010/main" val="0"/>
              </a:ext>
            </a:extLst>
          </a:blip>
          <a:srcRect l="1736" t="4113" r="2432" b="2517"/>
          <a:stretch/>
        </p:blipFill>
        <p:spPr bwMode="auto">
          <a:xfrm>
            <a:off x="868418" y="985653"/>
            <a:ext cx="7886700" cy="5218026"/>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BF489351-BABD-8948-872F-4B6B9D73C1F9}"/>
              </a:ext>
              <a:ext uri="{C183D7F6-B498-43B3-948B-1728B52AA6E4}">
                <adec:decorative xmlns:adec="http://schemas.microsoft.com/office/drawing/2017/decorative" val="1"/>
              </a:ext>
            </a:extLst>
          </p:cNvPr>
          <p:cNvPicPr/>
          <p:nvPr/>
        </p:nvPicPr>
        <p:blipFill rotWithShape="1">
          <a:blip r:embed="rId3" cstate="print">
            <a:extLst>
              <a:ext uri="{28A0092B-C50C-407E-A947-70E740481C1C}">
                <a14:useLocalDpi xmlns:a14="http://schemas.microsoft.com/office/drawing/2010/main" val="0"/>
              </a:ext>
            </a:extLst>
          </a:blip>
          <a:srcRect t="26383" b="24736"/>
          <a:stretch/>
        </p:blipFill>
        <p:spPr bwMode="auto">
          <a:xfrm>
            <a:off x="281040" y="1045779"/>
            <a:ext cx="1907987" cy="1653917"/>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49426A2A-DC98-8844-9D97-C1AF050F67D8}"/>
              </a:ext>
              <a:ext uri="{C183D7F6-B498-43B3-948B-1728B52AA6E4}">
                <adec:decorative xmlns:adec="http://schemas.microsoft.com/office/drawing/2017/decorative" val="1"/>
              </a:ext>
            </a:extLst>
          </p:cNvPr>
          <p:cNvSpPr txBox="1"/>
          <p:nvPr/>
        </p:nvSpPr>
        <p:spPr>
          <a:xfrm>
            <a:off x="2376661" y="6203679"/>
            <a:ext cx="6312947" cy="246221"/>
          </a:xfrm>
          <a:prstGeom prst="rect">
            <a:avLst/>
          </a:prstGeom>
          <a:noFill/>
        </p:spPr>
        <p:txBody>
          <a:bodyPr wrap="none" rtlCol="0">
            <a:spAutoFit/>
          </a:bodyPr>
          <a:lstStyle/>
          <a:p>
            <a:r>
              <a:rPr lang="en-US" sz="1000" dirty="0" err="1"/>
              <a:t>Ko‘oloa</a:t>
            </a:r>
            <a:r>
              <a:rPr lang="en-US" sz="1000" dirty="0"/>
              <a:t> ‘Ula (</a:t>
            </a:r>
            <a:r>
              <a:rPr lang="en-US" sz="1000" i="1" dirty="0"/>
              <a:t>Abutilon </a:t>
            </a:r>
            <a:r>
              <a:rPr lang="en-US" sz="1000" i="1" dirty="0" err="1"/>
              <a:t>menziesii</a:t>
            </a:r>
            <a:r>
              <a:rPr lang="en-US" sz="1000" dirty="0"/>
              <a:t>) Growing within the Fenced </a:t>
            </a:r>
            <a:r>
              <a:rPr lang="en-US" sz="1000" dirty="0" err="1"/>
              <a:t>Exclosure</a:t>
            </a:r>
            <a:r>
              <a:rPr lang="en-US" sz="1000" dirty="0"/>
              <a:t> at </a:t>
            </a:r>
            <a:r>
              <a:rPr lang="en-US" sz="1000" dirty="0" err="1"/>
              <a:t>Lāna‘i</a:t>
            </a:r>
            <a:r>
              <a:rPr lang="en-US" sz="1000" dirty="0"/>
              <a:t> Cooperative Game Management Area </a:t>
            </a:r>
          </a:p>
        </p:txBody>
      </p:sp>
    </p:spTree>
    <p:extLst>
      <p:ext uri="{BB962C8B-B14F-4D97-AF65-F5344CB8AC3E}">
        <p14:creationId xmlns:p14="http://schemas.microsoft.com/office/powerpoint/2010/main" val="40228363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206DFACCB2A5C418928CC31A8889375" ma:contentTypeVersion="8" ma:contentTypeDescription="Create a new document." ma:contentTypeScope="" ma:versionID="f1be184d064517f0cff4fffb2a255287">
  <xsd:schema xmlns:xsd="http://www.w3.org/2001/XMLSchema" xmlns:xs="http://www.w3.org/2001/XMLSchema" xmlns:p="http://schemas.microsoft.com/office/2006/metadata/properties" xmlns:ns2="e6321466-e494-4802-8912-1b2adf1ca98f" xmlns:ns3="6ae0f6f0-6757-4939-a99c-bec9d67ba976" targetNamespace="http://schemas.microsoft.com/office/2006/metadata/properties" ma:root="true" ma:fieldsID="ddc5d57905a8f0ee5c31338074685bcc" ns2:_="" ns3:_="">
    <xsd:import namespace="e6321466-e494-4802-8912-1b2adf1ca98f"/>
    <xsd:import namespace="6ae0f6f0-6757-4939-a99c-bec9d67ba97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321466-e494-4802-8912-1b2adf1ca9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ae0f6f0-6757-4939-a99c-bec9d67ba976"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6ae0f6f0-6757-4939-a99c-bec9d67ba976">
      <UserInfo>
        <DisplayName>Case, Suzanne D</DisplayName>
        <AccountId>643</AccountId>
        <AccountType/>
      </UserInfo>
      <UserInfo>
        <DisplayName>Levins, Sara D</DisplayName>
        <AccountId>645</AccountId>
        <AccountType/>
      </UserInfo>
    </SharedWithUsers>
  </documentManagement>
</p:properties>
</file>

<file path=customXml/itemProps1.xml><?xml version="1.0" encoding="utf-8"?>
<ds:datastoreItem xmlns:ds="http://schemas.openxmlformats.org/officeDocument/2006/customXml" ds:itemID="{0C9970B6-E8C8-4AE7-9384-FC31BD5724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6321466-e494-4802-8912-1b2adf1ca98f"/>
    <ds:schemaRef ds:uri="6ae0f6f0-6757-4939-a99c-bec9d67ba97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8F8ADCF-AA9E-4B38-A140-A3CC87A8C07C}">
  <ds:schemaRefs>
    <ds:schemaRef ds:uri="http://schemas.microsoft.com/sharepoint/v3/contenttype/forms"/>
  </ds:schemaRefs>
</ds:datastoreItem>
</file>

<file path=customXml/itemProps3.xml><?xml version="1.0" encoding="utf-8"?>
<ds:datastoreItem xmlns:ds="http://schemas.openxmlformats.org/officeDocument/2006/customXml" ds:itemID="{EE836EE6-02A4-40A2-A8AD-E4347D2223DC}">
  <ds:schemaRefs>
    <ds:schemaRef ds:uri="http://schemas.microsoft.com/office/infopath/2007/PartnerControls"/>
    <ds:schemaRef ds:uri="http://purl.org/dc/terms/"/>
    <ds:schemaRef ds:uri="6ae0f6f0-6757-4939-a99c-bec9d67ba976"/>
    <ds:schemaRef ds:uri="http://www.w3.org/XML/1998/namespace"/>
    <ds:schemaRef ds:uri="http://purl.org/dc/elements/1.1/"/>
    <ds:schemaRef ds:uri="http://schemas.microsoft.com/office/2006/documentManagement/types"/>
    <ds:schemaRef ds:uri="http://schemas.microsoft.com/office/2006/metadata/properties"/>
    <ds:schemaRef ds:uri="http://schemas.openxmlformats.org/package/2006/metadata/core-properties"/>
    <ds:schemaRef ds:uri="e6321466-e494-4802-8912-1b2adf1ca98f"/>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11211</TotalTime>
  <Words>654</Words>
  <Application>Microsoft Office PowerPoint</Application>
  <PresentationFormat>On-screen Show (4:3)</PresentationFormat>
  <Paragraphs>112</Paragraphs>
  <Slides>15</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Calibri Light</vt:lpstr>
      <vt:lpstr>Courier New</vt:lpstr>
      <vt:lpstr>Eras Medium ITC</vt:lpstr>
      <vt:lpstr>Garamond</vt:lpstr>
      <vt:lpstr>Office Theme</vt:lpstr>
      <vt:lpstr>Jason Omick  Wildlife Biologist  Game Program Coordinator  Hawaii Department of Land and Natural Resources  Division of Forestry and Wildlife Jason.d.omick@hawaii.gov </vt:lpstr>
      <vt:lpstr>Steering Document for Lāna‘i Cooperative  Game Management Area  Grant #F19AF00421</vt:lpstr>
      <vt:lpstr>LCGMA Unit boundaries and roads </vt:lpstr>
      <vt:lpstr> Vegetation communities in LCGMA  </vt:lpstr>
      <vt:lpstr>Trends in Population</vt:lpstr>
      <vt:lpstr>Map of priority areas for conservation</vt:lpstr>
      <vt:lpstr>State Hunting Program Revenue</vt:lpstr>
      <vt:lpstr>Boulder Strewn Area within LCGMA Exemplifies Habitat Degradation and Soil Erosion </vt:lpstr>
      <vt:lpstr>Threatened and Endangered Species </vt:lpstr>
      <vt:lpstr>Future Goals, Objectives, and Approaches  The two overarching goals that can guide the sustainable management of LCGMA are as follows:   Goal 1—Use an adaptive management approach to provide public hunting at the LCGMA compatible with other public land uses and that is in balance with the conservation and protection of other natural and cultural resources.  Goal 2—Work collaboratively with Pulama Lāna‘i to develop and implement the comprehensive management plan of the LCGMA and to establish a long term 20 lease.  </vt:lpstr>
      <vt:lpstr>Image of land</vt:lpstr>
      <vt:lpstr>Image 2 of land</vt:lpstr>
      <vt:lpstr>Hunter Image</vt:lpstr>
      <vt:lpstr>Hunter 2 Image</vt:lpstr>
      <vt:lpstr>Mahalo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Uyeno, Dean D</dc:creator>
  <cp:lastModifiedBy>Cohen, Yonah R</cp:lastModifiedBy>
  <cp:revision>33</cp:revision>
  <cp:lastPrinted>2020-01-08T17:52:02Z</cp:lastPrinted>
  <dcterms:created xsi:type="dcterms:W3CDTF">2018-12-27T21:00:30Z</dcterms:created>
  <dcterms:modified xsi:type="dcterms:W3CDTF">2021-05-11T15:50:59Z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0x0101009206DFACCB2A5C418928CC31A8889375</vt:lpwstr>
  </property>
</Properties>
</file>