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sldIdLst>
    <p:sldId id="256" r:id="rId2"/>
    <p:sldId id="257" r:id="rId3"/>
    <p:sldId id="258" r:id="rId4"/>
    <p:sldId id="259" r:id="rId5"/>
    <p:sldId id="260" r:id="rId6"/>
    <p:sldId id="261" r:id="rId7"/>
    <p:sldId id="262" r:id="rId8"/>
    <p:sldId id="263" r:id="rId9"/>
    <p:sldId id="264" r:id="rId10"/>
    <p:sldId id="265" r:id="rId11"/>
    <p:sldId id="266" r:id="rId1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46" d="100"/>
          <a:sy n="46" d="100"/>
        </p:scale>
        <p:origin x="62" y="66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F0BB3CD-5220-0A47-8CCF-9053A7C28353}" type="datetimeFigureOut">
              <a:rPr lang="en-US" smtClean="0"/>
              <a:t>5/11/2021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E67E4FA-802B-2745-BD47-0BF8DEF3F5AC}" type="slidenum">
              <a:rPr lang="en-US" smtClean="0"/>
              <a:t>‹#›</a:t>
            </a:fld>
            <a:endParaRPr lang="en-US"/>
          </a:p>
        </p:txBody>
      </p:sp>
    </p:spTree>
    <p:extLst>
      <p:ext uri="{BB962C8B-B14F-4D97-AF65-F5344CB8AC3E}">
        <p14:creationId xmlns:p14="http://schemas.microsoft.com/office/powerpoint/2010/main" val="360389936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67E4FA-802B-2745-BD47-0BF8DEF3F5AC}" type="slidenum">
              <a:rPr lang="en-US" smtClean="0"/>
              <a:t>2</a:t>
            </a:fld>
            <a:endParaRPr lang="en-US"/>
          </a:p>
        </p:txBody>
      </p:sp>
    </p:spTree>
    <p:extLst>
      <p:ext uri="{BB962C8B-B14F-4D97-AF65-F5344CB8AC3E}">
        <p14:creationId xmlns:p14="http://schemas.microsoft.com/office/powerpoint/2010/main" val="374117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67E4FA-802B-2745-BD47-0BF8DEF3F5AC}" type="slidenum">
              <a:rPr lang="en-US" smtClean="0"/>
              <a:t>3</a:t>
            </a:fld>
            <a:endParaRPr lang="en-US"/>
          </a:p>
        </p:txBody>
      </p:sp>
    </p:spTree>
    <p:extLst>
      <p:ext uri="{BB962C8B-B14F-4D97-AF65-F5344CB8AC3E}">
        <p14:creationId xmlns:p14="http://schemas.microsoft.com/office/powerpoint/2010/main" val="13158111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This</a:t>
            </a:r>
            <a:r>
              <a:rPr lang="en-US" baseline="0" dirty="0"/>
              <a:t> work was supported by the Sports fish restoration funds. Given the COVID restrictions, it allowed DMWR to analyze some of the data that was collected over a period of time. We found that these different commonly caught species stop growing at a certain size and that they spend most of their energy in spawning. It also shows a range of maximum age (8 </a:t>
            </a:r>
            <a:r>
              <a:rPr lang="en-US" baseline="0" dirty="0" err="1"/>
              <a:t>yrs</a:t>
            </a:r>
            <a:r>
              <a:rPr lang="en-US" baseline="0" dirty="0"/>
              <a:t> for parrot, 11 </a:t>
            </a:r>
            <a:r>
              <a:rPr lang="en-US" baseline="0" dirty="0" err="1"/>
              <a:t>yrs</a:t>
            </a:r>
            <a:r>
              <a:rPr lang="en-US" baseline="0" dirty="0"/>
              <a:t> for Emperor and about 24 </a:t>
            </a:r>
            <a:r>
              <a:rPr lang="en-US" baseline="0" dirty="0" err="1"/>
              <a:t>yrs</a:t>
            </a:r>
            <a:r>
              <a:rPr lang="en-US" baseline="0" dirty="0"/>
              <a:t> for </a:t>
            </a:r>
            <a:r>
              <a:rPr lang="en-US" baseline="0" dirty="0" err="1"/>
              <a:t>unicornfish</a:t>
            </a:r>
            <a:r>
              <a:rPr lang="en-US" baseline="0" dirty="0"/>
              <a:t>).</a:t>
            </a:r>
            <a:endParaRPr lang="en-US" dirty="0"/>
          </a:p>
        </p:txBody>
      </p:sp>
      <p:sp>
        <p:nvSpPr>
          <p:cNvPr id="4" name="Slide Number Placeholder 3"/>
          <p:cNvSpPr>
            <a:spLocks noGrp="1"/>
          </p:cNvSpPr>
          <p:nvPr>
            <p:ph type="sldNum" sz="quarter" idx="10"/>
          </p:nvPr>
        </p:nvSpPr>
        <p:spPr/>
        <p:txBody>
          <a:bodyPr/>
          <a:lstStyle/>
          <a:p>
            <a:fld id="{AE67E4FA-802B-2745-BD47-0BF8DEF3F5AC}" type="slidenum">
              <a:rPr lang="en-US" smtClean="0"/>
              <a:t>4</a:t>
            </a:fld>
            <a:endParaRPr lang="en-US"/>
          </a:p>
        </p:txBody>
      </p:sp>
    </p:spTree>
    <p:extLst>
      <p:ext uri="{BB962C8B-B14F-4D97-AF65-F5344CB8AC3E}">
        <p14:creationId xmlns:p14="http://schemas.microsoft.com/office/powerpoint/2010/main" val="20213373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DMWR</a:t>
            </a:r>
            <a:r>
              <a:rPr lang="en-US" baseline="0" dirty="0"/>
              <a:t> is also looking into how genetically related these three species are in the Samoan Archipelago. Collecting existing data that will hopefully give us some idea of how to effectively manage them for the future.</a:t>
            </a:r>
            <a:endParaRPr lang="en-US" dirty="0"/>
          </a:p>
        </p:txBody>
      </p:sp>
      <p:sp>
        <p:nvSpPr>
          <p:cNvPr id="4" name="Slide Number Placeholder 3"/>
          <p:cNvSpPr>
            <a:spLocks noGrp="1"/>
          </p:cNvSpPr>
          <p:nvPr>
            <p:ph type="sldNum" sz="quarter" idx="10"/>
          </p:nvPr>
        </p:nvSpPr>
        <p:spPr/>
        <p:txBody>
          <a:bodyPr/>
          <a:lstStyle/>
          <a:p>
            <a:fld id="{AE67E4FA-802B-2745-BD47-0BF8DEF3F5AC}" type="slidenum">
              <a:rPr lang="en-US" smtClean="0"/>
              <a:t>5</a:t>
            </a:fld>
            <a:endParaRPr lang="en-US"/>
          </a:p>
        </p:txBody>
      </p:sp>
    </p:spTree>
    <p:extLst>
      <p:ext uri="{BB962C8B-B14F-4D97-AF65-F5344CB8AC3E}">
        <p14:creationId xmlns:p14="http://schemas.microsoft.com/office/powerpoint/2010/main" val="1041914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sz="1200" dirty="0"/>
              <a:t>The </a:t>
            </a:r>
            <a:r>
              <a:rPr lang="en-US" sz="1200" dirty="0" err="1"/>
              <a:t>Naumati</a:t>
            </a:r>
            <a:r>
              <a:rPr lang="en-US" sz="1200" dirty="0"/>
              <a:t> Lowland Rainforest is the last remaining stand of a unique tropical lowland forest that once covered the </a:t>
            </a:r>
            <a:r>
              <a:rPr lang="en-US" sz="1200" dirty="0" err="1"/>
              <a:t>Tafuna</a:t>
            </a:r>
            <a:r>
              <a:rPr lang="en-US" sz="1200" dirty="0"/>
              <a:t> Plain. It</a:t>
            </a:r>
            <a:r>
              <a:rPr lang="en-US" sz="1200" baseline="0" dirty="0"/>
              <a:t> p</a:t>
            </a:r>
            <a:r>
              <a:rPr lang="en-US" sz="1200" dirty="0"/>
              <a:t>rovides important habitat for most species of wildlife in American Samoa, including over 5000 flying foxes.</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sz="1200" dirty="0"/>
              <a:t>Picture represents movements of one Insular Flying Fox over 11 nights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10"/>
          </p:nvPr>
        </p:nvSpPr>
        <p:spPr/>
        <p:txBody>
          <a:bodyPr/>
          <a:lstStyle/>
          <a:p>
            <a:fld id="{AE67E4FA-802B-2745-BD47-0BF8DEF3F5AC}" type="slidenum">
              <a:rPr lang="en-US" smtClean="0"/>
              <a:t>6</a:t>
            </a:fld>
            <a:endParaRPr lang="en-US"/>
          </a:p>
        </p:txBody>
      </p:sp>
    </p:spTree>
    <p:extLst>
      <p:ext uri="{BB962C8B-B14F-4D97-AF65-F5344CB8AC3E}">
        <p14:creationId xmlns:p14="http://schemas.microsoft.com/office/powerpoint/2010/main" val="35477350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27 acres owned by 7 landowners</a:t>
            </a:r>
          </a:p>
          <a:p>
            <a:r>
              <a:rPr lang="en-US" sz="1200" dirty="0"/>
              <a:t>DMWR began leasing the forest in 2018 using WR funds to prevent development.</a:t>
            </a:r>
          </a:p>
          <a:p>
            <a:r>
              <a:rPr lang="en-US" sz="1200" dirty="0"/>
              <a:t>DMWR is preparing to purchase </a:t>
            </a:r>
            <a:r>
              <a:rPr lang="en-US" sz="1200" dirty="0" err="1"/>
              <a:t>Naumati</a:t>
            </a:r>
            <a:r>
              <a:rPr lang="en-US" sz="1200" dirty="0"/>
              <a:t> for permanent protection, restoration, and conservation management</a:t>
            </a:r>
            <a:endParaRPr lang="en-US" dirty="0"/>
          </a:p>
        </p:txBody>
      </p:sp>
      <p:sp>
        <p:nvSpPr>
          <p:cNvPr id="4" name="Slide Number Placeholder 3"/>
          <p:cNvSpPr>
            <a:spLocks noGrp="1"/>
          </p:cNvSpPr>
          <p:nvPr>
            <p:ph type="sldNum" sz="quarter" idx="10"/>
          </p:nvPr>
        </p:nvSpPr>
        <p:spPr/>
        <p:txBody>
          <a:bodyPr/>
          <a:lstStyle/>
          <a:p>
            <a:fld id="{AE67E4FA-802B-2745-BD47-0BF8DEF3F5AC}" type="slidenum">
              <a:rPr lang="en-US" smtClean="0"/>
              <a:t>7</a:t>
            </a:fld>
            <a:endParaRPr lang="en-US"/>
          </a:p>
        </p:txBody>
      </p:sp>
    </p:spTree>
    <p:extLst>
      <p:ext uri="{BB962C8B-B14F-4D97-AF65-F5344CB8AC3E}">
        <p14:creationId xmlns:p14="http://schemas.microsoft.com/office/powerpoint/2010/main" val="17866046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Mapping all trees larger than 10 cm </a:t>
            </a:r>
            <a:r>
              <a:rPr lang="en-US" sz="1200" dirty="0" err="1"/>
              <a:t>dbh</a:t>
            </a:r>
            <a:r>
              <a:rPr lang="en-US" sz="1200" dirty="0"/>
              <a:t>.</a:t>
            </a:r>
          </a:p>
          <a:p>
            <a:r>
              <a:rPr lang="en-US" sz="1200" dirty="0"/>
              <a:t>Over 2909 trees  of over 10 species have been mapped, measured, and tagged.</a:t>
            </a:r>
          </a:p>
          <a:p>
            <a:r>
              <a:rPr lang="en-US" sz="1200" dirty="0"/>
              <a:t>Data will be used for creation of a forest management and restoration plan.</a:t>
            </a:r>
          </a:p>
          <a:p>
            <a:endParaRPr lang="en-US" sz="1100" dirty="0"/>
          </a:p>
          <a:p>
            <a:endParaRPr lang="en-US" dirty="0"/>
          </a:p>
        </p:txBody>
      </p:sp>
      <p:sp>
        <p:nvSpPr>
          <p:cNvPr id="4" name="Slide Number Placeholder 3"/>
          <p:cNvSpPr>
            <a:spLocks noGrp="1"/>
          </p:cNvSpPr>
          <p:nvPr>
            <p:ph type="sldNum" sz="quarter" idx="10"/>
          </p:nvPr>
        </p:nvSpPr>
        <p:spPr/>
        <p:txBody>
          <a:bodyPr/>
          <a:lstStyle/>
          <a:p>
            <a:fld id="{AE67E4FA-802B-2745-BD47-0BF8DEF3F5AC}" type="slidenum">
              <a:rPr lang="en-US" smtClean="0"/>
              <a:t>8</a:t>
            </a:fld>
            <a:endParaRPr lang="en-US"/>
          </a:p>
        </p:txBody>
      </p:sp>
    </p:spTree>
    <p:extLst>
      <p:ext uri="{BB962C8B-B14F-4D97-AF65-F5344CB8AC3E}">
        <p14:creationId xmlns:p14="http://schemas.microsoft.com/office/powerpoint/2010/main" val="17515579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err="1"/>
              <a:t>Nerisa</a:t>
            </a:r>
            <a:r>
              <a:rPr lang="en-US" sz="1200" dirty="0"/>
              <a:t> S. </a:t>
            </a:r>
            <a:r>
              <a:rPr lang="en-US" sz="1200" dirty="0" err="1"/>
              <a:t>Taua</a:t>
            </a:r>
            <a:r>
              <a:rPr lang="en-US" sz="1200" dirty="0"/>
              <a:t> received her MS from Purdue University under Dr. Patrick </a:t>
            </a:r>
            <a:r>
              <a:rPr lang="en-US" sz="1200" dirty="0" err="1"/>
              <a:t>Zollner</a:t>
            </a:r>
            <a:r>
              <a:rPr lang="en-US" sz="1200" dirty="0"/>
              <a:t> in December 2020. </a:t>
            </a:r>
          </a:p>
          <a:p>
            <a:endParaRPr lang="en-US" dirty="0"/>
          </a:p>
        </p:txBody>
      </p:sp>
      <p:sp>
        <p:nvSpPr>
          <p:cNvPr id="4" name="Slide Number Placeholder 3"/>
          <p:cNvSpPr>
            <a:spLocks noGrp="1"/>
          </p:cNvSpPr>
          <p:nvPr>
            <p:ph type="sldNum" sz="quarter" idx="10"/>
          </p:nvPr>
        </p:nvSpPr>
        <p:spPr/>
        <p:txBody>
          <a:bodyPr/>
          <a:lstStyle/>
          <a:p>
            <a:fld id="{AE67E4FA-802B-2745-BD47-0BF8DEF3F5AC}" type="slidenum">
              <a:rPr lang="en-US" smtClean="0"/>
              <a:t>9</a:t>
            </a:fld>
            <a:endParaRPr lang="en-US"/>
          </a:p>
        </p:txBody>
      </p:sp>
    </p:spTree>
    <p:extLst>
      <p:ext uri="{BB962C8B-B14F-4D97-AF65-F5344CB8AC3E}">
        <p14:creationId xmlns:p14="http://schemas.microsoft.com/office/powerpoint/2010/main" val="19535117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Her thesis was titled Tongan Flying Fox Activity Patterns and Associated Cover Types in American Samoa.</a:t>
            </a:r>
          </a:p>
          <a:p>
            <a:r>
              <a:rPr lang="en-US" sz="1200" dirty="0"/>
              <a:t>She classified behaviors of GPS tagged bats using 3-axes accelerometer data.</a:t>
            </a:r>
          </a:p>
          <a:p>
            <a:r>
              <a:rPr lang="en-US" sz="1200" dirty="0"/>
              <a:t>The research was part of DMWR’s Bat Movement Ecology project funded by WR funds (F18AF01038).</a:t>
            </a:r>
          </a:p>
          <a:p>
            <a:r>
              <a:rPr lang="en-US" sz="1200" dirty="0"/>
              <a:t>She is the first American Samoan student to receive a MS in Wildlife Ecology and will return to American Samoa to work for DMWR in the Summer of 2021.</a:t>
            </a:r>
          </a:p>
          <a:p>
            <a:endParaRPr lang="en-US" dirty="0"/>
          </a:p>
        </p:txBody>
      </p:sp>
      <p:sp>
        <p:nvSpPr>
          <p:cNvPr id="4" name="Slide Number Placeholder 3"/>
          <p:cNvSpPr>
            <a:spLocks noGrp="1"/>
          </p:cNvSpPr>
          <p:nvPr>
            <p:ph type="sldNum" sz="quarter" idx="10"/>
          </p:nvPr>
        </p:nvSpPr>
        <p:spPr/>
        <p:txBody>
          <a:bodyPr/>
          <a:lstStyle/>
          <a:p>
            <a:fld id="{AE67E4FA-802B-2745-BD47-0BF8DEF3F5AC}" type="slidenum">
              <a:rPr lang="en-US" smtClean="0"/>
              <a:t>10</a:t>
            </a:fld>
            <a:endParaRPr lang="en-US"/>
          </a:p>
        </p:txBody>
      </p:sp>
    </p:spTree>
    <p:extLst>
      <p:ext uri="{BB962C8B-B14F-4D97-AF65-F5344CB8AC3E}">
        <p14:creationId xmlns:p14="http://schemas.microsoft.com/office/powerpoint/2010/main" val="29370644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3FF73D3-6DBB-3840-B667-FE1478D312CB}" type="datetimeFigureOut">
              <a:rPr lang="en-US" smtClean="0"/>
              <a:t>5/11/2021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A941D-4C02-854B-AF59-F8269A153C68}" type="slidenum">
              <a:rPr lang="en-US" smtClean="0"/>
              <a:t>‹#›</a:t>
            </a:fld>
            <a:endParaRPr lang="en-US"/>
          </a:p>
        </p:txBody>
      </p:sp>
    </p:spTree>
    <p:extLst>
      <p:ext uri="{BB962C8B-B14F-4D97-AF65-F5344CB8AC3E}">
        <p14:creationId xmlns:p14="http://schemas.microsoft.com/office/powerpoint/2010/main" val="6207280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FF73D3-6DBB-3840-B667-FE1478D312CB}" type="datetimeFigureOut">
              <a:rPr lang="en-US" smtClean="0"/>
              <a:t>5/11/2021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A941D-4C02-854B-AF59-F8269A153C68}" type="slidenum">
              <a:rPr lang="en-US" smtClean="0"/>
              <a:t>‹#›</a:t>
            </a:fld>
            <a:endParaRPr lang="en-US"/>
          </a:p>
        </p:txBody>
      </p:sp>
    </p:spTree>
    <p:extLst>
      <p:ext uri="{BB962C8B-B14F-4D97-AF65-F5344CB8AC3E}">
        <p14:creationId xmlns:p14="http://schemas.microsoft.com/office/powerpoint/2010/main" val="37964166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FF73D3-6DBB-3840-B667-FE1478D312CB}" type="datetimeFigureOut">
              <a:rPr lang="en-US" smtClean="0"/>
              <a:t>5/11/2021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A941D-4C02-854B-AF59-F8269A153C68}" type="slidenum">
              <a:rPr lang="en-US" smtClean="0"/>
              <a:t>‹#›</a:t>
            </a:fld>
            <a:endParaRPr lang="en-US"/>
          </a:p>
        </p:txBody>
      </p:sp>
    </p:spTree>
    <p:extLst>
      <p:ext uri="{BB962C8B-B14F-4D97-AF65-F5344CB8AC3E}">
        <p14:creationId xmlns:p14="http://schemas.microsoft.com/office/powerpoint/2010/main" val="2782958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FF73D3-6DBB-3840-B667-FE1478D312CB}" type="datetimeFigureOut">
              <a:rPr lang="en-US" smtClean="0"/>
              <a:t>5/11/2021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A941D-4C02-854B-AF59-F8269A153C68}" type="slidenum">
              <a:rPr lang="en-US" smtClean="0"/>
              <a:t>‹#›</a:t>
            </a:fld>
            <a:endParaRPr lang="en-US"/>
          </a:p>
        </p:txBody>
      </p:sp>
    </p:spTree>
    <p:extLst>
      <p:ext uri="{BB962C8B-B14F-4D97-AF65-F5344CB8AC3E}">
        <p14:creationId xmlns:p14="http://schemas.microsoft.com/office/powerpoint/2010/main" val="41427702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3FF73D3-6DBB-3840-B667-FE1478D312CB}" type="datetimeFigureOut">
              <a:rPr lang="en-US" smtClean="0"/>
              <a:t>5/11/2021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A941D-4C02-854B-AF59-F8269A153C68}" type="slidenum">
              <a:rPr lang="en-US" smtClean="0"/>
              <a:t>‹#›</a:t>
            </a:fld>
            <a:endParaRPr lang="en-US"/>
          </a:p>
        </p:txBody>
      </p:sp>
    </p:spTree>
    <p:extLst>
      <p:ext uri="{BB962C8B-B14F-4D97-AF65-F5344CB8AC3E}">
        <p14:creationId xmlns:p14="http://schemas.microsoft.com/office/powerpoint/2010/main" val="1670928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3FF73D3-6DBB-3840-B667-FE1478D312CB}" type="datetimeFigureOut">
              <a:rPr lang="en-US" smtClean="0"/>
              <a:t>5/11/2021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A941D-4C02-854B-AF59-F8269A153C68}" type="slidenum">
              <a:rPr lang="en-US" smtClean="0"/>
              <a:t>‹#›</a:t>
            </a:fld>
            <a:endParaRPr lang="en-US"/>
          </a:p>
        </p:txBody>
      </p:sp>
    </p:spTree>
    <p:extLst>
      <p:ext uri="{BB962C8B-B14F-4D97-AF65-F5344CB8AC3E}">
        <p14:creationId xmlns:p14="http://schemas.microsoft.com/office/powerpoint/2010/main" val="135313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3FF73D3-6DBB-3840-B667-FE1478D312CB}" type="datetimeFigureOut">
              <a:rPr lang="en-US" smtClean="0"/>
              <a:t>5/11/2021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5A941D-4C02-854B-AF59-F8269A153C68}" type="slidenum">
              <a:rPr lang="en-US" smtClean="0"/>
              <a:t>‹#›</a:t>
            </a:fld>
            <a:endParaRPr lang="en-US"/>
          </a:p>
        </p:txBody>
      </p:sp>
    </p:spTree>
    <p:extLst>
      <p:ext uri="{BB962C8B-B14F-4D97-AF65-F5344CB8AC3E}">
        <p14:creationId xmlns:p14="http://schemas.microsoft.com/office/powerpoint/2010/main" val="3526714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3FF73D3-6DBB-3840-B667-FE1478D312CB}" type="datetimeFigureOut">
              <a:rPr lang="en-US" smtClean="0"/>
              <a:t>5/11/2021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5A941D-4C02-854B-AF59-F8269A153C68}" type="slidenum">
              <a:rPr lang="en-US" smtClean="0"/>
              <a:t>‹#›</a:t>
            </a:fld>
            <a:endParaRPr lang="en-US"/>
          </a:p>
        </p:txBody>
      </p:sp>
    </p:spTree>
    <p:extLst>
      <p:ext uri="{BB962C8B-B14F-4D97-AF65-F5344CB8AC3E}">
        <p14:creationId xmlns:p14="http://schemas.microsoft.com/office/powerpoint/2010/main" val="40734052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FF73D3-6DBB-3840-B667-FE1478D312CB}" type="datetimeFigureOut">
              <a:rPr lang="en-US" smtClean="0"/>
              <a:t>5/11/2021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5A941D-4C02-854B-AF59-F8269A153C68}" type="slidenum">
              <a:rPr lang="en-US" smtClean="0"/>
              <a:t>‹#›</a:t>
            </a:fld>
            <a:endParaRPr lang="en-US"/>
          </a:p>
        </p:txBody>
      </p:sp>
    </p:spTree>
    <p:extLst>
      <p:ext uri="{BB962C8B-B14F-4D97-AF65-F5344CB8AC3E}">
        <p14:creationId xmlns:p14="http://schemas.microsoft.com/office/powerpoint/2010/main" val="23373803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3FF73D3-6DBB-3840-B667-FE1478D312CB}" type="datetimeFigureOut">
              <a:rPr lang="en-US" smtClean="0"/>
              <a:t>5/11/2021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A941D-4C02-854B-AF59-F8269A153C68}" type="slidenum">
              <a:rPr lang="en-US" smtClean="0"/>
              <a:t>‹#›</a:t>
            </a:fld>
            <a:endParaRPr lang="en-US"/>
          </a:p>
        </p:txBody>
      </p:sp>
    </p:spTree>
    <p:extLst>
      <p:ext uri="{BB962C8B-B14F-4D97-AF65-F5344CB8AC3E}">
        <p14:creationId xmlns:p14="http://schemas.microsoft.com/office/powerpoint/2010/main" val="27684495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3FF73D3-6DBB-3840-B667-FE1478D312CB}" type="datetimeFigureOut">
              <a:rPr lang="en-US" smtClean="0"/>
              <a:t>5/11/2021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A941D-4C02-854B-AF59-F8269A153C68}" type="slidenum">
              <a:rPr lang="en-US" smtClean="0"/>
              <a:t>‹#›</a:t>
            </a:fld>
            <a:endParaRPr lang="en-US"/>
          </a:p>
        </p:txBody>
      </p:sp>
    </p:spTree>
    <p:extLst>
      <p:ext uri="{BB962C8B-B14F-4D97-AF65-F5344CB8AC3E}">
        <p14:creationId xmlns:p14="http://schemas.microsoft.com/office/powerpoint/2010/main" val="39694682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40000"/>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FF73D3-6DBB-3840-B667-FE1478D312CB}" type="datetimeFigureOut">
              <a:rPr lang="en-US" smtClean="0"/>
              <a:t>5/11/2021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5A941D-4C02-854B-AF59-F8269A153C68}" type="slidenum">
              <a:rPr lang="en-US" smtClean="0"/>
              <a:t>‹#›</a:t>
            </a:fld>
            <a:endParaRPr lang="en-US"/>
          </a:p>
        </p:txBody>
      </p:sp>
    </p:spTree>
    <p:extLst>
      <p:ext uri="{BB962C8B-B14F-4D97-AF65-F5344CB8AC3E}">
        <p14:creationId xmlns:p14="http://schemas.microsoft.com/office/powerpoint/2010/main" val="4447415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8.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401716"/>
            <a:ext cx="9144000" cy="1470025"/>
          </a:xfrm>
          <a:solidFill>
            <a:srgbClr val="FFFF00">
              <a:alpha val="63000"/>
            </a:srgbClr>
          </a:solidFill>
        </p:spPr>
        <p:txBody>
          <a:bodyPr/>
          <a:lstStyle/>
          <a:p>
            <a:r>
              <a:rPr lang="en-US" dirty="0"/>
              <a:t>Am. Samoa Highlights in the face of COVID-19</a:t>
            </a:r>
          </a:p>
        </p:txBody>
      </p:sp>
      <p:sp>
        <p:nvSpPr>
          <p:cNvPr id="3" name="Subtitle 2"/>
          <p:cNvSpPr>
            <a:spLocks noGrp="1"/>
          </p:cNvSpPr>
          <p:nvPr>
            <p:ph type="subTitle" idx="1"/>
          </p:nvPr>
        </p:nvSpPr>
        <p:spPr>
          <a:xfrm>
            <a:off x="1438447" y="1871741"/>
            <a:ext cx="6400800" cy="1752600"/>
          </a:xfrm>
        </p:spPr>
        <p:txBody>
          <a:bodyPr/>
          <a:lstStyle/>
          <a:p>
            <a:r>
              <a:rPr lang="en-US" dirty="0" err="1">
                <a:solidFill>
                  <a:schemeClr val="tx1"/>
                </a:solidFill>
              </a:rPr>
              <a:t>Taotasi</a:t>
            </a:r>
            <a:r>
              <a:rPr lang="en-US" dirty="0">
                <a:solidFill>
                  <a:schemeClr val="tx1"/>
                </a:solidFill>
              </a:rPr>
              <a:t> Archie </a:t>
            </a:r>
            <a:r>
              <a:rPr lang="en-US" dirty="0" err="1">
                <a:solidFill>
                  <a:schemeClr val="tx1"/>
                </a:solidFill>
              </a:rPr>
              <a:t>Soliai</a:t>
            </a:r>
            <a:endParaRPr lang="en-US" dirty="0">
              <a:solidFill>
                <a:schemeClr val="tx1"/>
              </a:solidFill>
            </a:endParaRPr>
          </a:p>
        </p:txBody>
      </p:sp>
    </p:spTree>
    <p:extLst>
      <p:ext uri="{BB962C8B-B14F-4D97-AF65-F5344CB8AC3E}">
        <p14:creationId xmlns:p14="http://schemas.microsoft.com/office/powerpoint/2010/main" val="15966164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045457" cy="1143000"/>
          </a:xfrm>
        </p:spPr>
        <p:txBody>
          <a:bodyPr/>
          <a:lstStyle/>
          <a:p>
            <a:r>
              <a:rPr lang="en-US" dirty="0"/>
              <a:t>Graduate Thesis</a:t>
            </a:r>
          </a:p>
        </p:txBody>
      </p:sp>
      <p:pic>
        <p:nvPicPr>
          <p:cNvPr id="4" name="Picture 3">
            <a:extLst>
              <a:ext uri="{FF2B5EF4-FFF2-40B4-BE49-F238E27FC236}">
                <a16:creationId xmlns:a16="http://schemas.microsoft.com/office/drawing/2014/main" id="{46D0C779-4B15-4EDE-B3A4-3A824F85178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836888" y="95376"/>
            <a:ext cx="2584582" cy="3408295"/>
          </a:xfrm>
          <a:prstGeom prst="rect">
            <a:avLst/>
          </a:prstGeom>
          <a:ln w="76200" cmpd="sng">
            <a:solidFill>
              <a:srgbClr val="FFFF00"/>
            </a:solidFill>
          </a:ln>
        </p:spPr>
      </p:pic>
      <p:pic>
        <p:nvPicPr>
          <p:cNvPr id="5" name="Picture 4">
            <a:extLst>
              <a:ext uri="{FF2B5EF4-FFF2-40B4-BE49-F238E27FC236}">
                <a16:creationId xmlns:a16="http://schemas.microsoft.com/office/drawing/2014/main" id="{BC787AF0-C6C8-44FE-920F-151D7598792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57200" y="3793367"/>
            <a:ext cx="7341521" cy="2622492"/>
          </a:xfrm>
          <a:prstGeom prst="rect">
            <a:avLst/>
          </a:prstGeom>
          <a:ln w="76200" cmpd="sng">
            <a:solidFill>
              <a:srgbClr val="FFFF00"/>
            </a:solidFill>
          </a:ln>
        </p:spPr>
      </p:pic>
    </p:spTree>
    <p:extLst>
      <p:ext uri="{BB962C8B-B14F-4D97-AF65-F5344CB8AC3E}">
        <p14:creationId xmlns:p14="http://schemas.microsoft.com/office/powerpoint/2010/main" val="35961003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76874"/>
            <a:ext cx="8229600" cy="1143000"/>
          </a:xfrm>
        </p:spPr>
        <p:txBody>
          <a:bodyPr/>
          <a:lstStyle/>
          <a:p>
            <a:r>
              <a:rPr lang="en-US" dirty="0"/>
              <a:t>THANK YOU!</a:t>
            </a:r>
          </a:p>
        </p:txBody>
      </p:sp>
    </p:spTree>
    <p:extLst>
      <p:ext uri="{BB962C8B-B14F-4D97-AF65-F5344CB8AC3E}">
        <p14:creationId xmlns:p14="http://schemas.microsoft.com/office/powerpoint/2010/main" val="11609925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06431"/>
          </a:xfrm>
        </p:spPr>
        <p:txBody>
          <a:bodyPr/>
          <a:lstStyle/>
          <a:p>
            <a:r>
              <a:rPr lang="en-US" dirty="0"/>
              <a:t>Where we are</a:t>
            </a:r>
            <a:r>
              <a:rPr lang="mr-IN" dirty="0"/>
              <a:t>…</a:t>
            </a:r>
            <a:r>
              <a:rPr lang="en-US" dirty="0"/>
              <a:t>.</a:t>
            </a:r>
          </a:p>
        </p:txBody>
      </p:sp>
      <p:pic>
        <p:nvPicPr>
          <p:cNvPr id="4" name="Content Placeholder 3" descr="Map of Islands"/>
          <p:cNvPicPr>
            <a:picLocks noGrp="1" noChangeAspect="1"/>
          </p:cNvPicPr>
          <p:nvPr>
            <p:ph idx="1"/>
          </p:nvPr>
        </p:nvPicPr>
        <p:blipFill>
          <a:blip r:embed="rId3">
            <a:extLst>
              <a:ext uri="{28A0092B-C50C-407E-A947-70E740481C1C}">
                <a14:useLocalDpi xmlns:a14="http://schemas.microsoft.com/office/drawing/2010/main" val="0"/>
              </a:ext>
            </a:extLst>
          </a:blip>
          <a:srcRect t="14414" b="14414"/>
          <a:stretch>
            <a:fillRect/>
          </a:stretch>
        </p:blipFill>
        <p:spPr>
          <a:xfrm>
            <a:off x="256661" y="1381628"/>
            <a:ext cx="8696950" cy="5013972"/>
          </a:xfrm>
          <a:ln w="76200" cmpd="sng">
            <a:solidFill>
              <a:srgbClr val="FFFF00"/>
            </a:solidFill>
          </a:ln>
        </p:spPr>
      </p:pic>
    </p:spTree>
    <p:extLst>
      <p:ext uri="{BB962C8B-B14F-4D97-AF65-F5344CB8AC3E}">
        <p14:creationId xmlns:p14="http://schemas.microsoft.com/office/powerpoint/2010/main" val="2330690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8294"/>
            <a:ext cx="8229600" cy="1143000"/>
          </a:xfrm>
        </p:spPr>
        <p:txBody>
          <a:bodyPr/>
          <a:lstStyle/>
          <a:p>
            <a:r>
              <a:rPr lang="en-US" dirty="0"/>
              <a:t>Impacts of COVID </a:t>
            </a:r>
          </a:p>
        </p:txBody>
      </p:sp>
      <p:sp>
        <p:nvSpPr>
          <p:cNvPr id="3" name="Content Placeholder 2"/>
          <p:cNvSpPr>
            <a:spLocks noGrp="1"/>
          </p:cNvSpPr>
          <p:nvPr>
            <p:ph idx="1"/>
          </p:nvPr>
        </p:nvSpPr>
        <p:spPr>
          <a:xfrm>
            <a:off x="457200" y="1359344"/>
            <a:ext cx="8229600" cy="4766819"/>
          </a:xfrm>
        </p:spPr>
        <p:txBody>
          <a:bodyPr/>
          <a:lstStyle/>
          <a:p>
            <a:r>
              <a:rPr lang="en-US" dirty="0"/>
              <a:t>Closed Borders</a:t>
            </a:r>
          </a:p>
          <a:p>
            <a:r>
              <a:rPr lang="en-US" dirty="0"/>
              <a:t>Reduced Working Hours</a:t>
            </a:r>
          </a:p>
          <a:p>
            <a:r>
              <a:rPr lang="en-US" dirty="0"/>
              <a:t>Distancing restrictions</a:t>
            </a:r>
          </a:p>
          <a:p>
            <a:r>
              <a:rPr lang="en-US" dirty="0"/>
              <a:t>New emerging policies in response to COVID</a:t>
            </a:r>
          </a:p>
          <a:p>
            <a:r>
              <a:rPr lang="en-US" dirty="0"/>
              <a:t>Additional limited resources</a:t>
            </a:r>
          </a:p>
          <a:p>
            <a:r>
              <a:rPr lang="en-US" dirty="0"/>
              <a:t>Compromised communication with federal partners</a:t>
            </a:r>
          </a:p>
        </p:txBody>
      </p:sp>
    </p:spTree>
    <p:extLst>
      <p:ext uri="{BB962C8B-B14F-4D97-AF65-F5344CB8AC3E}">
        <p14:creationId xmlns:p14="http://schemas.microsoft.com/office/powerpoint/2010/main" val="21541767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511"/>
            <a:ext cx="8229600" cy="951000"/>
          </a:xfrm>
        </p:spPr>
        <p:txBody>
          <a:bodyPr/>
          <a:lstStyle/>
          <a:p>
            <a:r>
              <a:rPr lang="en-US" dirty="0"/>
              <a:t>Highlights - SFR</a:t>
            </a:r>
          </a:p>
        </p:txBody>
      </p:sp>
      <p:pic>
        <p:nvPicPr>
          <p:cNvPr id="4" name="Picture 3">
            <a:extLst>
              <a:ext uri="{FF2B5EF4-FFF2-40B4-BE49-F238E27FC236}">
                <a16:creationId xmlns:a16="http://schemas.microsoft.com/office/drawing/2014/main" id="{E2074268-3F5D-408D-9446-8722C82FBC9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24437" y="4380863"/>
            <a:ext cx="7661824" cy="2265376"/>
          </a:xfrm>
          <a:prstGeom prst="rect">
            <a:avLst/>
          </a:prstGeom>
          <a:ln w="76200" cmpd="sng">
            <a:solidFill>
              <a:srgbClr val="FFFF00"/>
            </a:solidFill>
          </a:ln>
        </p:spPr>
      </p:pic>
      <p:pic>
        <p:nvPicPr>
          <p:cNvPr id="5" name="Picture 4">
            <a:extLst>
              <a:ext uri="{FF2B5EF4-FFF2-40B4-BE49-F238E27FC236}">
                <a16:creationId xmlns:a16="http://schemas.microsoft.com/office/drawing/2014/main" id="{9D8A3E32-D62D-43CE-99CB-3473A9DD7EC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24437" y="1181070"/>
            <a:ext cx="7661824" cy="3035199"/>
          </a:xfrm>
          <a:prstGeom prst="rect">
            <a:avLst/>
          </a:prstGeom>
          <a:ln w="76200" cmpd="sng">
            <a:solidFill>
              <a:srgbClr val="FFFF00"/>
            </a:solidFill>
          </a:ln>
        </p:spPr>
      </p:pic>
    </p:spTree>
    <p:extLst>
      <p:ext uri="{BB962C8B-B14F-4D97-AF65-F5344CB8AC3E}">
        <p14:creationId xmlns:p14="http://schemas.microsoft.com/office/powerpoint/2010/main" val="23069332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795"/>
            <a:ext cx="8229600" cy="1143000"/>
          </a:xfrm>
        </p:spPr>
        <p:txBody>
          <a:bodyPr/>
          <a:lstStyle/>
          <a:p>
            <a:r>
              <a:rPr lang="en-US" dirty="0"/>
              <a:t>Highlights Continued - SFR</a:t>
            </a:r>
          </a:p>
        </p:txBody>
      </p:sp>
      <p:pic>
        <p:nvPicPr>
          <p:cNvPr id="4" name="Picture 3">
            <a:extLst>
              <a:ext uri="{FF2B5EF4-FFF2-40B4-BE49-F238E27FC236}">
                <a16:creationId xmlns:a16="http://schemas.microsoft.com/office/drawing/2014/main" id="{B7E6BF5B-F8EA-43E1-BA5E-5361F54FE54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71901" y="2930183"/>
            <a:ext cx="7334917" cy="2863739"/>
          </a:xfrm>
          <a:prstGeom prst="rect">
            <a:avLst/>
          </a:prstGeom>
          <a:ln w="76200" cmpd="sng">
            <a:solidFill>
              <a:srgbClr val="FFFF00"/>
            </a:solidFill>
          </a:ln>
        </p:spPr>
      </p:pic>
      <p:pic>
        <p:nvPicPr>
          <p:cNvPr id="5" name="Picture 4">
            <a:extLst>
              <a:ext uri="{FF2B5EF4-FFF2-40B4-BE49-F238E27FC236}">
                <a16:creationId xmlns:a16="http://schemas.microsoft.com/office/drawing/2014/main" id="{B35A061D-D335-437C-8FDF-B8F12F69D05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26798" y="1194795"/>
            <a:ext cx="2262505" cy="1176503"/>
          </a:xfrm>
          <a:prstGeom prst="rect">
            <a:avLst/>
          </a:prstGeom>
          <a:ln w="76200" cmpd="sng">
            <a:solidFill>
              <a:srgbClr val="FFFF00"/>
            </a:solidFill>
          </a:ln>
        </p:spPr>
      </p:pic>
      <p:pic>
        <p:nvPicPr>
          <p:cNvPr id="6" name="Picture 5">
            <a:extLst>
              <a:ext uri="{FF2B5EF4-FFF2-40B4-BE49-F238E27FC236}">
                <a16:creationId xmlns:a16="http://schemas.microsoft.com/office/drawing/2014/main" id="{841DA32C-C970-48E3-8DC5-AF045612A564}"/>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259515" y="1194796"/>
            <a:ext cx="2436379" cy="1176502"/>
          </a:xfrm>
          <a:prstGeom prst="rect">
            <a:avLst/>
          </a:prstGeom>
          <a:ln w="76200" cmpd="sng">
            <a:solidFill>
              <a:srgbClr val="FFFF00"/>
            </a:solidFill>
          </a:ln>
        </p:spPr>
      </p:pic>
      <p:pic>
        <p:nvPicPr>
          <p:cNvPr id="7" name="Picture 6">
            <a:extLst>
              <a:ext uri="{FF2B5EF4-FFF2-40B4-BE49-F238E27FC236}">
                <a16:creationId xmlns:a16="http://schemas.microsoft.com/office/drawing/2014/main" id="{3078FC0F-127A-447C-860F-38A7B2400E02}"/>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6145193" y="1194795"/>
            <a:ext cx="2541607" cy="1176503"/>
          </a:xfrm>
          <a:prstGeom prst="rect">
            <a:avLst/>
          </a:prstGeom>
          <a:ln w="76200" cmpd="sng">
            <a:solidFill>
              <a:srgbClr val="FFFF00"/>
            </a:solidFill>
          </a:ln>
        </p:spPr>
      </p:pic>
    </p:spTree>
    <p:extLst>
      <p:ext uri="{BB962C8B-B14F-4D97-AF65-F5344CB8AC3E}">
        <p14:creationId xmlns:p14="http://schemas.microsoft.com/office/powerpoint/2010/main" val="25370399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339" y="235253"/>
            <a:ext cx="4214995" cy="1143000"/>
          </a:xfrm>
        </p:spPr>
        <p:txBody>
          <a:bodyPr>
            <a:normAutofit/>
          </a:bodyPr>
          <a:lstStyle/>
          <a:p>
            <a:r>
              <a:rPr lang="en-US" dirty="0"/>
              <a:t>Highlights - WR</a:t>
            </a:r>
          </a:p>
        </p:txBody>
      </p:sp>
      <p:sp>
        <p:nvSpPr>
          <p:cNvPr id="9" name="Content Placeholder 8"/>
          <p:cNvSpPr>
            <a:spLocks noGrp="1"/>
          </p:cNvSpPr>
          <p:nvPr>
            <p:ph idx="1"/>
          </p:nvPr>
        </p:nvSpPr>
        <p:spPr>
          <a:xfrm>
            <a:off x="457200" y="1413367"/>
            <a:ext cx="3709545" cy="3190929"/>
          </a:xfrm>
        </p:spPr>
        <p:txBody>
          <a:bodyPr/>
          <a:lstStyle/>
          <a:p>
            <a:r>
              <a:rPr lang="en-US" dirty="0" err="1"/>
              <a:t>Naumati</a:t>
            </a:r>
            <a:r>
              <a:rPr lang="en-US" dirty="0"/>
              <a:t> Rainforest</a:t>
            </a:r>
          </a:p>
          <a:p>
            <a:r>
              <a:rPr lang="en-US" dirty="0"/>
              <a:t>Ecologically Important</a:t>
            </a:r>
          </a:p>
        </p:txBody>
      </p:sp>
      <p:pic>
        <p:nvPicPr>
          <p:cNvPr id="4" name="Picture 3">
            <a:extLst>
              <a:ext uri="{FF2B5EF4-FFF2-40B4-BE49-F238E27FC236}">
                <a16:creationId xmlns:a16="http://schemas.microsoft.com/office/drawing/2014/main" id="{FFE24855-52AD-4F52-B7FE-5BB1F3C31C04}"/>
              </a:ext>
              <a:ext uri="{C183D7F6-B498-43B3-948B-1728B52AA6E4}">
                <adec:decorative xmlns:adec="http://schemas.microsoft.com/office/drawing/2017/decorative" val="1"/>
              </a:ext>
            </a:extLst>
          </p:cNvPr>
          <p:cNvPicPr>
            <a:picLocks noChangeAspect="1"/>
          </p:cNvPicPr>
          <p:nvPr/>
        </p:nvPicPr>
        <p:blipFill rotWithShape="1">
          <a:blip r:embed="rId3"/>
          <a:srcRect l="6434" t="5021" r="3484" b="14137"/>
          <a:stretch/>
        </p:blipFill>
        <p:spPr>
          <a:xfrm>
            <a:off x="4672195" y="0"/>
            <a:ext cx="4471805" cy="3788335"/>
          </a:xfrm>
          <a:prstGeom prst="rect">
            <a:avLst/>
          </a:prstGeom>
          <a:ln w="76200" cmpd="sng">
            <a:solidFill>
              <a:srgbClr val="FFFF00"/>
            </a:solidFill>
          </a:ln>
        </p:spPr>
      </p:pic>
      <p:grpSp>
        <p:nvGrpSpPr>
          <p:cNvPr id="5" name="Group 4">
            <a:extLst>
              <a:ext uri="{FF2B5EF4-FFF2-40B4-BE49-F238E27FC236}">
                <a16:creationId xmlns:a16="http://schemas.microsoft.com/office/drawing/2014/main" id="{4C1BE81D-486F-43ED-926F-B30DD18D7649}"/>
              </a:ext>
              <a:ext uri="{C183D7F6-B498-43B3-948B-1728B52AA6E4}">
                <adec:decorative xmlns:adec="http://schemas.microsoft.com/office/drawing/2017/decorative" val="1"/>
              </a:ext>
            </a:extLst>
          </p:cNvPr>
          <p:cNvGrpSpPr/>
          <p:nvPr/>
        </p:nvGrpSpPr>
        <p:grpSpPr>
          <a:xfrm>
            <a:off x="219339" y="3988894"/>
            <a:ext cx="5841381" cy="2869106"/>
            <a:chOff x="413198" y="3934920"/>
            <a:chExt cx="5790833" cy="2629764"/>
          </a:xfrm>
        </p:grpSpPr>
        <p:pic>
          <p:nvPicPr>
            <p:cNvPr id="6" name="Picture 5">
              <a:extLst>
                <a:ext uri="{FF2B5EF4-FFF2-40B4-BE49-F238E27FC236}">
                  <a16:creationId xmlns:a16="http://schemas.microsoft.com/office/drawing/2014/main" id="{6FDD8173-5516-40BC-9D72-40B606F86A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3198" y="3934920"/>
              <a:ext cx="5790833" cy="2629764"/>
            </a:xfrm>
            <a:prstGeom prst="rect">
              <a:avLst/>
            </a:prstGeom>
            <a:ln w="76200" cmpd="sng">
              <a:solidFill>
                <a:srgbClr val="FFFF00"/>
              </a:solidFill>
            </a:ln>
          </p:spPr>
        </p:pic>
        <p:pic>
          <p:nvPicPr>
            <p:cNvPr id="7" name="Picture 6">
              <a:extLst>
                <a:ext uri="{FF2B5EF4-FFF2-40B4-BE49-F238E27FC236}">
                  <a16:creationId xmlns:a16="http://schemas.microsoft.com/office/drawing/2014/main" id="{1C1133C8-F9D3-4288-B59A-F78F50CFFF2B}"/>
                </a:ext>
              </a:extLst>
            </p:cNvPr>
            <p:cNvPicPr>
              <a:picLocks noChangeAspect="1"/>
            </p:cNvPicPr>
            <p:nvPr/>
          </p:nvPicPr>
          <p:blipFill>
            <a:blip r:embed="rId5"/>
            <a:stretch>
              <a:fillRect/>
            </a:stretch>
          </p:blipFill>
          <p:spPr>
            <a:xfrm>
              <a:off x="1219200" y="5949679"/>
              <a:ext cx="292633" cy="310923"/>
            </a:xfrm>
            <a:prstGeom prst="rect">
              <a:avLst/>
            </a:prstGeom>
            <a:ln w="76200" cmpd="sng">
              <a:solidFill>
                <a:srgbClr val="FFFF00"/>
              </a:solidFill>
            </a:ln>
          </p:spPr>
        </p:pic>
      </p:grpSp>
    </p:spTree>
    <p:extLst>
      <p:ext uri="{BB962C8B-B14F-4D97-AF65-F5344CB8AC3E}">
        <p14:creationId xmlns:p14="http://schemas.microsoft.com/office/powerpoint/2010/main" val="3877068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06431"/>
          </a:xfrm>
        </p:spPr>
        <p:txBody>
          <a:bodyPr/>
          <a:lstStyle/>
          <a:p>
            <a:r>
              <a:rPr lang="en-US" dirty="0" err="1"/>
              <a:t>Naumati</a:t>
            </a:r>
            <a:r>
              <a:rPr lang="en-US" dirty="0"/>
              <a:t> Rainforest</a:t>
            </a:r>
          </a:p>
        </p:txBody>
      </p:sp>
      <p:pic>
        <p:nvPicPr>
          <p:cNvPr id="4" name="Content Placeholder 3">
            <a:extLst>
              <a:ext uri="{FF2B5EF4-FFF2-40B4-BE49-F238E27FC236}">
                <a16:creationId xmlns:a16="http://schemas.microsoft.com/office/drawing/2014/main" id="{F0F2F162-876E-49DD-B6D7-865236D5282D}"/>
              </a:ext>
              <a:ext uri="{C183D7F6-B498-43B3-948B-1728B52AA6E4}">
                <adec:decorative xmlns:adec="http://schemas.microsoft.com/office/drawing/2017/decorative" val="1"/>
              </a:ext>
            </a:extLst>
          </p:cNvPr>
          <p:cNvPicPr>
            <a:picLocks noGrp="1" noChangeAspect="1"/>
          </p:cNvPicPr>
          <p:nvPr>
            <p:ph idx="1"/>
          </p:nvPr>
        </p:nvPicPr>
        <p:blipFill>
          <a:blip r:embed="rId3"/>
          <a:srcRect t="14482" b="14482"/>
          <a:stretch>
            <a:fillRect/>
          </a:stretch>
        </p:blipFill>
        <p:spPr>
          <a:xfrm>
            <a:off x="457200" y="1403912"/>
            <a:ext cx="8229600" cy="4947120"/>
          </a:xfrm>
          <a:prstGeom prst="rect">
            <a:avLst/>
          </a:prstGeom>
          <a:ln w="76200" cmpd="sng">
            <a:solidFill>
              <a:srgbClr val="FFFF00"/>
            </a:solidFill>
          </a:ln>
        </p:spPr>
      </p:pic>
    </p:spTree>
    <p:extLst>
      <p:ext uri="{BB962C8B-B14F-4D97-AF65-F5344CB8AC3E}">
        <p14:creationId xmlns:p14="http://schemas.microsoft.com/office/powerpoint/2010/main" val="22872031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87" y="114917"/>
            <a:ext cx="6784469" cy="1143000"/>
          </a:xfrm>
        </p:spPr>
        <p:txBody>
          <a:bodyPr>
            <a:normAutofit fontScale="90000"/>
          </a:bodyPr>
          <a:lstStyle/>
          <a:p>
            <a:r>
              <a:rPr lang="en-US" dirty="0" err="1"/>
              <a:t>Naumati</a:t>
            </a:r>
            <a:r>
              <a:rPr lang="en-US" dirty="0"/>
              <a:t> Rainforest </a:t>
            </a:r>
            <a:br>
              <a:rPr lang="en-US" dirty="0"/>
            </a:br>
            <a:r>
              <a:rPr lang="en-US" dirty="0"/>
              <a:t>Continued</a:t>
            </a:r>
          </a:p>
        </p:txBody>
      </p:sp>
      <p:sp>
        <p:nvSpPr>
          <p:cNvPr id="3" name="Content Placeholder 2"/>
          <p:cNvSpPr>
            <a:spLocks noGrp="1"/>
          </p:cNvSpPr>
          <p:nvPr>
            <p:ph idx="1"/>
          </p:nvPr>
        </p:nvSpPr>
        <p:spPr>
          <a:xfrm>
            <a:off x="457200" y="1444211"/>
            <a:ext cx="4511699" cy="1742448"/>
          </a:xfrm>
        </p:spPr>
        <p:txBody>
          <a:bodyPr/>
          <a:lstStyle/>
          <a:p>
            <a:r>
              <a:rPr lang="en-US" dirty="0"/>
              <a:t>Vegetation Mapping </a:t>
            </a:r>
          </a:p>
        </p:txBody>
      </p:sp>
      <p:pic>
        <p:nvPicPr>
          <p:cNvPr id="4" name="Picture 3">
            <a:extLst>
              <a:ext uri="{FF2B5EF4-FFF2-40B4-BE49-F238E27FC236}">
                <a16:creationId xmlns:a16="http://schemas.microsoft.com/office/drawing/2014/main" id="{D4B4B842-DC5F-4AB6-AAA9-5D5F359415E8}"/>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80486" y="114916"/>
            <a:ext cx="3063514" cy="2536917"/>
          </a:xfrm>
          <a:prstGeom prst="rect">
            <a:avLst/>
          </a:prstGeom>
          <a:ln w="76200" cmpd="sng">
            <a:solidFill>
              <a:srgbClr val="FFFF00"/>
            </a:solidFill>
          </a:ln>
        </p:spPr>
      </p:pic>
      <p:pic>
        <p:nvPicPr>
          <p:cNvPr id="5" name="Picture 4">
            <a:extLst>
              <a:ext uri="{FF2B5EF4-FFF2-40B4-BE49-F238E27FC236}">
                <a16:creationId xmlns:a16="http://schemas.microsoft.com/office/drawing/2014/main" id="{BB9B3654-4B72-414E-8B81-9A15F31EFD41}"/>
              </a:ext>
              <a:ext uri="{C183D7F6-B498-43B3-948B-1728B52AA6E4}">
                <adec:decorative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425" b="6439"/>
          <a:stretch/>
        </p:blipFill>
        <p:spPr>
          <a:xfrm>
            <a:off x="298472" y="3533832"/>
            <a:ext cx="2553632" cy="2971800"/>
          </a:xfrm>
          <a:prstGeom prst="rect">
            <a:avLst/>
          </a:prstGeom>
          <a:ln w="76200" cmpd="sng">
            <a:solidFill>
              <a:srgbClr val="FFFF00"/>
            </a:solidFill>
          </a:ln>
        </p:spPr>
      </p:pic>
      <p:pic>
        <p:nvPicPr>
          <p:cNvPr id="6" name="Picture 5">
            <a:extLst>
              <a:ext uri="{FF2B5EF4-FFF2-40B4-BE49-F238E27FC236}">
                <a16:creationId xmlns:a16="http://schemas.microsoft.com/office/drawing/2014/main" id="{2550E255-A358-4099-A225-A04958AE3DB2}"/>
              </a:ext>
              <a:ext uri="{C183D7F6-B498-43B3-948B-1728B52AA6E4}">
                <adec:decorative xmlns:adec="http://schemas.microsoft.com/office/drawing/2017/decorative" val="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365"/>
          <a:stretch/>
        </p:blipFill>
        <p:spPr>
          <a:xfrm>
            <a:off x="3030361" y="2224161"/>
            <a:ext cx="2874077" cy="3550025"/>
          </a:xfrm>
          <a:prstGeom prst="rect">
            <a:avLst/>
          </a:prstGeom>
          <a:ln w="76200" cmpd="sng">
            <a:solidFill>
              <a:srgbClr val="FFFF00"/>
            </a:solidFill>
          </a:ln>
        </p:spPr>
      </p:pic>
    </p:spTree>
    <p:extLst>
      <p:ext uri="{BB962C8B-B14F-4D97-AF65-F5344CB8AC3E}">
        <p14:creationId xmlns:p14="http://schemas.microsoft.com/office/powerpoint/2010/main" val="627574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a:t>Capacity Building </a:t>
            </a:r>
          </a:p>
        </p:txBody>
      </p:sp>
      <p:pic>
        <p:nvPicPr>
          <p:cNvPr id="4" name="Content Placeholder 3">
            <a:extLst>
              <a:ext uri="{FF2B5EF4-FFF2-40B4-BE49-F238E27FC236}">
                <a16:creationId xmlns:a16="http://schemas.microsoft.com/office/drawing/2014/main" id="{AF444CE4-9DD8-4BAE-A417-5D3FF33FC418}"/>
              </a:ext>
              <a:ext uri="{C183D7F6-B498-43B3-948B-1728B52AA6E4}">
                <adec:decorative xmlns:adec="http://schemas.microsoft.com/office/drawing/2017/decorative" val="1"/>
              </a:ext>
            </a:extLst>
          </p:cNvPr>
          <p:cNvPicPr>
            <a:picLocks noGrp="1" noChangeAspect="1"/>
          </p:cNvPicPr>
          <p:nvPr>
            <p:ph idx="1"/>
          </p:nvPr>
        </p:nvPicPr>
        <p:blipFill>
          <a:blip r:embed="rId3"/>
          <a:srcRect t="13305" b="13305"/>
          <a:stretch>
            <a:fillRect/>
          </a:stretch>
        </p:blipFill>
        <p:spPr>
          <a:xfrm>
            <a:off x="457200" y="1143000"/>
            <a:ext cx="8229600" cy="4983163"/>
          </a:xfrm>
          <a:prstGeom prst="rect">
            <a:avLst/>
          </a:prstGeom>
          <a:ln w="76200" cmpd="sng">
            <a:solidFill>
              <a:srgbClr val="FFFF00"/>
            </a:solidFill>
          </a:ln>
        </p:spPr>
      </p:pic>
    </p:spTree>
    <p:extLst>
      <p:ext uri="{BB962C8B-B14F-4D97-AF65-F5344CB8AC3E}">
        <p14:creationId xmlns:p14="http://schemas.microsoft.com/office/powerpoint/2010/main" val="36450960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65</TotalTime>
  <Words>422</Words>
  <Application>Microsoft Office PowerPoint</Application>
  <PresentationFormat>On-screen Show (4:3)</PresentationFormat>
  <Paragraphs>45</Paragraphs>
  <Slides>11</Slides>
  <Notes>9</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11</vt:i4>
      </vt:variant>
    </vt:vector>
  </HeadingPairs>
  <TitlesOfParts>
    <vt:vector size="14" baseType="lpstr">
      <vt:lpstr>Arial</vt:lpstr>
      <vt:lpstr>Calibri</vt:lpstr>
      <vt:lpstr>Office Theme</vt:lpstr>
      <vt:lpstr>Am. Samoa Highlights in the face of COVID-19</vt:lpstr>
      <vt:lpstr>Where we are….</vt:lpstr>
      <vt:lpstr>Impacts of COVID </vt:lpstr>
      <vt:lpstr>Highlights - SFR</vt:lpstr>
      <vt:lpstr>Highlights Continued - SFR</vt:lpstr>
      <vt:lpstr>Highlights - WR</vt:lpstr>
      <vt:lpstr>Naumati Rainforest</vt:lpstr>
      <vt:lpstr>Naumati Rainforest  Continued</vt:lpstr>
      <vt:lpstr>Capacity Building </vt:lpstr>
      <vt:lpstr>Graduate Thesis</vt:lpstr>
      <vt:lpstr>THANK YOU!</vt:lpstr>
    </vt:vector>
  </TitlesOfParts>
  <Company>Vaitautolu-Tuimavave Family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 Samoa Highlights in the face of COVID-19</dc:title>
  <dc:creator>Selaina Herene Vaitautolu Tuimavave</dc:creator>
  <cp:lastModifiedBy>Cohen, Yonah R</cp:lastModifiedBy>
  <cp:revision>9</cp:revision>
  <dcterms:created xsi:type="dcterms:W3CDTF">2021-03-30T00:49:54Z</dcterms:created>
  <dcterms:modified xsi:type="dcterms:W3CDTF">2021-05-11T15:52:21Z</dcterms:modified>
</cp:coreProperties>
</file>