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1" r:id="rId2"/>
    <p:sldId id="591" r:id="rId3"/>
    <p:sldId id="597" r:id="rId4"/>
    <p:sldId id="592" r:id="rId5"/>
    <p:sldId id="593" r:id="rId6"/>
    <p:sldId id="594" r:id="rId7"/>
    <p:sldId id="595" r:id="rId8"/>
    <p:sldId id="598" r:id="rId9"/>
    <p:sldId id="599" r:id="rId10"/>
    <p:sldId id="600" r:id="rId11"/>
    <p:sldId id="603" r:id="rId12"/>
    <p:sldId id="602" r:id="rId13"/>
    <p:sldId id="604" r:id="rId14"/>
    <p:sldId id="605" r:id="rId15"/>
    <p:sldId id="606" r:id="rId16"/>
    <p:sldId id="607" r:id="rId17"/>
    <p:sldId id="608" r:id="rId18"/>
    <p:sldId id="609" r:id="rId19"/>
    <p:sldId id="610" r:id="rId20"/>
    <p:sldId id="601" r:id="rId21"/>
    <p:sldId id="622" r:id="rId22"/>
    <p:sldId id="583" r:id="rId23"/>
    <p:sldId id="584" r:id="rId24"/>
    <p:sldId id="585" r:id="rId25"/>
    <p:sldId id="586" r:id="rId26"/>
    <p:sldId id="587" r:id="rId27"/>
    <p:sldId id="588" r:id="rId28"/>
    <p:sldId id="611" r:id="rId29"/>
    <p:sldId id="589" r:id="rId30"/>
    <p:sldId id="590" r:id="rId31"/>
    <p:sldId id="612" r:id="rId32"/>
    <p:sldId id="613" r:id="rId33"/>
    <p:sldId id="614" r:id="rId34"/>
    <p:sldId id="615" r:id="rId35"/>
    <p:sldId id="616" r:id="rId36"/>
    <p:sldId id="617" r:id="rId37"/>
    <p:sldId id="618" r:id="rId38"/>
    <p:sldId id="619" r:id="rId39"/>
    <p:sldId id="620" r:id="rId40"/>
    <p:sldId id="310" r:id="rId41"/>
    <p:sldId id="621" r:id="rId42"/>
    <p:sldId id="5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ter, Ryan A" initials="ORA" lastIdx="1" clrIdx="0">
    <p:extLst>
      <p:ext uri="{19B8F6BF-5375-455C-9EA6-DF929625EA0E}">
        <p15:presenceInfo xmlns:p15="http://schemas.microsoft.com/office/powerpoint/2012/main" userId="S::ryan_oster@fws.gov::13380b19-8167-4c7c-b08a-c71c3c833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64190" autoAdjust="0"/>
  </p:normalViewPr>
  <p:slideViewPr>
    <p:cSldViewPr snapToGrid="0">
      <p:cViewPr varScale="1">
        <p:scale>
          <a:sx n="35" d="100"/>
          <a:sy n="35" d="100"/>
        </p:scale>
        <p:origin x="67" y="149"/>
      </p:cViewPr>
      <p:guideLst/>
    </p:cSldViewPr>
  </p:slideViewPr>
  <p:outlineViewPr>
    <p:cViewPr>
      <p:scale>
        <a:sx n="33" d="100"/>
        <a:sy n="33" d="100"/>
      </p:scale>
      <p:origin x="0" y="-2744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E9E30-EB0B-4BCE-AA54-762E306D05CC}" type="datetimeFigureOut">
              <a:rPr lang="en-US" smtClean="0"/>
              <a:t>7/15/2021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F1B0E-B758-4062-9CD0-B28FC903AAF6}" type="slidenum">
              <a:rPr lang="en-US" smtClean="0"/>
              <a:t>‹#›</a:t>
            </a:fld>
            <a:endParaRPr lang="en-US" dirty="0"/>
          </a:p>
        </p:txBody>
      </p:sp>
    </p:spTree>
    <p:extLst>
      <p:ext uri="{BB962C8B-B14F-4D97-AF65-F5344CB8AC3E}">
        <p14:creationId xmlns:p14="http://schemas.microsoft.com/office/powerpoint/2010/main" val="23986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BCAE04F-10FB-4DA3-81AC-1BE1932398A5}"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14</a:t>
            </a:fld>
            <a:endParaRPr lang="en-US" dirty="0"/>
          </a:p>
        </p:txBody>
      </p:sp>
    </p:spTree>
    <p:extLst>
      <p:ext uri="{BB962C8B-B14F-4D97-AF65-F5344CB8AC3E}">
        <p14:creationId xmlns:p14="http://schemas.microsoft.com/office/powerpoint/2010/main" val="406795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15</a:t>
            </a:fld>
            <a:endParaRPr lang="en-US" dirty="0"/>
          </a:p>
        </p:txBody>
      </p:sp>
    </p:spTree>
    <p:extLst>
      <p:ext uri="{BB962C8B-B14F-4D97-AF65-F5344CB8AC3E}">
        <p14:creationId xmlns:p14="http://schemas.microsoft.com/office/powerpoint/2010/main" val="163753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Conversely, a subaward is an award provided by a pass-through entity to a subrecipient for the subrecipient to carry out part or all of a Federal award received by the pass-through entity.  A subaward may be provided through any form of legal instrument, including an agreement that the pass-through entity considers a contract.</a:t>
            </a:r>
          </a:p>
          <a:p>
            <a:endParaRPr lang="en-US" dirty="0"/>
          </a:p>
          <a:p>
            <a:r>
              <a:rPr lang="en-US" dirty="0"/>
              <a:t>WSFR recommends that budgeted amounts for subawards be listed in the “Other” category of the budget form.</a:t>
            </a:r>
          </a:p>
        </p:txBody>
      </p:sp>
      <p:sp>
        <p:nvSpPr>
          <p:cNvPr id="4" name="Slide Number Placeholder 3"/>
          <p:cNvSpPr>
            <a:spLocks noGrp="1"/>
          </p:cNvSpPr>
          <p:nvPr>
            <p:ph type="sldNum" sz="quarter" idx="5"/>
          </p:nvPr>
        </p:nvSpPr>
        <p:spPr/>
        <p:txBody>
          <a:bodyPr/>
          <a:lstStyle/>
          <a:p>
            <a:fld id="{87EF1B0E-B758-4062-9CD0-B28FC903AAF6}" type="slidenum">
              <a:rPr lang="en-US" smtClean="0"/>
              <a:t>16</a:t>
            </a:fld>
            <a:endParaRPr lang="en-US" dirty="0"/>
          </a:p>
        </p:txBody>
      </p:sp>
    </p:spTree>
    <p:extLst>
      <p:ext uri="{BB962C8B-B14F-4D97-AF65-F5344CB8AC3E}">
        <p14:creationId xmlns:p14="http://schemas.microsoft.com/office/powerpoint/2010/main" val="247323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17</a:t>
            </a:fld>
            <a:endParaRPr lang="en-US" dirty="0"/>
          </a:p>
        </p:txBody>
      </p:sp>
    </p:spTree>
    <p:extLst>
      <p:ext uri="{BB962C8B-B14F-4D97-AF65-F5344CB8AC3E}">
        <p14:creationId xmlns:p14="http://schemas.microsoft.com/office/powerpoint/2010/main" val="71317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18</a:t>
            </a:fld>
            <a:endParaRPr lang="en-US" dirty="0"/>
          </a:p>
        </p:txBody>
      </p:sp>
    </p:spTree>
    <p:extLst>
      <p:ext uri="{BB962C8B-B14F-4D97-AF65-F5344CB8AC3E}">
        <p14:creationId xmlns:p14="http://schemas.microsoft.com/office/powerpoint/2010/main" val="1334764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19</a:t>
            </a:fld>
            <a:endParaRPr lang="en-US" dirty="0"/>
          </a:p>
        </p:txBody>
      </p:sp>
    </p:spTree>
    <p:extLst>
      <p:ext uri="{BB962C8B-B14F-4D97-AF65-F5344CB8AC3E}">
        <p14:creationId xmlns:p14="http://schemas.microsoft.com/office/powerpoint/2010/main" val="395736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Pre-award costs are those costs incurred prior to the effective date of the Federal award or subaward directly pursuant to the negotiation and in anticipation of the Federal award where such costs are necessary for the efficient and timely performance of the scope of the work.  Such costs are allowable only to the extent that they would have been allowable if incurred after the start date of the period of performance and only with the written approval of the Federal awarding agency.</a:t>
            </a:r>
          </a:p>
        </p:txBody>
      </p:sp>
      <p:sp>
        <p:nvSpPr>
          <p:cNvPr id="4" name="Slide Number Placeholder 3"/>
          <p:cNvSpPr>
            <a:spLocks noGrp="1"/>
          </p:cNvSpPr>
          <p:nvPr>
            <p:ph type="sldNum" sz="quarter" idx="5"/>
          </p:nvPr>
        </p:nvSpPr>
        <p:spPr/>
        <p:txBody>
          <a:bodyPr/>
          <a:lstStyle/>
          <a:p>
            <a:fld id="{87EF1B0E-B758-4062-9CD0-B28FC903AAF6}" type="slidenum">
              <a:rPr lang="en-US" smtClean="0"/>
              <a:t>36</a:t>
            </a:fld>
            <a:endParaRPr lang="en-US" dirty="0"/>
          </a:p>
        </p:txBody>
      </p:sp>
    </p:spTree>
    <p:extLst>
      <p:ext uri="{BB962C8B-B14F-4D97-AF65-F5344CB8AC3E}">
        <p14:creationId xmlns:p14="http://schemas.microsoft.com/office/powerpoint/2010/main" val="505142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40</a:t>
            </a:fld>
            <a:endParaRPr lang="en-US" dirty="0"/>
          </a:p>
        </p:txBody>
      </p:sp>
    </p:spTree>
    <p:extLst>
      <p:ext uri="{BB962C8B-B14F-4D97-AF65-F5344CB8AC3E}">
        <p14:creationId xmlns:p14="http://schemas.microsoft.com/office/powerpoint/2010/main" val="73998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Federal law, and the regulations at 2 CFR 25, mandates that all entities applying for Federal grants must a valid unique entity identifier (UEI) as a universal identifier.  This requirement to have valid UEI carries forward for recipients and is also required for subrecipients who receive subawards directly from the pass-through entity.  </a:t>
            </a:r>
          </a:p>
          <a:p>
            <a:endParaRPr lang="en-US" sz="1100" dirty="0"/>
          </a:p>
          <a:p>
            <a:r>
              <a:rPr lang="en-US" sz="1100" dirty="0"/>
              <a:t>A UEI is a unique, 9-digit number that verifies the existence of a business entity worldwide.  Business entities with multiple physical locations may have more than one UEI number.  Presently, the UEI is provided by Dun &amp; Bradstreet and is commonly referred to as a DUNS number.  You can obtain a DUNS number, free of charge, by going to the Duns and Bradstreet website.  A DUNS number may be issued as rapidly as 1-2 days, if initiated via their online portal.  </a:t>
            </a:r>
          </a:p>
          <a:p>
            <a:endParaRPr lang="en-US" sz="1100" dirty="0"/>
          </a:p>
          <a:p>
            <a:r>
              <a:rPr lang="en-US" sz="1100" dirty="0"/>
              <a:t>A DUNS number is required prior to an entity registering in SAM, since one of the data fields required is the entity’s DUNS number.  The DUNS number is used by the Federal awarding agency to search the SAM exclusion databases, prior to approving a Federal grant.  </a:t>
            </a:r>
          </a:p>
          <a:p>
            <a:endParaRPr lang="en-US" sz="1100" dirty="0"/>
          </a:p>
          <a:p>
            <a:r>
              <a:rPr lang="en-US" sz="1100" dirty="0"/>
              <a:t>In the coming years, the Federal government will move away from a DUNS issued UEI.  In place, the UEI will be issued and managed directly by SAM.gov.  Presently this transition has been pushed back to April 2022.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F1B0E-B758-4062-9CD0-B28FC903A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54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order to do business with the Federal government, applicants must register in the System for Award Management (SAM).  SAM is a Federal repository that houses information about applicants and recipients who do direct business with the Federal government.  </a:t>
            </a:r>
          </a:p>
          <a:p>
            <a:endParaRPr lang="en-US" sz="1100" dirty="0"/>
          </a:p>
          <a:p>
            <a:r>
              <a:rPr lang="en-US" sz="1100" dirty="0"/>
              <a:t>Unless you are waived, you must be registered in SAM prior to submitting a formal application for Federal funding to a Federal awarding agency.  Once you have an active SAM registration, recipients are required to update their information in SAM on at least an annual basis in order to maintain the active registration.  If you let your SAM registration expire, the FWS will not be able to make any financial amendments to your approved grant, while your registration is expired.  Information that you will need to register in SAM includes: (1) DUNS; (2) Legal business name; (3) Address; (4) Taxpayer Identification Number (TIN)  </a:t>
            </a:r>
          </a:p>
          <a:p>
            <a:endParaRPr lang="en-US" sz="1100" dirty="0"/>
          </a:p>
          <a:p>
            <a:r>
              <a:rPr lang="en-US" sz="1100" dirty="0"/>
              <a:t>What purpose does SAM serve?  Prior to approving a Federal grant, Federal awarding agencies must verify the applicant has an active SAM registration and must do a search on the applicant (and its key project personnel) to see if they are excluded in any way from receiving Federal funds (SAM exclusions database).</a:t>
            </a:r>
          </a:p>
          <a:p>
            <a:endParaRPr lang="en-US" sz="1100" dirty="0"/>
          </a:p>
          <a:p>
            <a:r>
              <a:rPr lang="en-US" sz="1100" dirty="0"/>
              <a:t>Remember, in order to register in SAM, applicants must first obtain a unique entity identifier (UEI).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F1B0E-B758-4062-9CD0-B28FC903A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43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Applicants who receive a Federal grant will be required to enroll in the U.S. Treasury’s Automated Standard Application for Payments (ASAP) in order to receive payments under their grant.  If you have never enrolled in ASAP or have never been enrolled in ASAP under a FWS grant, then WSFR staff will facilitate your enrollment by sending you an ASAP enrollment form.  Once completed, WSFR will initiate your enrollment by entering information in ASAP.  ASAP will notify your organization POC how to complete the enrollment process, including enter your organization’s banking information into the system.  </a:t>
            </a:r>
          </a:p>
          <a:p>
            <a:endParaRPr lang="en-US" sz="1100" dirty="0"/>
          </a:p>
          <a:p>
            <a:r>
              <a:rPr lang="en-US" sz="1100" dirty="0"/>
              <a:t>Once your enrollment is complete, as you incur eligible and allowable costs under the grant, the person you designate with the “Payment Requestor” role can request payments as frequently as you want.  You do not need to send an invoice to the Service to receive your grant funds.  Funds are typically deposited electronically into your account the next business day.  It is important to remember that recipients must not draw down all their funds immediately on a grant.  Payments must minimize the time between requesting funds and your subsequent disbursement of those funds to pay for allowable costs or on a reimbursement basis.  Additional information will be provided in your Notice of Award.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F1B0E-B758-4062-9CD0-B28FC903A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21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Service adopted </a:t>
            </a:r>
            <a:r>
              <a:rPr lang="en-US" sz="1100" dirty="0" err="1"/>
              <a:t>GrantSolutions</a:t>
            </a:r>
            <a:r>
              <a:rPr lang="en-US" sz="1100" dirty="0"/>
              <a:t> as its official system for financial assistance in May 2020.  </a:t>
            </a:r>
            <a:r>
              <a:rPr lang="en-US" sz="1100" dirty="0" err="1"/>
              <a:t>GrantSolutions</a:t>
            </a:r>
            <a:r>
              <a:rPr lang="en-US" sz="1100" dirty="0"/>
              <a:t> is a role-based system that allows both the Service and its applicants/recipients to fully utilize and manage financial assistance grant awards throughout the entire life cycle of the grant award.  It allows recipients to search for and apply for funding, as well as fulfill the grant award requirements once they are awarded a grant.  If you are not registered in </a:t>
            </a:r>
            <a:r>
              <a:rPr lang="en-US" sz="1100" dirty="0" err="1"/>
              <a:t>GrantSolutions</a:t>
            </a:r>
            <a:r>
              <a:rPr lang="en-US" sz="1100" dirty="0"/>
              <a:t>, you will be required to do so prior to submitting a grant application.  In order to register, new users must complete a Recipient User Account Request Form (there is a link provided to this directly on the </a:t>
            </a:r>
            <a:r>
              <a:rPr lang="en-US" sz="1100" dirty="0" err="1"/>
              <a:t>powerpoint</a:t>
            </a:r>
            <a:r>
              <a:rPr lang="en-US" sz="1100" dirty="0"/>
              <a:t> slide) and submit it to the </a:t>
            </a:r>
            <a:r>
              <a:rPr lang="en-US" sz="1100" dirty="0" err="1"/>
              <a:t>GrantSolutions</a:t>
            </a:r>
            <a:r>
              <a:rPr lang="en-US" sz="1100" dirty="0"/>
              <a:t> Help Desk.</a:t>
            </a:r>
          </a:p>
          <a:p>
            <a:endParaRPr lang="en-US" sz="1100" dirty="0"/>
          </a:p>
          <a:p>
            <a:r>
              <a:rPr lang="en-US" sz="1100" dirty="0"/>
              <a:t>Applicants/Recipients have the ability to assign up to 5 different roles to various individuals within their organization.  Each role allows users to complete different tasks in </a:t>
            </a:r>
            <a:r>
              <a:rPr lang="en-US" sz="1100" dirty="0" err="1"/>
              <a:t>GrantSolutions</a:t>
            </a:r>
            <a:r>
              <a:rPr lang="en-US" sz="1100" dirty="0"/>
              <a:t>.  The roll of “Authorizing Official/Representative” is the highest level roll for recipients in </a:t>
            </a:r>
            <a:r>
              <a:rPr lang="en-US" sz="1100" dirty="0" err="1"/>
              <a:t>GrantSolutions</a:t>
            </a:r>
            <a:r>
              <a:rPr lang="en-US" sz="1100" dirty="0"/>
              <a:t>, but other roles include “Financial Officer”, “Financial Officer Support”, and “Program Director/Principal Investigator”.</a:t>
            </a:r>
          </a:p>
          <a:p>
            <a:r>
              <a:rPr lang="en-US" sz="110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F1B0E-B758-4062-9CD0-B28FC903A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37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10</a:t>
            </a:fld>
            <a:endParaRPr lang="en-US" dirty="0"/>
          </a:p>
        </p:txBody>
      </p:sp>
    </p:spTree>
    <p:extLst>
      <p:ext uri="{BB962C8B-B14F-4D97-AF65-F5344CB8AC3E}">
        <p14:creationId xmlns:p14="http://schemas.microsoft.com/office/powerpoint/2010/main" val="80414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11</a:t>
            </a:fld>
            <a:endParaRPr lang="en-US" dirty="0"/>
          </a:p>
        </p:txBody>
      </p:sp>
    </p:spTree>
    <p:extLst>
      <p:ext uri="{BB962C8B-B14F-4D97-AF65-F5344CB8AC3E}">
        <p14:creationId xmlns:p14="http://schemas.microsoft.com/office/powerpoint/2010/main" val="269590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12</a:t>
            </a:fld>
            <a:endParaRPr lang="en-US" dirty="0"/>
          </a:p>
        </p:txBody>
      </p:sp>
    </p:spTree>
    <p:extLst>
      <p:ext uri="{BB962C8B-B14F-4D97-AF65-F5344CB8AC3E}">
        <p14:creationId xmlns:p14="http://schemas.microsoft.com/office/powerpoint/2010/main" val="417114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F1B0E-B758-4062-9CD0-B28FC903AAF6}" type="slidenum">
              <a:rPr lang="en-US" smtClean="0"/>
              <a:t>13</a:t>
            </a:fld>
            <a:endParaRPr lang="en-US" dirty="0"/>
          </a:p>
        </p:txBody>
      </p:sp>
    </p:spTree>
    <p:extLst>
      <p:ext uri="{BB962C8B-B14F-4D97-AF65-F5344CB8AC3E}">
        <p14:creationId xmlns:p14="http://schemas.microsoft.com/office/powerpoint/2010/main" val="60921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BC3B2E-A684-4FBF-A303-CB3DF44ECECE}" type="datetime1">
              <a:rPr lang="en-US"/>
              <a:pPr>
                <a:defRPr/>
              </a:pPr>
              <a:t>7/15/2021</a:t>
            </a:fld>
            <a:endParaRPr lang="en-US" dirty="0"/>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E4C3EF-EC16-4CE3-83CF-41C24B75D4A9}" type="slidenum">
              <a:rPr lang="en-US"/>
              <a:pPr>
                <a:defRPr/>
              </a:pPr>
              <a:t>‹#›</a:t>
            </a:fld>
            <a:endParaRPr lang="en-US" dirty="0"/>
          </a:p>
        </p:txBody>
      </p:sp>
    </p:spTree>
    <p:extLst>
      <p:ext uri="{BB962C8B-B14F-4D97-AF65-F5344CB8AC3E}">
        <p14:creationId xmlns:p14="http://schemas.microsoft.com/office/powerpoint/2010/main" val="10058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13667B-D525-46E3-BEB0-CF1818A42929}" type="datetime1">
              <a:rPr lang="en-US"/>
              <a:pPr>
                <a:defRPr/>
              </a:pPr>
              <a:t>7/15/2021</a:t>
            </a:fld>
            <a:endParaRPr lang="en-US"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11" name="Slide Number Placeholder 6"/>
          <p:cNvSpPr>
            <a:spLocks noGrp="1"/>
          </p:cNvSpPr>
          <p:nvPr>
            <p:ph type="sldNum" sz="quarter" idx="12"/>
          </p:nvPr>
        </p:nvSpPr>
        <p:spPr>
          <a:xfrm>
            <a:off x="10769600" y="6356351"/>
            <a:ext cx="812800" cy="365125"/>
          </a:xfrm>
        </p:spPr>
        <p:txBody>
          <a:bodyPr/>
          <a:lstStyle>
            <a:lvl1pPr fontAlgn="base">
              <a:spcBef>
                <a:spcPct val="0"/>
              </a:spcBef>
              <a:spcAft>
                <a:spcPct val="0"/>
              </a:spcAft>
              <a:defRPr>
                <a:latin typeface="Arial" pitchFamily="34" charset="0"/>
                <a:cs typeface="Arial" pitchFamily="34" charset="0"/>
              </a:defRPr>
            </a:lvl1pPr>
          </a:lstStyle>
          <a:p>
            <a:pPr>
              <a:defRPr/>
            </a:pPr>
            <a:fld id="{B96D5562-1A94-4002-B026-DD0FFD396BDD}" type="slidenum">
              <a:rPr lang="en-US"/>
              <a:pPr>
                <a:defRPr/>
              </a:pPr>
              <a:t>‹#›</a:t>
            </a:fld>
            <a:endParaRPr lang="en-US" dirty="0"/>
          </a:p>
        </p:txBody>
      </p:sp>
    </p:spTree>
    <p:extLst>
      <p:ext uri="{BB962C8B-B14F-4D97-AF65-F5344CB8AC3E}">
        <p14:creationId xmlns:p14="http://schemas.microsoft.com/office/powerpoint/2010/main" val="385042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6217366-1479-48BE-94EA-8321E02318A5}" type="datetime1">
              <a:rPr lang="en-US"/>
              <a:pPr>
                <a:defRPr/>
              </a:pPr>
              <a:t>7/15/2021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E18914A-9894-4716-B840-89C8FECB82F9}" type="slidenum">
              <a:rPr lang="en-US"/>
              <a:pPr>
                <a:defRPr/>
              </a:pPr>
              <a:t>‹#›</a:t>
            </a:fld>
            <a:endParaRPr lang="en-US" dirty="0"/>
          </a:p>
        </p:txBody>
      </p:sp>
    </p:spTree>
    <p:extLst>
      <p:ext uri="{BB962C8B-B14F-4D97-AF65-F5344CB8AC3E}">
        <p14:creationId xmlns:p14="http://schemas.microsoft.com/office/powerpoint/2010/main" val="322643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720EE40-C77F-4087-9219-3833EF9A00E6}" type="datetime1">
              <a:rPr lang="en-US"/>
              <a:pPr>
                <a:defRPr/>
              </a:pPr>
              <a:t>7/15/2021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57DF71-F782-4CA9-91F8-6461771FCD84}" type="slidenum">
              <a:rPr lang="en-US"/>
              <a:pPr>
                <a:defRPr/>
              </a:pPr>
              <a:t>‹#›</a:t>
            </a:fld>
            <a:endParaRPr lang="en-US" dirty="0"/>
          </a:p>
        </p:txBody>
      </p:sp>
    </p:spTree>
    <p:extLst>
      <p:ext uri="{BB962C8B-B14F-4D97-AF65-F5344CB8AC3E}">
        <p14:creationId xmlns:p14="http://schemas.microsoft.com/office/powerpoint/2010/main" val="356186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ctr"/>
          <a:lstStyle>
            <a:lvl1pPr algn="ctr" defTabSz="914400" rtl="0" eaLnBrk="1" latinLnBrk="0" hangingPunct="1">
              <a:lnSpc>
                <a:spcPct val="100000"/>
              </a:lnSpc>
              <a:spcBef>
                <a:spcPct val="0"/>
              </a:spcBef>
              <a:buNone/>
              <a:defRPr lang="en-US" sz="4000" kern="1200" dirty="0" smtClean="0">
                <a:solidFill>
                  <a:schemeClr val="tx2"/>
                </a:solidFill>
                <a:effectLst>
                  <a:outerShdw blurRad="63500" dist="38100" dir="5400000" algn="t" rotWithShape="0">
                    <a:prstClr val="black">
                      <a:alpha val="25000"/>
                    </a:prstClr>
                  </a:outerShdw>
                </a:effectLst>
                <a:latin typeface="+mj-lt"/>
                <a:ea typeface="+mj-ea"/>
                <a:cs typeface="+mj-cs"/>
              </a:defRPr>
            </a:lvl1pPr>
          </a:lstStyle>
          <a:p>
            <a:r>
              <a:rPr lang="en-US" dirty="0"/>
              <a:t>Click to edit Master title style</a:t>
            </a:r>
          </a:p>
        </p:txBody>
      </p:sp>
      <p:sp>
        <p:nvSpPr>
          <p:cNvPr id="3" name="Date Placeholder 3"/>
          <p:cNvSpPr>
            <a:spLocks noGrp="1"/>
          </p:cNvSpPr>
          <p:nvPr>
            <p:ph type="dt" sz="half" idx="10"/>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BDD83A3F-0FB1-47A1-AA89-2B885D59EE31}" type="datetime1">
              <a:rPr lang="en-US"/>
              <a:pPr>
                <a:defRPr/>
              </a:pPr>
              <a:t>7/15/2021</a:t>
            </a:fld>
            <a:endParaRPr lang="en-US" dirty="0"/>
          </a:p>
        </p:txBody>
      </p:sp>
      <p:sp>
        <p:nvSpPr>
          <p:cNvPr id="4" name="Footer Placeholder 4"/>
          <p:cNvSpPr>
            <a:spLocks noGrp="1"/>
          </p:cNvSpPr>
          <p:nvPr>
            <p:ph type="ftr" sz="quarter" idx="11"/>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5DAF14B4-A80B-4A39-BB15-CCC45FDF7E88}" type="slidenum">
              <a:rPr lang="en-US"/>
              <a:pPr>
                <a:defRPr/>
              </a:pPr>
              <a:t>‹#›</a:t>
            </a:fld>
            <a:endParaRPr lang="en-US" dirty="0"/>
          </a:p>
        </p:txBody>
      </p:sp>
    </p:spTree>
    <p:extLst>
      <p:ext uri="{BB962C8B-B14F-4D97-AF65-F5344CB8AC3E}">
        <p14:creationId xmlns:p14="http://schemas.microsoft.com/office/powerpoint/2010/main" val="394398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553998"/>
          </a:xfrm>
        </p:spPr>
        <p:txBody>
          <a:bodyPr/>
          <a:lstStyle>
            <a:lvl1pPr>
              <a:defRPr sz="4000"/>
            </a:lvl1pPr>
          </a:lstStyle>
          <a:p>
            <a:r>
              <a:rPr lang="en-US"/>
              <a:t>Click to edit Master title style</a:t>
            </a:r>
            <a:endParaRPr lang="en-US" dirty="0"/>
          </a:p>
        </p:txBody>
      </p:sp>
      <p:sp>
        <p:nvSpPr>
          <p:cNvPr id="6" name="Text Placeholder 5"/>
          <p:cNvSpPr>
            <a:spLocks noGrp="1"/>
          </p:cNvSpPr>
          <p:nvPr>
            <p:ph type="body" sz="quarter" idx="10"/>
          </p:nvPr>
        </p:nvSpPr>
        <p:spPr>
          <a:xfrm>
            <a:off x="508000" y="1905000"/>
            <a:ext cx="11176000" cy="2443746"/>
          </a:xfrm>
        </p:spPr>
        <p:txBody>
          <a:bodyPr/>
          <a:lstStyle>
            <a:lvl1pPr>
              <a:lnSpc>
                <a:spcPct val="90000"/>
              </a:lnSpc>
              <a:spcAft>
                <a:spcPts val="1200"/>
              </a:spcAft>
              <a:defRPr/>
            </a:lvl1pPr>
            <a:lvl2pPr>
              <a:lnSpc>
                <a:spcPct val="90000"/>
              </a:lnSpc>
              <a:spcAft>
                <a:spcPts val="1200"/>
              </a:spcAft>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0522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WSFR Training Branch</a:t>
            </a:r>
          </a:p>
        </p:txBody>
      </p:sp>
      <p:sp>
        <p:nvSpPr>
          <p:cNvPr id="4" name="Footer Placeholder 3"/>
          <p:cNvSpPr>
            <a:spLocks noGrp="1"/>
          </p:cNvSpPr>
          <p:nvPr>
            <p:ph type="ftr" sz="quarter" idx="11"/>
          </p:nvPr>
        </p:nvSpPr>
        <p:spPr/>
        <p:txBody>
          <a:bodyPr/>
          <a:lstStyle>
            <a:lvl1pPr>
              <a:defRPr/>
            </a:lvl1pPr>
          </a:lstStyle>
          <a:p>
            <a:pPr>
              <a:defRPr/>
            </a:pPr>
            <a:r>
              <a:rPr lang="en-US" dirty="0"/>
              <a:t>Project Leaders Course</a:t>
            </a:r>
          </a:p>
        </p:txBody>
      </p:sp>
      <p:sp>
        <p:nvSpPr>
          <p:cNvPr id="5" name="Slide Number Placeholder 4"/>
          <p:cNvSpPr>
            <a:spLocks noGrp="1"/>
          </p:cNvSpPr>
          <p:nvPr>
            <p:ph type="sldNum" sz="quarter" idx="12"/>
          </p:nvPr>
        </p:nvSpPr>
        <p:spPr/>
        <p:txBody>
          <a:bodyPr/>
          <a:lstStyle>
            <a:lvl1pPr>
              <a:defRPr/>
            </a:lvl1pPr>
          </a:lstStyle>
          <a:p>
            <a:pPr>
              <a:defRPr/>
            </a:pPr>
            <a:fld id="{0A306198-8D09-4D40-8BC8-F4341303D5BC}" type="slidenum">
              <a:rPr lang="en-US"/>
              <a:pPr>
                <a:defRPr/>
              </a:pPr>
              <a:t>‹#›</a:t>
            </a:fld>
            <a:endParaRPr lang="en-US" dirty="0"/>
          </a:p>
        </p:txBody>
      </p:sp>
    </p:spTree>
    <p:extLst>
      <p:ext uri="{BB962C8B-B14F-4D97-AF65-F5344CB8AC3E}">
        <p14:creationId xmlns:p14="http://schemas.microsoft.com/office/powerpoint/2010/main" val="225731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WSFR Training Branch</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Project Leaders Course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07E895-7CB1-4A03-BF42-67EF13C4AC0C}" type="slidenum">
              <a:rPr lang="en-US"/>
              <a:pPr>
                <a:defRPr/>
              </a:pPr>
              <a:t>‹#›</a:t>
            </a:fld>
            <a:endParaRPr lang="en-US" dirty="0"/>
          </a:p>
        </p:txBody>
      </p:sp>
    </p:spTree>
    <p:extLst>
      <p:ext uri="{BB962C8B-B14F-4D97-AF65-F5344CB8AC3E}">
        <p14:creationId xmlns:p14="http://schemas.microsoft.com/office/powerpoint/2010/main" val="141770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6B1F3A-1FD7-41EC-B8C5-0011B0722EC4}" type="datetime1">
              <a:rPr lang="en-US"/>
              <a:pPr>
                <a:defRPr/>
              </a:pPr>
              <a:t>7/15/2021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C08B71-8F0A-45D8-9E67-1A0E5D3ECAC5}" type="slidenum">
              <a:rPr lang="en-US"/>
              <a:pPr>
                <a:defRPr/>
              </a:pPr>
              <a:t>‹#›</a:t>
            </a:fld>
            <a:endParaRPr lang="en-US" dirty="0"/>
          </a:p>
        </p:txBody>
      </p:sp>
    </p:spTree>
    <p:extLst>
      <p:ext uri="{BB962C8B-B14F-4D97-AF65-F5344CB8AC3E}">
        <p14:creationId xmlns:p14="http://schemas.microsoft.com/office/powerpoint/2010/main" val="127804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AFC08CE-7770-4646-A404-CC792C97E958}" type="datetime1">
              <a:rPr lang="en-US"/>
              <a:pPr>
                <a:defRPr/>
              </a:pPr>
              <a:t>7/15/2021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519B8-BE40-4919-8D63-8842F6492DB9}" type="slidenum">
              <a:rPr lang="en-US"/>
              <a:pPr>
                <a:defRPr/>
              </a:pPr>
              <a:t>‹#›</a:t>
            </a:fld>
            <a:endParaRPr lang="en-US" dirty="0"/>
          </a:p>
        </p:txBody>
      </p:sp>
    </p:spTree>
    <p:extLst>
      <p:ext uri="{BB962C8B-B14F-4D97-AF65-F5344CB8AC3E}">
        <p14:creationId xmlns:p14="http://schemas.microsoft.com/office/powerpoint/2010/main" val="363520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8BE7BD-7525-4B29-87E7-B8CB3FF67EEA}" type="datetime1">
              <a:rPr lang="en-US"/>
              <a:pPr>
                <a:defRPr/>
              </a:pPr>
              <a:t>7/15/2021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64B7BAA-0AF6-4DC4-BC9E-AE8A7C2B7FAA}" type="slidenum">
              <a:rPr lang="en-US"/>
              <a:pPr>
                <a:defRPr/>
              </a:pPr>
              <a:t>‹#›</a:t>
            </a:fld>
            <a:endParaRPr lang="en-US" dirty="0"/>
          </a:p>
        </p:txBody>
      </p:sp>
    </p:spTree>
    <p:extLst>
      <p:ext uri="{BB962C8B-B14F-4D97-AF65-F5344CB8AC3E}">
        <p14:creationId xmlns:p14="http://schemas.microsoft.com/office/powerpoint/2010/main" val="239023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61D9AB-BE1F-4688-A63B-6C2126CCE996}" type="datetime1">
              <a:rPr lang="en-US"/>
              <a:pPr>
                <a:defRPr/>
              </a:pPr>
              <a:t>7/15/2021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BDBFDE5-3CD3-4D31-83B0-8C7DC6981ED3}" type="slidenum">
              <a:rPr lang="en-US"/>
              <a:pPr>
                <a:defRPr/>
              </a:pPr>
              <a:t>‹#›</a:t>
            </a:fld>
            <a:endParaRPr lang="en-US" dirty="0"/>
          </a:p>
        </p:txBody>
      </p:sp>
    </p:spTree>
    <p:extLst>
      <p:ext uri="{BB962C8B-B14F-4D97-AF65-F5344CB8AC3E}">
        <p14:creationId xmlns:p14="http://schemas.microsoft.com/office/powerpoint/2010/main" val="275467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7F04FA-A532-4FE3-9C6E-F016E163F549}" type="datetime1">
              <a:rPr lang="en-US"/>
              <a:pPr>
                <a:defRPr/>
              </a:pPr>
              <a:t>7/15/2021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C5A541-86D2-49C4-9F2F-221D57C129F0}" type="slidenum">
              <a:rPr lang="en-US"/>
              <a:pPr>
                <a:defRPr/>
              </a:pPr>
              <a:t>‹#›</a:t>
            </a:fld>
            <a:endParaRPr lang="en-US" dirty="0"/>
          </a:p>
        </p:txBody>
      </p:sp>
    </p:spTree>
    <p:extLst>
      <p:ext uri="{BB962C8B-B14F-4D97-AF65-F5344CB8AC3E}">
        <p14:creationId xmlns:p14="http://schemas.microsoft.com/office/powerpoint/2010/main" val="3542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4225E83-0049-405B-900F-FC6772BE55C2}" type="datetime1">
              <a:rPr lang="en-US"/>
              <a:pPr>
                <a:defRPr/>
              </a:pPr>
              <a:t>7/15/2021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8AF4FE-3FD6-4DBA-A572-0C47A6928529}" type="slidenum">
              <a:rPr lang="en-US"/>
              <a:pPr>
                <a:defRPr/>
              </a:pPr>
              <a:t>‹#›</a:t>
            </a:fld>
            <a:endParaRPr lang="en-US" dirty="0"/>
          </a:p>
        </p:txBody>
      </p:sp>
    </p:spTree>
    <p:extLst>
      <p:ext uri="{BB962C8B-B14F-4D97-AF65-F5344CB8AC3E}">
        <p14:creationId xmlns:p14="http://schemas.microsoft.com/office/powerpoint/2010/main" val="351478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D7A9180D-5D37-40A6-9B76-FD39B9161215}" type="datetime1">
              <a:rPr lang="en-US"/>
              <a:pPr>
                <a:defRPr/>
              </a:pPr>
              <a:t>7/15/2021</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F446B422-2B08-49EE-BC00-2DB56D9DA7DE}" type="slidenum">
              <a:rPr lang="en-US"/>
              <a:pPr>
                <a:defRPr/>
              </a:pPr>
              <a:t>‹#›</a:t>
            </a:fld>
            <a:endParaRPr lang="en-US" dirty="0"/>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grpSp>
    </p:spTree>
    <p:extLst>
      <p:ext uri="{BB962C8B-B14F-4D97-AF65-F5344CB8AC3E}">
        <p14:creationId xmlns:p14="http://schemas.microsoft.com/office/powerpoint/2010/main" val="327016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3.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6.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8.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19.xml.rels><?xml version="1.0" encoding="UTF-8" standalone="yes"?>
<Relationships xmlns="http://schemas.openxmlformats.org/package/2006/relationships"><Relationship Id="rId3" Type="http://schemas.openxmlformats.org/officeDocument/2006/relationships/hyperlink" Target="https://wsfrtraining.fws.gov/mod/page/view.php?id=21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tmp"/></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dnb.com/duns-number.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fwamscgp.smapply.i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grants.gov/" TargetMode="External"/><Relationship Id="rId4" Type="http://schemas.openxmlformats.org/officeDocument/2006/relationships/hyperlink" Target="http://www.grantsolutions.gov/"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ryan_oster@fws.gov" TargetMode="External"/><Relationship Id="rId3" Type="http://schemas.openxmlformats.org/officeDocument/2006/relationships/hyperlink" Target="mailto:john_stremple@fws.gov" TargetMode="External"/><Relationship Id="rId7" Type="http://schemas.openxmlformats.org/officeDocument/2006/relationships/hyperlink" Target="mailto:michael_sawyers@fws.gov" TargetMode="External"/><Relationship Id="rId2" Type="http://schemas.openxmlformats.org/officeDocument/2006/relationships/hyperlink" Target="mailto:syaroschuk@fishwildlife.org" TargetMode="External"/><Relationship Id="rId1" Type="http://schemas.openxmlformats.org/officeDocument/2006/relationships/slideLayout" Target="../slideLayouts/slideLayout3.xml"/><Relationship Id="rId6" Type="http://schemas.openxmlformats.org/officeDocument/2006/relationships/hyperlink" Target="mailto:margaret_druyor@fws.gov" TargetMode="External"/><Relationship Id="rId5" Type="http://schemas.openxmlformats.org/officeDocument/2006/relationships/hyperlink" Target="mailto:yonah_cohen@fws.gov" TargetMode="External"/><Relationship Id="rId10" Type="http://schemas.openxmlformats.org/officeDocument/2006/relationships/image" Target="../media/image3.png"/><Relationship Id="rId4" Type="http://schemas.openxmlformats.org/officeDocument/2006/relationships/hyperlink" Target="mailto:lori_bennett@fws.gov" TargetMode="External"/><Relationship Id="rId9"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www.sam.gov/"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home.grantsolutions.gov/home/" TargetMode="External"/><Relationship Id="rId7" Type="http://schemas.openxmlformats.org/officeDocument/2006/relationships/hyperlink" Target="https://home.grantsolutions.gov/home/getting-started-request-a-user-accou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299" y="5222027"/>
            <a:ext cx="12493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Image result for WSF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7201" y="5222027"/>
            <a:ext cx="14605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txBox="1">
            <a:spLocks noGrp="1"/>
          </p:cNvSpPr>
          <p:nvPr>
            <p:ph type="title" idx="4294967295"/>
          </p:nvPr>
        </p:nvSpPr>
        <p:spPr>
          <a:xfrm>
            <a:off x="0" y="972147"/>
            <a:ext cx="11990757"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onstantia"/>
                <a:ea typeface="+mn-ea"/>
                <a:cs typeface="Arial" charset="0"/>
              </a:rPr>
              <a:t>Multistate Conservation Grant Program</a:t>
            </a:r>
          </a:p>
        </p:txBody>
      </p:sp>
      <p:sp>
        <p:nvSpPr>
          <p:cNvPr id="2" name="TextBox 1">
            <a:extLst>
              <a:ext uri="{FF2B5EF4-FFF2-40B4-BE49-F238E27FC236}">
                <a16:creationId xmlns:a16="http://schemas.microsoft.com/office/drawing/2014/main" id="{66E997D0-E83C-436A-927B-A1964A693E1D}"/>
              </a:ext>
            </a:extLst>
          </p:cNvPr>
          <p:cNvSpPr txBox="1"/>
          <p:nvPr/>
        </p:nvSpPr>
        <p:spPr>
          <a:xfrm>
            <a:off x="2076951" y="4882903"/>
            <a:ext cx="8038095" cy="954107"/>
          </a:xfrm>
          <a:prstGeom prst="rect">
            <a:avLst/>
          </a:prstGeom>
          <a:noFill/>
        </p:spPr>
        <p:txBody>
          <a:bodyPr wrap="square" rtlCol="0">
            <a:spAutoFit/>
          </a:bodyPr>
          <a:lstStyle/>
          <a:p>
            <a:pPr algn="ctr" fontAlgn="base">
              <a:spcBef>
                <a:spcPct val="0"/>
              </a:spcBef>
              <a:spcAft>
                <a:spcPct val="0"/>
              </a:spcAft>
            </a:pPr>
            <a:r>
              <a:rPr lang="en-US" sz="2800" dirty="0">
                <a:solidFill>
                  <a:prstClr val="black"/>
                </a:solidFill>
                <a:latin typeface="Constantia"/>
                <a:cs typeface="Arial" charset="0"/>
              </a:rPr>
              <a:t>Applicant Full Proposal Informational Webinar</a:t>
            </a:r>
          </a:p>
          <a:p>
            <a:pPr algn="ctr" fontAlgn="base">
              <a:spcBef>
                <a:spcPct val="0"/>
              </a:spcBef>
              <a:spcAft>
                <a:spcPct val="0"/>
              </a:spcAft>
            </a:pPr>
            <a:r>
              <a:rPr lang="en-US" sz="2800" dirty="0">
                <a:solidFill>
                  <a:prstClr val="black"/>
                </a:solidFill>
                <a:latin typeface="Constantia"/>
                <a:cs typeface="Arial" charset="0"/>
              </a:rPr>
              <a:t>June 29, 2021 and July 13, 2021</a:t>
            </a:r>
          </a:p>
        </p:txBody>
      </p:sp>
      <p:pic>
        <p:nvPicPr>
          <p:cNvPr id="6" name="Picture 5">
            <a:extLst>
              <a:ext uri="{FF2B5EF4-FFF2-40B4-BE49-F238E27FC236}">
                <a16:creationId xmlns:a16="http://schemas.microsoft.com/office/drawing/2014/main" id="{3FCFB49E-4437-4338-A856-9B4D25B71D6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952" y="5929258"/>
            <a:ext cx="8038095" cy="742857"/>
          </a:xfrm>
          <a:prstGeom prst="rect">
            <a:avLst/>
          </a:prstGeom>
        </p:spPr>
      </p:pic>
      <p:pic>
        <p:nvPicPr>
          <p:cNvPr id="8" name="Picture 7">
            <a:extLst>
              <a:ext uri="{FF2B5EF4-FFF2-40B4-BE49-F238E27FC236}">
                <a16:creationId xmlns:a16="http://schemas.microsoft.com/office/drawing/2014/main" id="{F501E3B8-2BDA-42ED-A60D-1654A65D9CB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5537" y="1948428"/>
            <a:ext cx="3842808" cy="2881524"/>
          </a:xfrm>
          <a:prstGeom prst="rect">
            <a:avLst/>
          </a:prstGeom>
        </p:spPr>
      </p:pic>
      <p:pic>
        <p:nvPicPr>
          <p:cNvPr id="10" name="Picture 9" descr="Picture of a successful angler holding a quality size blue catfish.">
            <a:extLst>
              <a:ext uri="{FF2B5EF4-FFF2-40B4-BE49-F238E27FC236}">
                <a16:creationId xmlns:a16="http://schemas.microsoft.com/office/drawing/2014/main" id="{993CCAF8-F716-4688-AD7F-88DDFD0A6F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17" y="1948428"/>
            <a:ext cx="3840480" cy="2881524"/>
          </a:xfrm>
          <a:prstGeom prst="rect">
            <a:avLst/>
          </a:prstGeom>
        </p:spPr>
      </p:pic>
      <p:sp>
        <p:nvSpPr>
          <p:cNvPr id="3" name="TextBox 2">
            <a:extLst>
              <a:ext uri="{FF2B5EF4-FFF2-40B4-BE49-F238E27FC236}">
                <a16:creationId xmlns:a16="http://schemas.microsoft.com/office/drawing/2014/main" id="{6F7F84C6-7F74-4006-9370-296946AE61EC}"/>
              </a:ext>
            </a:extLst>
          </p:cNvPr>
          <p:cNvSpPr txBox="1"/>
          <p:nvPr/>
        </p:nvSpPr>
        <p:spPr>
          <a:xfrm>
            <a:off x="4144527" y="1940518"/>
            <a:ext cx="1789889" cy="215444"/>
          </a:xfrm>
          <a:prstGeom prst="rect">
            <a:avLst/>
          </a:prstGeom>
          <a:noFill/>
        </p:spPr>
        <p:txBody>
          <a:bodyPr wrap="square" rtlCol="0">
            <a:spAutoFit/>
          </a:bodyPr>
          <a:lstStyle/>
          <a:p>
            <a:r>
              <a:rPr lang="en-US" sz="800" dirty="0"/>
              <a:t>Credit: R. Oster</a:t>
            </a:r>
          </a:p>
        </p:txBody>
      </p:sp>
      <p:sp>
        <p:nvSpPr>
          <p:cNvPr id="11" name="TextBox 10">
            <a:extLst>
              <a:ext uri="{FF2B5EF4-FFF2-40B4-BE49-F238E27FC236}">
                <a16:creationId xmlns:a16="http://schemas.microsoft.com/office/drawing/2014/main" id="{4360358A-174C-46ED-B8A2-476EB6B0CC65}"/>
              </a:ext>
            </a:extLst>
          </p:cNvPr>
          <p:cNvSpPr txBox="1"/>
          <p:nvPr/>
        </p:nvSpPr>
        <p:spPr>
          <a:xfrm>
            <a:off x="9849577" y="1927212"/>
            <a:ext cx="1789889" cy="215444"/>
          </a:xfrm>
          <a:prstGeom prst="rect">
            <a:avLst/>
          </a:prstGeom>
          <a:noFill/>
        </p:spPr>
        <p:txBody>
          <a:bodyPr wrap="square" rtlCol="0">
            <a:spAutoFit/>
          </a:bodyPr>
          <a:lstStyle/>
          <a:p>
            <a:r>
              <a:rPr lang="en-US" sz="800" dirty="0"/>
              <a:t>Credit: C. Sykes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562165"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pic>
        <p:nvPicPr>
          <p:cNvPr id="6" name="Picture 2" descr="Image result for WSFR logo">
            <a:extLst>
              <a:ext uri="{FF2B5EF4-FFF2-40B4-BE49-F238E27FC236}">
                <a16:creationId xmlns:a16="http://schemas.microsoft.com/office/drawing/2014/main" id="{0163F147-CE8E-479E-842C-521A980E3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24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748146"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1200329"/>
          </a:xfrm>
          <a:prstGeom prst="rect">
            <a:avLst/>
          </a:prstGeom>
          <a:noFill/>
        </p:spPr>
        <p:txBody>
          <a:bodyPr wrap="square" rtlCol="0">
            <a:spAutoFit/>
          </a:bodyPr>
          <a:lstStyle/>
          <a:p>
            <a:r>
              <a:rPr lang="en-US" i="1" dirty="0"/>
              <a:t>Estimated funds for personnel costs (salaries/wages) of employees performing activities of the proposed project.</a:t>
            </a:r>
          </a:p>
          <a:p>
            <a:r>
              <a:rPr lang="en-US" i="1" dirty="0"/>
              <a:t>(2 CFR 200.430 “Compensation – personal services)</a:t>
            </a:r>
          </a:p>
        </p:txBody>
      </p:sp>
      <p:cxnSp>
        <p:nvCxnSpPr>
          <p:cNvPr id="17" name="Straight Arrow Connector 16">
            <a:extLst>
              <a:ext uri="{FF2B5EF4-FFF2-40B4-BE49-F238E27FC236}">
                <a16:creationId xmlns:a16="http://schemas.microsoft.com/office/drawing/2014/main" id="{F844CCD3-A6C7-4B90-A636-2FA4AD841077}"/>
              </a:ext>
              <a:ext uri="{C183D7F6-B498-43B3-948B-1728B52AA6E4}">
                <adec:decorative xmlns:adec="http://schemas.microsoft.com/office/drawing/2017/decorative" val="1"/>
              </a:ext>
            </a:extLst>
          </p:cNvPr>
          <p:cNvCxnSpPr/>
          <p:nvPr/>
        </p:nvCxnSpPr>
        <p:spPr>
          <a:xfrm flipV="1">
            <a:off x="6243638" y="2857500"/>
            <a:ext cx="1528762" cy="114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Image result for WSFR logo">
            <a:extLst>
              <a:ext uri="{FF2B5EF4-FFF2-40B4-BE49-F238E27FC236}">
                <a16:creationId xmlns:a16="http://schemas.microsoft.com/office/drawing/2014/main" id="{1E14A15A-0DA0-4A8F-97B1-471EF0DE7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57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562165"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923330"/>
          </a:xfrm>
          <a:prstGeom prst="rect">
            <a:avLst/>
          </a:prstGeom>
          <a:noFill/>
        </p:spPr>
        <p:txBody>
          <a:bodyPr wrap="square" rtlCol="0">
            <a:spAutoFit/>
          </a:bodyPr>
          <a:lstStyle/>
          <a:p>
            <a:r>
              <a:rPr lang="en-US" i="1" dirty="0"/>
              <a:t>Estimated funds for fringe benefits of employees performing activities of the proposed project.</a:t>
            </a:r>
          </a:p>
          <a:p>
            <a:r>
              <a:rPr lang="en-US" i="1" dirty="0"/>
              <a:t>(2 CFR 200.431 “Compensation – fringe benefits)</a:t>
            </a:r>
          </a:p>
        </p:txBody>
      </p:sp>
      <p:cxnSp>
        <p:nvCxnSpPr>
          <p:cNvPr id="6" name="Straight Arrow Connector 5">
            <a:extLst>
              <a:ext uri="{FF2B5EF4-FFF2-40B4-BE49-F238E27FC236}">
                <a16:creationId xmlns:a16="http://schemas.microsoft.com/office/drawing/2014/main" id="{875578D2-3FF1-4233-8736-F1BB71F15E19}"/>
              </a:ext>
              <a:ext uri="{C183D7F6-B498-43B3-948B-1728B52AA6E4}">
                <adec:decorative xmlns:adec="http://schemas.microsoft.com/office/drawing/2017/decorative" val="1"/>
              </a:ext>
            </a:extLst>
          </p:cNvPr>
          <p:cNvCxnSpPr/>
          <p:nvPr/>
        </p:nvCxnSpPr>
        <p:spPr>
          <a:xfrm flipV="1">
            <a:off x="5843588" y="3186113"/>
            <a:ext cx="1957387" cy="6572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Image result for WSFR logo">
            <a:extLst>
              <a:ext uri="{FF2B5EF4-FFF2-40B4-BE49-F238E27FC236}">
                <a16:creationId xmlns:a16="http://schemas.microsoft.com/office/drawing/2014/main" id="{AFBF5B34-EF7A-422D-A2A9-325E3380D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5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562165"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923330"/>
          </a:xfrm>
          <a:prstGeom prst="rect">
            <a:avLst/>
          </a:prstGeom>
          <a:noFill/>
        </p:spPr>
        <p:txBody>
          <a:bodyPr wrap="square" rtlCol="0">
            <a:spAutoFit/>
          </a:bodyPr>
          <a:lstStyle/>
          <a:p>
            <a:r>
              <a:rPr lang="en-US" i="1" dirty="0"/>
              <a:t>Estimated funds for travel costs of employees performing activities of the proposed project.</a:t>
            </a:r>
          </a:p>
          <a:p>
            <a:r>
              <a:rPr lang="en-US" i="1" dirty="0"/>
              <a:t>(2 CFR 200.474 “Travel costs”)</a:t>
            </a:r>
          </a:p>
        </p:txBody>
      </p:sp>
      <p:cxnSp>
        <p:nvCxnSpPr>
          <p:cNvPr id="7" name="Straight Arrow Connector 6">
            <a:extLst>
              <a:ext uri="{FF2B5EF4-FFF2-40B4-BE49-F238E27FC236}">
                <a16:creationId xmlns:a16="http://schemas.microsoft.com/office/drawing/2014/main" id="{810FEE12-9A79-4804-BCD1-56E262F847F5}"/>
              </a:ext>
              <a:ext uri="{C183D7F6-B498-43B3-948B-1728B52AA6E4}">
                <adec:decorative xmlns:adec="http://schemas.microsoft.com/office/drawing/2017/decorative" val="1"/>
              </a:ext>
            </a:extLst>
          </p:cNvPr>
          <p:cNvCxnSpPr/>
          <p:nvPr/>
        </p:nvCxnSpPr>
        <p:spPr>
          <a:xfrm flipV="1">
            <a:off x="5686425" y="3529013"/>
            <a:ext cx="2071688" cy="257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2" descr="Image result for WSFR logo">
            <a:extLst>
              <a:ext uri="{FF2B5EF4-FFF2-40B4-BE49-F238E27FC236}">
                <a16:creationId xmlns:a16="http://schemas.microsoft.com/office/drawing/2014/main" id="{5725FADC-699C-4F51-983D-0F5EF4F92D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5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592212"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6058812" cy="1200329"/>
          </a:xfrm>
          <a:prstGeom prst="rect">
            <a:avLst/>
          </a:prstGeom>
          <a:noFill/>
        </p:spPr>
        <p:txBody>
          <a:bodyPr wrap="square" rtlCol="0">
            <a:spAutoFit/>
          </a:bodyPr>
          <a:lstStyle/>
          <a:p>
            <a:r>
              <a:rPr lang="en-US" i="1" dirty="0"/>
              <a:t>Estimated funds for equipment acquisition or depreciation needed for the activities of the proposed project.</a:t>
            </a:r>
          </a:p>
          <a:p>
            <a:r>
              <a:rPr lang="en-US" i="1" dirty="0"/>
              <a:t>(2 CFR 200.474 “Equipment and other capital expenditures”)</a:t>
            </a:r>
          </a:p>
          <a:p>
            <a:r>
              <a:rPr lang="en-US" i="1" dirty="0"/>
              <a:t>(2 CFR 200.436 “Depreciation”)</a:t>
            </a:r>
          </a:p>
        </p:txBody>
      </p:sp>
      <p:cxnSp>
        <p:nvCxnSpPr>
          <p:cNvPr id="9" name="Straight Arrow Connector 8">
            <a:extLst>
              <a:ext uri="{FF2B5EF4-FFF2-40B4-BE49-F238E27FC236}">
                <a16:creationId xmlns:a16="http://schemas.microsoft.com/office/drawing/2014/main" id="{6F9688D2-6383-4547-8FD7-BB296DD834EC}"/>
              </a:ext>
              <a:ext uri="{C183D7F6-B498-43B3-948B-1728B52AA6E4}">
                <adec:decorative xmlns:adec="http://schemas.microsoft.com/office/drawing/2017/decorative" val="1"/>
              </a:ext>
            </a:extLst>
          </p:cNvPr>
          <p:cNvCxnSpPr/>
          <p:nvPr/>
        </p:nvCxnSpPr>
        <p:spPr>
          <a:xfrm>
            <a:off x="7015163" y="3571875"/>
            <a:ext cx="814387"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Image result for WSFR logo">
            <a:extLst>
              <a:ext uri="{FF2B5EF4-FFF2-40B4-BE49-F238E27FC236}">
                <a16:creationId xmlns:a16="http://schemas.microsoft.com/office/drawing/2014/main" id="{9AB7AAE7-1672-47C8-8B57-5A2E5F006A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27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562165"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923330"/>
          </a:xfrm>
          <a:prstGeom prst="rect">
            <a:avLst/>
          </a:prstGeom>
          <a:noFill/>
        </p:spPr>
        <p:txBody>
          <a:bodyPr wrap="square" rtlCol="0">
            <a:spAutoFit/>
          </a:bodyPr>
          <a:lstStyle/>
          <a:p>
            <a:r>
              <a:rPr lang="en-US" i="1" dirty="0"/>
              <a:t>Estimated funds for the acquisition of supplies needed for the activities of the proposed project.</a:t>
            </a:r>
          </a:p>
          <a:p>
            <a:r>
              <a:rPr lang="en-US" i="1" dirty="0"/>
              <a:t>(2 CFR 200.314 “Supplies”)</a:t>
            </a:r>
          </a:p>
        </p:txBody>
      </p:sp>
      <p:cxnSp>
        <p:nvCxnSpPr>
          <p:cNvPr id="7" name="Straight Arrow Connector 6">
            <a:extLst>
              <a:ext uri="{FF2B5EF4-FFF2-40B4-BE49-F238E27FC236}">
                <a16:creationId xmlns:a16="http://schemas.microsoft.com/office/drawing/2014/main" id="{D3E7051B-63C1-4507-8486-DF9083AEE11D}"/>
              </a:ext>
              <a:ext uri="{C183D7F6-B498-43B3-948B-1728B52AA6E4}">
                <adec:decorative xmlns:adec="http://schemas.microsoft.com/office/drawing/2017/decorative" val="1"/>
              </a:ext>
            </a:extLst>
          </p:cNvPr>
          <p:cNvCxnSpPr/>
          <p:nvPr/>
        </p:nvCxnSpPr>
        <p:spPr>
          <a:xfrm>
            <a:off x="6096000" y="3714750"/>
            <a:ext cx="1690688" cy="371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2" descr="Image result for WSFR logo">
            <a:extLst>
              <a:ext uri="{FF2B5EF4-FFF2-40B4-BE49-F238E27FC236}">
                <a16:creationId xmlns:a16="http://schemas.microsoft.com/office/drawing/2014/main" id="{392C7998-B69D-4029-9A56-DC21AE7A0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41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748146"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1754326"/>
          </a:xfrm>
          <a:prstGeom prst="rect">
            <a:avLst/>
          </a:prstGeom>
          <a:noFill/>
        </p:spPr>
        <p:txBody>
          <a:bodyPr wrap="square" rtlCol="0">
            <a:spAutoFit/>
          </a:bodyPr>
          <a:lstStyle/>
          <a:p>
            <a:r>
              <a:rPr lang="en-US" i="1" dirty="0"/>
              <a:t>Estimated funds for any contractual costs needed for the activities of the proposed project.</a:t>
            </a:r>
          </a:p>
          <a:p>
            <a:r>
              <a:rPr lang="en-US" i="1" dirty="0"/>
              <a:t>Contracts are defined as the legal instrument by which the applicant purchases/obtains property or services needed to carry out a project under a Federal award.</a:t>
            </a:r>
          </a:p>
        </p:txBody>
      </p:sp>
      <p:cxnSp>
        <p:nvCxnSpPr>
          <p:cNvPr id="6" name="Straight Arrow Connector 5">
            <a:extLst>
              <a:ext uri="{FF2B5EF4-FFF2-40B4-BE49-F238E27FC236}">
                <a16:creationId xmlns:a16="http://schemas.microsoft.com/office/drawing/2014/main" id="{F814D2FF-86D1-40C1-8DE2-ADBBFC7479C5}"/>
              </a:ext>
              <a:ext uri="{C183D7F6-B498-43B3-948B-1728B52AA6E4}">
                <adec:decorative xmlns:adec="http://schemas.microsoft.com/office/drawing/2017/decorative" val="1"/>
              </a:ext>
            </a:extLst>
          </p:cNvPr>
          <p:cNvCxnSpPr/>
          <p:nvPr/>
        </p:nvCxnSpPr>
        <p:spPr>
          <a:xfrm>
            <a:off x="6315075" y="3857625"/>
            <a:ext cx="1471613"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Image result for WSFR logo">
            <a:extLst>
              <a:ext uri="{FF2B5EF4-FFF2-40B4-BE49-F238E27FC236}">
                <a16:creationId xmlns:a16="http://schemas.microsoft.com/office/drawing/2014/main" id="{35C772B9-14B9-4FE1-8096-9C47CF621B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16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615953"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923330"/>
          </a:xfrm>
          <a:prstGeom prst="rect">
            <a:avLst/>
          </a:prstGeom>
          <a:noFill/>
        </p:spPr>
        <p:txBody>
          <a:bodyPr wrap="square" rtlCol="0">
            <a:spAutoFit/>
          </a:bodyPr>
          <a:lstStyle/>
          <a:p>
            <a:r>
              <a:rPr lang="en-US" i="1" dirty="0"/>
              <a:t>Estimated funds for construction and other types of capital expenditures needed for the activities of the proposed project.</a:t>
            </a:r>
          </a:p>
        </p:txBody>
      </p:sp>
      <p:cxnSp>
        <p:nvCxnSpPr>
          <p:cNvPr id="6" name="Straight Arrow Connector 5">
            <a:extLst>
              <a:ext uri="{FF2B5EF4-FFF2-40B4-BE49-F238E27FC236}">
                <a16:creationId xmlns:a16="http://schemas.microsoft.com/office/drawing/2014/main" id="{F814D2FF-86D1-40C1-8DE2-ADBBFC7479C5}"/>
              </a:ext>
              <a:ext uri="{C183D7F6-B498-43B3-948B-1728B52AA6E4}">
                <adec:decorative xmlns:adec="http://schemas.microsoft.com/office/drawing/2017/decorative" val="1"/>
              </a:ext>
            </a:extLst>
          </p:cNvPr>
          <p:cNvCxnSpPr/>
          <p:nvPr/>
        </p:nvCxnSpPr>
        <p:spPr>
          <a:xfrm>
            <a:off x="6298406" y="4129882"/>
            <a:ext cx="1471613"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Image result for WSFR logo">
            <a:extLst>
              <a:ext uri="{FF2B5EF4-FFF2-40B4-BE49-F238E27FC236}">
                <a16:creationId xmlns:a16="http://schemas.microsoft.com/office/drawing/2014/main" id="{4425BA8F-FA39-4C36-B619-DC8FB64A1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7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748146"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1200329"/>
          </a:xfrm>
          <a:prstGeom prst="rect">
            <a:avLst/>
          </a:prstGeom>
          <a:noFill/>
        </p:spPr>
        <p:txBody>
          <a:bodyPr wrap="square" rtlCol="0">
            <a:spAutoFit/>
          </a:bodyPr>
          <a:lstStyle/>
          <a:p>
            <a:r>
              <a:rPr lang="en-US" i="1" dirty="0"/>
              <a:t>Estimated funds for all other direct costs (subawards, rental costs, printing, conference costs, training, participant support costs, and relocation) needed for the activities of the proposed project.</a:t>
            </a:r>
          </a:p>
        </p:txBody>
      </p:sp>
      <p:cxnSp>
        <p:nvCxnSpPr>
          <p:cNvPr id="7" name="Straight Arrow Connector 6">
            <a:extLst>
              <a:ext uri="{FF2B5EF4-FFF2-40B4-BE49-F238E27FC236}">
                <a16:creationId xmlns:a16="http://schemas.microsoft.com/office/drawing/2014/main" id="{B3BE0CB1-39AA-42CF-9E48-643E15B24829}"/>
              </a:ext>
              <a:ext uri="{C183D7F6-B498-43B3-948B-1728B52AA6E4}">
                <adec:decorative xmlns:adec="http://schemas.microsoft.com/office/drawing/2017/decorative" val="1"/>
              </a:ext>
            </a:extLst>
          </p:cNvPr>
          <p:cNvCxnSpPr/>
          <p:nvPr/>
        </p:nvCxnSpPr>
        <p:spPr>
          <a:xfrm>
            <a:off x="5729288" y="4343400"/>
            <a:ext cx="2100262"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2" descr="Image result for WSFR logo">
            <a:extLst>
              <a:ext uri="{FF2B5EF4-FFF2-40B4-BE49-F238E27FC236}">
                <a16:creationId xmlns:a16="http://schemas.microsoft.com/office/drawing/2014/main" id="{4B92477A-3AE6-407E-A271-0B377726C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431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a:xfrm>
            <a:off x="609600" y="1935164"/>
            <a:ext cx="6598024" cy="4389437"/>
          </a:xfrm>
        </p:spPr>
        <p:txBody>
          <a:bodyPr/>
          <a:lstStyle/>
          <a:p>
            <a:pPr marL="0" indent="0">
              <a:buNone/>
            </a:pPr>
            <a:r>
              <a:rPr lang="en-US" dirty="0"/>
              <a:t>OMB-approved common form for budget information for non-construction or construction programs.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Instructional Video:</a:t>
            </a:r>
          </a:p>
          <a:p>
            <a:pPr marL="0" indent="0">
              <a:buNone/>
            </a:pPr>
            <a:r>
              <a:rPr lang="en-US" sz="2000" dirty="0">
                <a:hlinkClick r:id="rId3"/>
              </a:rPr>
              <a:t>https://wsfrtraining.fws.gov/mod/page/view.php?id=213</a:t>
            </a:r>
            <a:r>
              <a:rPr lang="en-US" sz="2000" dirty="0"/>
              <a:t> </a:t>
            </a:r>
          </a:p>
        </p:txBody>
      </p:sp>
      <p:pic>
        <p:nvPicPr>
          <p:cNvPr id="5" name="Picture 4" descr="Screenshot of page 2 of the SF-424A showing the various budget class categories.">
            <a:extLst>
              <a:ext uri="{FF2B5EF4-FFF2-40B4-BE49-F238E27FC236}">
                <a16:creationId xmlns:a16="http://schemas.microsoft.com/office/drawing/2014/main" id="{D276B1E9-68BB-4D02-A139-71BBDE25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746" y="721520"/>
            <a:ext cx="4380588" cy="6136480"/>
          </a:xfrm>
          <a:prstGeom prst="rect">
            <a:avLst/>
          </a:prstGeom>
        </p:spPr>
      </p:pic>
      <p:sp>
        <p:nvSpPr>
          <p:cNvPr id="15" name="TextBox 14">
            <a:extLst>
              <a:ext uri="{FF2B5EF4-FFF2-40B4-BE49-F238E27FC236}">
                <a16:creationId xmlns:a16="http://schemas.microsoft.com/office/drawing/2014/main" id="{E34EDE69-EA9F-4F0D-95CB-14A892BFCE6C}"/>
              </a:ext>
            </a:extLst>
          </p:cNvPr>
          <p:cNvSpPr txBox="1"/>
          <p:nvPr/>
        </p:nvSpPr>
        <p:spPr>
          <a:xfrm>
            <a:off x="1143000" y="3367087"/>
            <a:ext cx="5357813" cy="1754326"/>
          </a:xfrm>
          <a:prstGeom prst="rect">
            <a:avLst/>
          </a:prstGeom>
          <a:noFill/>
        </p:spPr>
        <p:txBody>
          <a:bodyPr wrap="square" rtlCol="0">
            <a:spAutoFit/>
          </a:bodyPr>
          <a:lstStyle/>
          <a:p>
            <a:r>
              <a:rPr lang="en-US" i="1" dirty="0"/>
              <a:t>Estimated funds for the amount of indirect costs allocable for the activities of the proposed project.  Indirect costs are those costs that are incurred for a common or joint purpose benefitting more than one cost objective, and not readily assignable to the cost objective.</a:t>
            </a:r>
          </a:p>
        </p:txBody>
      </p:sp>
      <p:cxnSp>
        <p:nvCxnSpPr>
          <p:cNvPr id="6" name="Straight Arrow Connector 5">
            <a:extLst>
              <a:ext uri="{FF2B5EF4-FFF2-40B4-BE49-F238E27FC236}">
                <a16:creationId xmlns:a16="http://schemas.microsoft.com/office/drawing/2014/main" id="{30D007D7-EC42-47AA-B3A4-8E26A508E99A}"/>
              </a:ext>
              <a:ext uri="{C183D7F6-B498-43B3-948B-1728B52AA6E4}">
                <adec:decorative xmlns:adec="http://schemas.microsoft.com/office/drawing/2017/decorative" val="1"/>
              </a:ext>
            </a:extLst>
          </p:cNvPr>
          <p:cNvCxnSpPr/>
          <p:nvPr/>
        </p:nvCxnSpPr>
        <p:spPr>
          <a:xfrm>
            <a:off x="6500813" y="4100513"/>
            <a:ext cx="1285875" cy="15430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Image result for WSFR logo">
            <a:extLst>
              <a:ext uri="{FF2B5EF4-FFF2-40B4-BE49-F238E27FC236}">
                <a16:creationId xmlns:a16="http://schemas.microsoft.com/office/drawing/2014/main" id="{F31C29F9-FBF3-47E3-8414-548B6FAE7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63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D0581-E25E-487F-8DFE-7030E1F2A2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Arrow: Right 3">
            <a:extLst>
              <a:ext uri="{FF2B5EF4-FFF2-40B4-BE49-F238E27FC236}">
                <a16:creationId xmlns:a16="http://schemas.microsoft.com/office/drawing/2014/main" id="{44B26F1D-3AED-400F-9D83-EA77DF664CF1}"/>
              </a:ext>
              <a:ext uri="{C183D7F6-B498-43B3-948B-1728B52AA6E4}">
                <adec:decorative xmlns:adec="http://schemas.microsoft.com/office/drawing/2017/decorative" val="1"/>
              </a:ext>
            </a:extLst>
          </p:cNvPr>
          <p:cNvSpPr/>
          <p:nvPr/>
        </p:nvSpPr>
        <p:spPr>
          <a:xfrm>
            <a:off x="5861538" y="5556738"/>
            <a:ext cx="1207477" cy="234461"/>
          </a:xfrm>
          <a:prstGeom prst="rightArrow">
            <a:avLst/>
          </a:prstGeom>
          <a:solidFill>
            <a:srgbClr val="FF0000"/>
          </a:solidFill>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1C18820-60DD-48B6-A93F-0C52BCCDB22F}"/>
              </a:ext>
              <a:ext uri="{C183D7F6-B498-43B3-948B-1728B52AA6E4}">
                <adec:decorative xmlns:adec="http://schemas.microsoft.com/office/drawing/2017/decorative" val="1"/>
              </a:ext>
            </a:extLst>
          </p:cNvPr>
          <p:cNvSpPr/>
          <p:nvPr/>
        </p:nvSpPr>
        <p:spPr>
          <a:xfrm>
            <a:off x="9554307" y="5673968"/>
            <a:ext cx="1207477" cy="234461"/>
          </a:xfrm>
          <a:prstGeom prst="rightArrow">
            <a:avLst/>
          </a:prstGeom>
          <a:solidFill>
            <a:srgbClr val="FF0000"/>
          </a:solidFill>
          <a:scene3d>
            <a:camera prst="orthographicFront">
              <a:rot lat="0" lon="0" rev="12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AC965A0-62F1-4F2E-B633-EEC9F8B3412B}"/>
              </a:ext>
              <a:ext uri="{C183D7F6-B498-43B3-948B-1728B52AA6E4}">
                <adec:decorative xmlns:adec="http://schemas.microsoft.com/office/drawing/2017/decorative" val="1"/>
              </a:ext>
            </a:extLst>
          </p:cNvPr>
          <p:cNvSpPr/>
          <p:nvPr/>
        </p:nvSpPr>
        <p:spPr>
          <a:xfrm>
            <a:off x="5861538" y="6207369"/>
            <a:ext cx="1207477" cy="234461"/>
          </a:xfrm>
          <a:prstGeom prst="rightArrow">
            <a:avLst/>
          </a:prstGeom>
          <a:solidFill>
            <a:srgbClr val="FF00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4E96986-F6A6-4976-9EF5-87D61D7C36A7}"/>
              </a:ext>
              <a:ext uri="{C183D7F6-B498-43B3-948B-1728B52AA6E4}">
                <adec:decorative xmlns:adec="http://schemas.microsoft.com/office/drawing/2017/decorative" val="1"/>
              </a:ext>
            </a:extLst>
          </p:cNvPr>
          <p:cNvSpPr/>
          <p:nvPr/>
        </p:nvSpPr>
        <p:spPr>
          <a:xfrm>
            <a:off x="7854461" y="1981200"/>
            <a:ext cx="1207477" cy="234461"/>
          </a:xfrm>
          <a:prstGeom prst="rightArrow">
            <a:avLst/>
          </a:prstGeom>
          <a:solidFill>
            <a:srgbClr val="FF0000"/>
          </a:solidFill>
          <a:scene3d>
            <a:camera prst="orthographicFront">
              <a:rot lat="0" lon="0" rev="13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descr="This box is highlighting some important timelines to remember during the application process.">
            <a:extLst>
              <a:ext uri="{FF2B5EF4-FFF2-40B4-BE49-F238E27FC236}">
                <a16:creationId xmlns:a16="http://schemas.microsoft.com/office/drawing/2014/main" id="{A9F5917E-AF0C-46FB-97F6-4F9E1A2D6F40}"/>
              </a:ext>
            </a:extLst>
          </p:cNvPr>
          <p:cNvSpPr/>
          <p:nvPr/>
        </p:nvSpPr>
        <p:spPr>
          <a:xfrm>
            <a:off x="234778" y="3336324"/>
            <a:ext cx="11405287" cy="19214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686E8-E759-49D2-9DB3-A0BBB46B757D}"/>
              </a:ext>
            </a:extLst>
          </p:cNvPr>
          <p:cNvSpPr>
            <a:spLocks noGrp="1"/>
          </p:cNvSpPr>
          <p:nvPr>
            <p:ph type="title" idx="4294967295"/>
          </p:nvPr>
        </p:nvSpPr>
        <p:spPr>
          <a:xfrm>
            <a:off x="609600" y="-1143000"/>
            <a:ext cx="10972800" cy="1143000"/>
          </a:xfrm>
        </p:spPr>
        <p:txBody>
          <a:bodyPr vert="horz" wrap="square" lIns="0" tIns="45720" rIns="0" bIns="0" numCol="1" anchor="b" anchorCtr="0" compatLnSpc="1">
            <a:prstTxWarp prst="textNoShape">
              <a:avLst/>
            </a:prstTxWarp>
          </a:bodyPr>
          <a:lstStyle/>
          <a:p>
            <a:r>
              <a:rPr lang="en-US" dirty="0"/>
              <a:t>AFWA’s Multistate Conservation Page</a:t>
            </a:r>
          </a:p>
        </p:txBody>
      </p:sp>
    </p:spTree>
    <p:extLst>
      <p:ext uri="{BB962C8B-B14F-4D97-AF65-F5344CB8AC3E}">
        <p14:creationId xmlns:p14="http://schemas.microsoft.com/office/powerpoint/2010/main" val="3621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9372-ACAB-4B62-8B7F-AC694D4FC19E}"/>
              </a:ext>
            </a:extLst>
          </p:cNvPr>
          <p:cNvSpPr>
            <a:spLocks noGrp="1"/>
          </p:cNvSpPr>
          <p:nvPr>
            <p:ph type="title"/>
          </p:nvPr>
        </p:nvSpPr>
        <p:spPr/>
        <p:txBody>
          <a:bodyPr/>
          <a:lstStyle/>
          <a:p>
            <a:r>
              <a:rPr lang="en-US" dirty="0"/>
              <a:t>SF-424A/C </a:t>
            </a:r>
          </a:p>
        </p:txBody>
      </p:sp>
      <p:sp>
        <p:nvSpPr>
          <p:cNvPr id="3" name="Content Placeholder 2">
            <a:extLst>
              <a:ext uri="{FF2B5EF4-FFF2-40B4-BE49-F238E27FC236}">
                <a16:creationId xmlns:a16="http://schemas.microsoft.com/office/drawing/2014/main" id="{5C64C904-49B6-4316-995B-111C5C7FEAD6}"/>
              </a:ext>
            </a:extLst>
          </p:cNvPr>
          <p:cNvSpPr>
            <a:spLocks noGrp="1"/>
          </p:cNvSpPr>
          <p:nvPr>
            <p:ph idx="1"/>
          </p:nvPr>
        </p:nvSpPr>
        <p:spPr/>
        <p:txBody>
          <a:bodyPr/>
          <a:lstStyle/>
          <a:p>
            <a:pPr marL="0" indent="0">
              <a:buNone/>
            </a:pPr>
            <a:r>
              <a:rPr lang="en-US" dirty="0"/>
              <a:t>OMB-approved common form for budget information for non-construction or construction programs.</a:t>
            </a:r>
          </a:p>
          <a:p>
            <a:pPr marL="0" indent="0">
              <a:buNone/>
            </a:pPr>
            <a:endParaRPr lang="en-US" dirty="0"/>
          </a:p>
        </p:txBody>
      </p:sp>
      <p:pic>
        <p:nvPicPr>
          <p:cNvPr id="6" name="Picture 5">
            <a:extLst>
              <a:ext uri="{FF2B5EF4-FFF2-40B4-BE49-F238E27FC236}">
                <a16:creationId xmlns:a16="http://schemas.microsoft.com/office/drawing/2014/main" id="{7B500DD9-46BB-49A8-A2BF-27BD9DB41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280" y="2852476"/>
            <a:ext cx="10174120" cy="3753374"/>
          </a:xfrm>
          <a:prstGeom prst="rect">
            <a:avLst/>
          </a:prstGeom>
        </p:spPr>
      </p:pic>
      <p:sp>
        <p:nvSpPr>
          <p:cNvPr id="7" name="Rectangle: Rounded Corners 6" descr="Highlighting Section D of the SF-424 where applicants should enter the estimated amount of Federal funds needed each quarter during the first year of the grant award.">
            <a:extLst>
              <a:ext uri="{FF2B5EF4-FFF2-40B4-BE49-F238E27FC236}">
                <a16:creationId xmlns:a16="http://schemas.microsoft.com/office/drawing/2014/main" id="{C30224EB-0F38-4F15-93BD-D7714471FDEE}"/>
              </a:ext>
            </a:extLst>
          </p:cNvPr>
          <p:cNvSpPr/>
          <p:nvPr/>
        </p:nvSpPr>
        <p:spPr>
          <a:xfrm>
            <a:off x="1408280" y="5329238"/>
            <a:ext cx="10293183" cy="14144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WSFR logo">
            <a:extLst>
              <a:ext uri="{FF2B5EF4-FFF2-40B4-BE49-F238E27FC236}">
                <a16:creationId xmlns:a16="http://schemas.microsoft.com/office/drawing/2014/main" id="{42591D3E-57B2-4C32-8C76-D775A3AE8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4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046F-4397-47A9-856A-17D44A689058}"/>
              </a:ext>
            </a:extLst>
          </p:cNvPr>
          <p:cNvSpPr>
            <a:spLocks noGrp="1"/>
          </p:cNvSpPr>
          <p:nvPr>
            <p:ph type="title"/>
          </p:nvPr>
        </p:nvSpPr>
        <p:spPr/>
        <p:txBody>
          <a:bodyPr/>
          <a:lstStyle/>
          <a:p>
            <a:r>
              <a:rPr lang="en-US" dirty="0"/>
              <a:t>Allowable Costs</a:t>
            </a:r>
          </a:p>
        </p:txBody>
      </p:sp>
      <p:sp>
        <p:nvSpPr>
          <p:cNvPr id="3" name="Content Placeholder 2">
            <a:extLst>
              <a:ext uri="{FF2B5EF4-FFF2-40B4-BE49-F238E27FC236}">
                <a16:creationId xmlns:a16="http://schemas.microsoft.com/office/drawing/2014/main" id="{A97D9FF2-3158-4DAA-8ADE-9221DF84E2D1}"/>
              </a:ext>
            </a:extLst>
          </p:cNvPr>
          <p:cNvSpPr>
            <a:spLocks noGrp="1"/>
          </p:cNvSpPr>
          <p:nvPr>
            <p:ph idx="1"/>
          </p:nvPr>
        </p:nvSpPr>
        <p:spPr/>
        <p:txBody>
          <a:bodyPr/>
          <a:lstStyle/>
          <a:p>
            <a:pPr marL="514350" indent="-514350">
              <a:buFont typeface="+mj-lt"/>
              <a:buAutoNum type="alphaLcParenR"/>
            </a:pPr>
            <a:r>
              <a:rPr lang="en-US" dirty="0"/>
              <a:t>Necessary and reasonable.</a:t>
            </a:r>
          </a:p>
          <a:p>
            <a:pPr marL="514350" indent="-514350">
              <a:buFont typeface="+mj-lt"/>
              <a:buAutoNum type="alphaLcParenR"/>
            </a:pPr>
            <a:r>
              <a:rPr lang="en-US" dirty="0"/>
              <a:t>Conform to 2 CFR 200 and terms &amp; conditions of Federal award.</a:t>
            </a:r>
          </a:p>
          <a:p>
            <a:pPr marL="514350" indent="-514350">
              <a:buFont typeface="+mj-lt"/>
              <a:buAutoNum type="alphaLcParenR"/>
            </a:pPr>
            <a:r>
              <a:rPr lang="en-US" dirty="0"/>
              <a:t>Consistent with policies and procedures to both Federal and other activities of the non-Federal entity.</a:t>
            </a:r>
          </a:p>
          <a:p>
            <a:pPr marL="514350" indent="-514350">
              <a:buFont typeface="+mj-lt"/>
              <a:buAutoNum type="alphaLcParenR"/>
            </a:pPr>
            <a:r>
              <a:rPr lang="en-US" dirty="0"/>
              <a:t>Accorded consistent treatment.</a:t>
            </a:r>
          </a:p>
          <a:p>
            <a:pPr marL="514350" indent="-514350">
              <a:buFont typeface="+mj-lt"/>
              <a:buAutoNum type="alphaLcParenR"/>
            </a:pPr>
            <a:r>
              <a:rPr lang="en-US" dirty="0"/>
              <a:t>In accordance with GAAP.</a:t>
            </a:r>
          </a:p>
          <a:p>
            <a:pPr marL="514350" indent="-514350">
              <a:buFont typeface="+mj-lt"/>
              <a:buAutoNum type="alphaLcParenR"/>
            </a:pPr>
            <a:r>
              <a:rPr lang="en-US" dirty="0"/>
              <a:t>Not included as a cost of another                                                        Federal program.</a:t>
            </a:r>
          </a:p>
          <a:p>
            <a:pPr marL="514350" indent="-514350">
              <a:buFont typeface="+mj-lt"/>
              <a:buAutoNum type="alphaLcParenR"/>
            </a:pPr>
            <a:r>
              <a:rPr lang="en-US" dirty="0"/>
              <a:t>Adequately documented.</a:t>
            </a:r>
          </a:p>
          <a:p>
            <a:pPr marL="514350" indent="-514350">
              <a:buFont typeface="+mj-lt"/>
              <a:buAutoNum type="alphaLcParenR"/>
            </a:pPr>
            <a:r>
              <a:rPr lang="en-US" dirty="0"/>
              <a:t>Incurred during the approved budget period.</a:t>
            </a:r>
          </a:p>
        </p:txBody>
      </p:sp>
      <p:sp>
        <p:nvSpPr>
          <p:cNvPr id="4" name="Vertical Scroll 3">
            <a:extLst>
              <a:ext uri="{FF2B5EF4-FFF2-40B4-BE49-F238E27FC236}">
                <a16:creationId xmlns:a16="http://schemas.microsoft.com/office/drawing/2014/main" id="{4DFFB929-09B4-40B2-83AA-6CF27B2C50E7}"/>
              </a:ext>
            </a:extLst>
          </p:cNvPr>
          <p:cNvSpPr>
            <a:spLocks/>
          </p:cNvSpPr>
          <p:nvPr/>
        </p:nvSpPr>
        <p:spPr>
          <a:xfrm>
            <a:off x="10570336" y="5714121"/>
            <a:ext cx="14315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2000" dirty="0">
                <a:latin typeface="+mj-lt"/>
              </a:rPr>
              <a:t>2 CFR 200.403</a:t>
            </a:r>
          </a:p>
        </p:txBody>
      </p:sp>
      <p:pic>
        <p:nvPicPr>
          <p:cNvPr id="6" name="Picture 5">
            <a:extLst>
              <a:ext uri="{FF2B5EF4-FFF2-40B4-BE49-F238E27FC236}">
                <a16:creationId xmlns:a16="http://schemas.microsoft.com/office/drawing/2014/main" id="{025513B4-AB5F-44AE-8DD4-0891417FD38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452" y="704850"/>
            <a:ext cx="3230476" cy="1722921"/>
          </a:xfrm>
          <a:prstGeom prst="rect">
            <a:avLst/>
          </a:prstGeom>
        </p:spPr>
      </p:pic>
      <p:pic>
        <p:nvPicPr>
          <p:cNvPr id="8" name="Picture 7">
            <a:extLst>
              <a:ext uri="{FF2B5EF4-FFF2-40B4-BE49-F238E27FC236}">
                <a16:creationId xmlns:a16="http://schemas.microsoft.com/office/drawing/2014/main" id="{14D87BB0-20C8-4891-B805-73A188C573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497" y="3405712"/>
            <a:ext cx="4057193" cy="2688885"/>
          </a:xfrm>
          <a:prstGeom prst="rect">
            <a:avLst/>
          </a:prstGeom>
        </p:spPr>
      </p:pic>
    </p:spTree>
    <p:extLst>
      <p:ext uri="{BB962C8B-B14F-4D97-AF65-F5344CB8AC3E}">
        <p14:creationId xmlns:p14="http://schemas.microsoft.com/office/powerpoint/2010/main" val="252543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56AF-0C1C-4921-B618-22809D76EEB9}"/>
              </a:ext>
            </a:extLst>
          </p:cNvPr>
          <p:cNvSpPr>
            <a:spLocks noGrp="1"/>
          </p:cNvSpPr>
          <p:nvPr>
            <p:ph type="title"/>
          </p:nvPr>
        </p:nvSpPr>
        <p:spPr/>
        <p:txBody>
          <a:bodyPr/>
          <a:lstStyle/>
          <a:p>
            <a:r>
              <a:rPr lang="en-US" dirty="0"/>
              <a:t>Required Applicant Statements</a:t>
            </a:r>
          </a:p>
        </p:txBody>
      </p:sp>
      <p:sp>
        <p:nvSpPr>
          <p:cNvPr id="3" name="Content Placeholder 2">
            <a:extLst>
              <a:ext uri="{FF2B5EF4-FFF2-40B4-BE49-F238E27FC236}">
                <a16:creationId xmlns:a16="http://schemas.microsoft.com/office/drawing/2014/main" id="{840E393E-4FA2-4AF6-9620-85239BD6F6A6}"/>
              </a:ext>
            </a:extLst>
          </p:cNvPr>
          <p:cNvSpPr>
            <a:spLocks noGrp="1"/>
          </p:cNvSpPr>
          <p:nvPr>
            <p:ph idx="1"/>
          </p:nvPr>
        </p:nvSpPr>
        <p:spPr/>
        <p:txBody>
          <a:bodyPr/>
          <a:lstStyle/>
          <a:p>
            <a:pPr marL="0" indent="0">
              <a:buNone/>
            </a:pPr>
            <a:r>
              <a:rPr lang="en-US" dirty="0"/>
              <a:t>Full applications must include the following required statements (preferably on your organization’s official letterhead).</a:t>
            </a:r>
          </a:p>
          <a:p>
            <a:pPr lvl="1"/>
            <a:r>
              <a:rPr lang="en-US" sz="2200" dirty="0"/>
              <a:t>Certification Regarding Hunting, Trapping, Fishing, Recreational Shooting.</a:t>
            </a:r>
          </a:p>
          <a:p>
            <a:pPr lvl="1"/>
            <a:r>
              <a:rPr lang="en-US" sz="2200" dirty="0"/>
              <a:t>Single Audit Reporting Statement.</a:t>
            </a:r>
          </a:p>
          <a:p>
            <a:pPr lvl="1"/>
            <a:r>
              <a:rPr lang="en-US" sz="2200" dirty="0"/>
              <a:t>Indirect Cost Statement.</a:t>
            </a:r>
          </a:p>
          <a:p>
            <a:pPr lvl="1"/>
            <a:r>
              <a:rPr lang="en-US" sz="2200" dirty="0"/>
              <a:t>Overlap/Duplication Statement</a:t>
            </a:r>
          </a:p>
          <a:p>
            <a:pPr lvl="1"/>
            <a:r>
              <a:rPr lang="en-US" sz="2200" dirty="0"/>
              <a:t>Conflict of Interest, if applicable</a:t>
            </a:r>
          </a:p>
        </p:txBody>
      </p:sp>
      <p:pic>
        <p:nvPicPr>
          <p:cNvPr id="4" name="Picture 3">
            <a:extLst>
              <a:ext uri="{FF2B5EF4-FFF2-40B4-BE49-F238E27FC236}">
                <a16:creationId xmlns:a16="http://schemas.microsoft.com/office/drawing/2014/main" id="{72A7025D-27BA-43FA-91C1-EB0826C40B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156" y="3781185"/>
            <a:ext cx="3169920" cy="2936138"/>
          </a:xfrm>
          <a:prstGeom prst="rect">
            <a:avLst/>
          </a:prstGeom>
        </p:spPr>
      </p:pic>
      <p:pic>
        <p:nvPicPr>
          <p:cNvPr id="5" name="Picture 2" descr="Image result for WSFR logo">
            <a:extLst>
              <a:ext uri="{FF2B5EF4-FFF2-40B4-BE49-F238E27FC236}">
                <a16:creationId xmlns:a16="http://schemas.microsoft.com/office/drawing/2014/main" id="{23457469-90F1-4D9D-8F3F-C2631953E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96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E4FB-C48F-4DB5-863D-ABCB50B88B6E}"/>
              </a:ext>
            </a:extLst>
          </p:cNvPr>
          <p:cNvSpPr>
            <a:spLocks noGrp="1"/>
          </p:cNvSpPr>
          <p:nvPr>
            <p:ph type="title"/>
          </p:nvPr>
        </p:nvSpPr>
        <p:spPr/>
        <p:txBody>
          <a:bodyPr/>
          <a:lstStyle/>
          <a:p>
            <a:r>
              <a:rPr lang="en-US" dirty="0"/>
              <a:t>Hunting, Fishing, Shooting</a:t>
            </a:r>
          </a:p>
        </p:txBody>
      </p:sp>
      <p:sp>
        <p:nvSpPr>
          <p:cNvPr id="3" name="Content Placeholder 2">
            <a:extLst>
              <a:ext uri="{FF2B5EF4-FFF2-40B4-BE49-F238E27FC236}">
                <a16:creationId xmlns:a16="http://schemas.microsoft.com/office/drawing/2014/main" id="{4BD00025-DB10-4EE4-B6CC-5D5062A25E64}"/>
              </a:ext>
            </a:extLst>
          </p:cNvPr>
          <p:cNvSpPr>
            <a:spLocks noGrp="1"/>
          </p:cNvSpPr>
          <p:nvPr>
            <p:ph idx="1"/>
          </p:nvPr>
        </p:nvSpPr>
        <p:spPr/>
        <p:txBody>
          <a:bodyPr/>
          <a:lstStyle/>
          <a:p>
            <a:pPr marL="0" indent="0">
              <a:buNone/>
            </a:pPr>
            <a:r>
              <a:rPr lang="en-US" dirty="0"/>
              <a:t>Each applicant organization must provide a certification statement…</a:t>
            </a:r>
          </a:p>
          <a:p>
            <a:pPr marL="0" indent="0">
              <a:buNone/>
            </a:pPr>
            <a:endParaRPr lang="en-US" dirty="0"/>
          </a:p>
          <a:p>
            <a:pPr marL="0" indent="0">
              <a:buNone/>
            </a:pPr>
            <a:endParaRPr lang="en-US" dirty="0"/>
          </a:p>
        </p:txBody>
      </p:sp>
      <p:sp>
        <p:nvSpPr>
          <p:cNvPr id="4" name="Vertical Scroll 3">
            <a:extLst>
              <a:ext uri="{FF2B5EF4-FFF2-40B4-BE49-F238E27FC236}">
                <a16:creationId xmlns:a16="http://schemas.microsoft.com/office/drawing/2014/main" id="{16BA0FE6-95F4-4A9D-98FA-86DC0070955E}"/>
              </a:ext>
              <a:ext uri="{C183D7F6-B498-43B3-948B-1728B52AA6E4}">
                <adec:decorative xmlns:adec="http://schemas.microsoft.com/office/drawing/2017/decorative" val="1"/>
              </a:ext>
            </a:extLst>
          </p:cNvPr>
          <p:cNvSpPr>
            <a:spLocks/>
          </p:cNvSpPr>
          <p:nvPr/>
        </p:nvSpPr>
        <p:spPr>
          <a:xfrm>
            <a:off x="500515" y="2705502"/>
            <a:ext cx="10972800" cy="3619099"/>
          </a:xfrm>
          <a:prstGeom prst="verticalScroll">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endParaRPr lang="en-US" sz="2000" dirty="0">
              <a:latin typeface="+mj-lt"/>
            </a:endParaRPr>
          </a:p>
        </p:txBody>
      </p:sp>
      <p:sp>
        <p:nvSpPr>
          <p:cNvPr id="5" name="TextBox 4">
            <a:extLst>
              <a:ext uri="{FF2B5EF4-FFF2-40B4-BE49-F238E27FC236}">
                <a16:creationId xmlns:a16="http://schemas.microsoft.com/office/drawing/2014/main" id="{17B135C3-B658-4525-A093-695C92964955}"/>
              </a:ext>
            </a:extLst>
          </p:cNvPr>
          <p:cNvSpPr txBox="1"/>
          <p:nvPr/>
        </p:nvSpPr>
        <p:spPr>
          <a:xfrm>
            <a:off x="1174282" y="3253339"/>
            <a:ext cx="9702265" cy="2862322"/>
          </a:xfrm>
          <a:prstGeom prst="rect">
            <a:avLst/>
          </a:prstGeom>
          <a:noFill/>
        </p:spPr>
        <p:txBody>
          <a:bodyPr wrap="square" rtlCol="0">
            <a:spAutoFit/>
          </a:bodyPr>
          <a:lstStyle/>
          <a:p>
            <a:r>
              <a:rPr lang="en-US" dirty="0"/>
              <a:t>Our organization will not use the grant funds to fund, in whole or in part, any activity of the organization that promotes or encourages opposition to the regulated hunting or trapping of wildlife, regulated taking of fish, or to recreational shooting activities; and</a:t>
            </a:r>
          </a:p>
          <a:p>
            <a:endParaRPr lang="en-US" dirty="0"/>
          </a:p>
          <a:p>
            <a:r>
              <a:rPr lang="en-US" dirty="0"/>
              <a:t>Our organization will not use a grant, in whole or in part, for an activity, project, or program that promotes or encourages opposition to the regulated hunting or trapping of wildlife, regulated taking of fish, or to recreational shooting activities.</a:t>
            </a:r>
          </a:p>
          <a:p>
            <a:endParaRPr lang="en-US" dirty="0"/>
          </a:p>
          <a:p>
            <a:r>
              <a:rPr lang="en-US" dirty="0"/>
              <a:t>	- 16 U.S.C. 669h-2</a:t>
            </a:r>
          </a:p>
          <a:p>
            <a:r>
              <a:rPr lang="en-US" dirty="0"/>
              <a:t>	- 16 U.S.C. 777m </a:t>
            </a:r>
          </a:p>
        </p:txBody>
      </p:sp>
      <p:pic>
        <p:nvPicPr>
          <p:cNvPr id="6" name="Picture 2" descr="Image result for WSFR logo">
            <a:extLst>
              <a:ext uri="{FF2B5EF4-FFF2-40B4-BE49-F238E27FC236}">
                <a16:creationId xmlns:a16="http://schemas.microsoft.com/office/drawing/2014/main" id="{B875D4AF-D0C6-45FE-8C6D-7452AF64E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67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69EA-9718-4727-BDD5-BB4E944CE841}"/>
              </a:ext>
            </a:extLst>
          </p:cNvPr>
          <p:cNvSpPr>
            <a:spLocks noGrp="1"/>
          </p:cNvSpPr>
          <p:nvPr>
            <p:ph type="title"/>
          </p:nvPr>
        </p:nvSpPr>
        <p:spPr/>
        <p:txBody>
          <a:bodyPr/>
          <a:lstStyle/>
          <a:p>
            <a:r>
              <a:rPr lang="en-US" dirty="0"/>
              <a:t>Single Audit Statement</a:t>
            </a:r>
          </a:p>
        </p:txBody>
      </p:sp>
      <p:sp>
        <p:nvSpPr>
          <p:cNvPr id="3" name="Content Placeholder 2">
            <a:extLst>
              <a:ext uri="{FF2B5EF4-FFF2-40B4-BE49-F238E27FC236}">
                <a16:creationId xmlns:a16="http://schemas.microsoft.com/office/drawing/2014/main" id="{96809622-C8E4-4037-9B24-5EDAF55B9784}"/>
              </a:ext>
            </a:extLst>
          </p:cNvPr>
          <p:cNvSpPr>
            <a:spLocks noGrp="1"/>
          </p:cNvSpPr>
          <p:nvPr>
            <p:ph idx="1"/>
          </p:nvPr>
        </p:nvSpPr>
        <p:spPr/>
        <p:txBody>
          <a:bodyPr/>
          <a:lstStyle/>
          <a:p>
            <a:pPr lvl="1"/>
            <a:r>
              <a:rPr lang="en-US" dirty="0"/>
              <a:t>A  </a:t>
            </a:r>
            <a:r>
              <a:rPr lang="en-US" b="1" dirty="0"/>
              <a:t>[insert your organization type]</a:t>
            </a:r>
            <a:r>
              <a:rPr lang="en-US" dirty="0"/>
              <a:t> that was required to submit a Single Audit report for the organization's most recently closed fiscal year and that report is not available on the Federal Audit Clearinghouse Single Audit Database website.</a:t>
            </a:r>
            <a:endParaRPr lang="en-US" sz="2800" dirty="0"/>
          </a:p>
          <a:p>
            <a:pPr lvl="1"/>
            <a:r>
              <a:rPr lang="en-US" dirty="0"/>
              <a:t>A </a:t>
            </a:r>
            <a:r>
              <a:rPr lang="en-US" b="1" dirty="0"/>
              <a:t>[insert your organization type]</a:t>
            </a:r>
            <a:r>
              <a:rPr lang="en-US" dirty="0"/>
              <a:t> that was not required to submit a Single Audit report for the organization's most recently closed fiscal year.</a:t>
            </a:r>
            <a:endParaRPr lang="en-US" sz="2800" dirty="0"/>
          </a:p>
          <a:p>
            <a:pPr lvl="1"/>
            <a:r>
              <a:rPr lang="en-US" dirty="0"/>
              <a:t>A </a:t>
            </a:r>
            <a:r>
              <a:rPr lang="en-US" b="1" dirty="0"/>
              <a:t>[insert your organization type]</a:t>
            </a:r>
            <a:r>
              <a:rPr lang="en-US" dirty="0"/>
              <a:t> that was required to submit a Single Audit report for the organization's most recently closed fiscal year and that report is available on the Federal Audit Clearinghouse Single Audit Database website. The report is filed under the EIN of</a:t>
            </a:r>
            <a:r>
              <a:rPr lang="en-US" b="1" dirty="0"/>
              <a:t> [insert EIN]</a:t>
            </a:r>
            <a:r>
              <a:rPr lang="en-US" dirty="0"/>
              <a:t>.</a:t>
            </a:r>
            <a:endParaRPr lang="en-US" sz="2800" dirty="0"/>
          </a:p>
          <a:p>
            <a:pPr marL="0" indent="0">
              <a:buNone/>
            </a:pPr>
            <a:endParaRPr lang="en-US" dirty="0"/>
          </a:p>
        </p:txBody>
      </p:sp>
      <p:pic>
        <p:nvPicPr>
          <p:cNvPr id="4" name="Picture 2" descr="Image result for WSFR logo">
            <a:extLst>
              <a:ext uri="{FF2B5EF4-FFF2-40B4-BE49-F238E27FC236}">
                <a16:creationId xmlns:a16="http://schemas.microsoft.com/office/drawing/2014/main" id="{DD9C95B9-473D-41BA-AD93-DC586455F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61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BE71-3B5F-45E8-9E9B-B5F168E11F02}"/>
              </a:ext>
            </a:extLst>
          </p:cNvPr>
          <p:cNvSpPr>
            <a:spLocks noGrp="1"/>
          </p:cNvSpPr>
          <p:nvPr>
            <p:ph type="title"/>
          </p:nvPr>
        </p:nvSpPr>
        <p:spPr/>
        <p:txBody>
          <a:bodyPr/>
          <a:lstStyle/>
          <a:p>
            <a:r>
              <a:rPr lang="en-US" dirty="0"/>
              <a:t>Indirect Cost Statement</a:t>
            </a:r>
          </a:p>
        </p:txBody>
      </p:sp>
      <p:sp>
        <p:nvSpPr>
          <p:cNvPr id="3" name="Content Placeholder 2">
            <a:extLst>
              <a:ext uri="{FF2B5EF4-FFF2-40B4-BE49-F238E27FC236}">
                <a16:creationId xmlns:a16="http://schemas.microsoft.com/office/drawing/2014/main" id="{8D7B0288-CF69-476E-AF91-A2589756D2BB}"/>
              </a:ext>
            </a:extLst>
          </p:cNvPr>
          <p:cNvSpPr>
            <a:spLocks noGrp="1"/>
          </p:cNvSpPr>
          <p:nvPr>
            <p:ph idx="1"/>
          </p:nvPr>
        </p:nvSpPr>
        <p:spPr/>
        <p:txBody>
          <a:bodyPr/>
          <a:lstStyle/>
          <a:p>
            <a:pPr marL="0" indent="0">
              <a:buNone/>
            </a:pPr>
            <a:r>
              <a:rPr lang="en-US" dirty="0"/>
              <a:t>State or local government entity:</a:t>
            </a:r>
          </a:p>
          <a:p>
            <a:pPr marL="0" indent="0">
              <a:buNone/>
            </a:pPr>
            <a:endParaRPr lang="en-US" dirty="0"/>
          </a:p>
        </p:txBody>
      </p:sp>
      <p:pic>
        <p:nvPicPr>
          <p:cNvPr id="5" name="Picture 4">
            <a:extLst>
              <a:ext uri="{FF2B5EF4-FFF2-40B4-BE49-F238E27FC236}">
                <a16:creationId xmlns:a16="http://schemas.microsoft.com/office/drawing/2014/main" id="{5F2863C2-306B-44D3-9B85-1CC752EFE67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479138"/>
            <a:ext cx="11107700" cy="2438740"/>
          </a:xfrm>
          <a:prstGeom prst="rect">
            <a:avLst/>
          </a:prstGeom>
        </p:spPr>
      </p:pic>
      <p:pic>
        <p:nvPicPr>
          <p:cNvPr id="6" name="Picture 2" descr="Image result for WSFR logo">
            <a:extLst>
              <a:ext uri="{FF2B5EF4-FFF2-40B4-BE49-F238E27FC236}">
                <a16:creationId xmlns:a16="http://schemas.microsoft.com/office/drawing/2014/main" id="{851DB019-34C3-494B-A48E-C26DD4EAA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BE71-3B5F-45E8-9E9B-B5F168E11F02}"/>
              </a:ext>
            </a:extLst>
          </p:cNvPr>
          <p:cNvSpPr>
            <a:spLocks noGrp="1"/>
          </p:cNvSpPr>
          <p:nvPr>
            <p:ph type="title"/>
          </p:nvPr>
        </p:nvSpPr>
        <p:spPr/>
        <p:txBody>
          <a:bodyPr/>
          <a:lstStyle/>
          <a:p>
            <a:r>
              <a:rPr lang="en-US" dirty="0"/>
              <a:t>Indirect Cost Statement</a:t>
            </a:r>
          </a:p>
        </p:txBody>
      </p:sp>
      <p:sp>
        <p:nvSpPr>
          <p:cNvPr id="3" name="Content Placeholder 2">
            <a:extLst>
              <a:ext uri="{FF2B5EF4-FFF2-40B4-BE49-F238E27FC236}">
                <a16:creationId xmlns:a16="http://schemas.microsoft.com/office/drawing/2014/main" id="{8D7B0288-CF69-476E-AF91-A2589756D2BB}"/>
              </a:ext>
            </a:extLst>
          </p:cNvPr>
          <p:cNvSpPr>
            <a:spLocks noGrp="1"/>
          </p:cNvSpPr>
          <p:nvPr>
            <p:ph idx="1"/>
          </p:nvPr>
        </p:nvSpPr>
        <p:spPr/>
        <p:txBody>
          <a:bodyPr/>
          <a:lstStyle/>
          <a:p>
            <a:pPr marL="0" indent="0">
              <a:buNone/>
            </a:pPr>
            <a:r>
              <a:rPr lang="en-US" dirty="0"/>
              <a:t>Other organization entity types:</a:t>
            </a:r>
          </a:p>
          <a:p>
            <a:pPr marL="0" indent="0">
              <a:buNone/>
            </a:pPr>
            <a:endParaRPr lang="en-US" dirty="0"/>
          </a:p>
        </p:txBody>
      </p:sp>
      <p:pic>
        <p:nvPicPr>
          <p:cNvPr id="6" name="Picture 5">
            <a:extLst>
              <a:ext uri="{FF2B5EF4-FFF2-40B4-BE49-F238E27FC236}">
                <a16:creationId xmlns:a16="http://schemas.microsoft.com/office/drawing/2014/main" id="{8C4FC8C0-5BD1-4843-B368-593D9376CD8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45" y="1908008"/>
            <a:ext cx="6634848" cy="4721192"/>
          </a:xfrm>
          <a:prstGeom prst="rect">
            <a:avLst/>
          </a:prstGeom>
        </p:spPr>
      </p:pic>
      <p:pic>
        <p:nvPicPr>
          <p:cNvPr id="5" name="Picture 2" descr="Image result for WSFR logo">
            <a:extLst>
              <a:ext uri="{FF2B5EF4-FFF2-40B4-BE49-F238E27FC236}">
                <a16:creationId xmlns:a16="http://schemas.microsoft.com/office/drawing/2014/main" id="{10EBAB78-57EE-4D4B-9F95-ADE1614CA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77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BE71-3B5F-45E8-9E9B-B5F168E11F02}"/>
              </a:ext>
            </a:extLst>
          </p:cNvPr>
          <p:cNvSpPr>
            <a:spLocks noGrp="1"/>
          </p:cNvSpPr>
          <p:nvPr>
            <p:ph type="title"/>
          </p:nvPr>
        </p:nvSpPr>
        <p:spPr/>
        <p:txBody>
          <a:bodyPr/>
          <a:lstStyle/>
          <a:p>
            <a:r>
              <a:rPr lang="en-US" dirty="0"/>
              <a:t>Indirect Cost Statement</a:t>
            </a:r>
          </a:p>
        </p:txBody>
      </p:sp>
      <p:sp>
        <p:nvSpPr>
          <p:cNvPr id="3" name="Content Placeholder 2">
            <a:extLst>
              <a:ext uri="{FF2B5EF4-FFF2-40B4-BE49-F238E27FC236}">
                <a16:creationId xmlns:a16="http://schemas.microsoft.com/office/drawing/2014/main" id="{8D7B0288-CF69-476E-AF91-A2589756D2BB}"/>
              </a:ext>
            </a:extLst>
          </p:cNvPr>
          <p:cNvSpPr>
            <a:spLocks noGrp="1"/>
          </p:cNvSpPr>
          <p:nvPr>
            <p:ph idx="1"/>
          </p:nvPr>
        </p:nvSpPr>
        <p:spPr/>
        <p:txBody>
          <a:bodyPr/>
          <a:lstStyle/>
          <a:p>
            <a:pPr marL="0" indent="0">
              <a:buNone/>
            </a:pPr>
            <a:r>
              <a:rPr lang="en-US" dirty="0"/>
              <a:t>Other organization entity types:</a:t>
            </a:r>
          </a:p>
          <a:p>
            <a:pPr marL="0" indent="0">
              <a:buNone/>
            </a:pPr>
            <a:endParaRPr lang="en-US" dirty="0"/>
          </a:p>
        </p:txBody>
      </p:sp>
      <p:pic>
        <p:nvPicPr>
          <p:cNvPr id="5" name="Picture 4">
            <a:extLst>
              <a:ext uri="{FF2B5EF4-FFF2-40B4-BE49-F238E27FC236}">
                <a16:creationId xmlns:a16="http://schemas.microsoft.com/office/drawing/2014/main" id="{9B2D41C7-6B18-452E-BBE2-F73C1E144C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145" y="2914650"/>
            <a:ext cx="6269255" cy="2288965"/>
          </a:xfrm>
          <a:prstGeom prst="rect">
            <a:avLst/>
          </a:prstGeom>
        </p:spPr>
      </p:pic>
      <p:pic>
        <p:nvPicPr>
          <p:cNvPr id="8" name="Picture 7">
            <a:extLst>
              <a:ext uri="{FF2B5EF4-FFF2-40B4-BE49-F238E27FC236}">
                <a16:creationId xmlns:a16="http://schemas.microsoft.com/office/drawing/2014/main" id="{F407D5F7-93BA-4308-8E44-EC7DBD12B6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145" y="5290929"/>
            <a:ext cx="4849283" cy="246065"/>
          </a:xfrm>
          <a:prstGeom prst="rect">
            <a:avLst/>
          </a:prstGeom>
        </p:spPr>
      </p:pic>
      <p:pic>
        <p:nvPicPr>
          <p:cNvPr id="6" name="Picture 2" descr="Image result for WSFR logo">
            <a:extLst>
              <a:ext uri="{FF2B5EF4-FFF2-40B4-BE49-F238E27FC236}">
                <a16:creationId xmlns:a16="http://schemas.microsoft.com/office/drawing/2014/main" id="{45887AC6-4D11-44EB-9EC6-089B447AC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07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82669C-E52F-4995-950D-6BE3FC2FF3C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1B472627-9517-4AE4-A04B-912C2C49CB39}"/>
              </a:ext>
            </a:extLst>
          </p:cNvPr>
          <p:cNvSpPr>
            <a:spLocks noGrp="1"/>
          </p:cNvSpPr>
          <p:nvPr>
            <p:ph type="title" idx="4294967295"/>
          </p:nvPr>
        </p:nvSpPr>
        <p:spPr>
          <a:xfrm>
            <a:off x="609600" y="-1143000"/>
            <a:ext cx="10972800" cy="1143000"/>
          </a:xfrm>
        </p:spPr>
        <p:txBody>
          <a:bodyPr vert="horz" wrap="square" lIns="0" tIns="45720" rIns="0" bIns="0" numCol="1" anchor="b" anchorCtr="0" compatLnSpc="1">
            <a:prstTxWarp prst="textNoShape">
              <a:avLst/>
            </a:prstTxWarp>
          </a:bodyPr>
          <a:lstStyle/>
          <a:p>
            <a:r>
              <a:rPr lang="en-US" dirty="0"/>
              <a:t>Example NICRA letter</a:t>
            </a:r>
          </a:p>
        </p:txBody>
      </p:sp>
    </p:spTree>
    <p:extLst>
      <p:ext uri="{BB962C8B-B14F-4D97-AF65-F5344CB8AC3E}">
        <p14:creationId xmlns:p14="http://schemas.microsoft.com/office/powerpoint/2010/main" val="2402548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2A1E-385E-4CDA-9C7A-6AC80E93E2A2}"/>
              </a:ext>
            </a:extLst>
          </p:cNvPr>
          <p:cNvSpPr>
            <a:spLocks noGrp="1"/>
          </p:cNvSpPr>
          <p:nvPr>
            <p:ph type="title"/>
          </p:nvPr>
        </p:nvSpPr>
        <p:spPr/>
        <p:txBody>
          <a:bodyPr/>
          <a:lstStyle/>
          <a:p>
            <a:r>
              <a:rPr lang="en-US" dirty="0"/>
              <a:t>Overlap/Duplication Statement</a:t>
            </a:r>
          </a:p>
        </p:txBody>
      </p:sp>
      <p:sp>
        <p:nvSpPr>
          <p:cNvPr id="3" name="Content Placeholder 2">
            <a:extLst>
              <a:ext uri="{FF2B5EF4-FFF2-40B4-BE49-F238E27FC236}">
                <a16:creationId xmlns:a16="http://schemas.microsoft.com/office/drawing/2014/main" id="{D03C082B-82B0-461E-8901-441DAA221E8B}"/>
              </a:ext>
            </a:extLst>
          </p:cNvPr>
          <p:cNvSpPr>
            <a:spLocks noGrp="1"/>
          </p:cNvSpPr>
          <p:nvPr>
            <p:ph idx="1"/>
          </p:nvPr>
        </p:nvSpPr>
        <p:spPr/>
        <p:txBody>
          <a:bodyPr/>
          <a:lstStyle/>
          <a:p>
            <a:pPr marL="0" indent="0">
              <a:buNone/>
            </a:pPr>
            <a:r>
              <a:rPr lang="en-US" dirty="0"/>
              <a:t>Is there overlap between this Federal application and any other Federal application, or funded project, regarding activities, costs, or time commitment?</a:t>
            </a:r>
          </a:p>
          <a:p>
            <a:r>
              <a:rPr lang="en-US" dirty="0"/>
              <a:t>If no, please state.</a:t>
            </a:r>
          </a:p>
          <a:p>
            <a:r>
              <a:rPr lang="en-US" dirty="0"/>
              <a:t>If yes, explain the overlap and provide a copy of the duplicative proposal (when submitted and when you anticipate being notified of a funding decision).  </a:t>
            </a:r>
          </a:p>
        </p:txBody>
      </p:sp>
      <p:sp>
        <p:nvSpPr>
          <p:cNvPr id="4" name="TextBox 3">
            <a:extLst>
              <a:ext uri="{FF2B5EF4-FFF2-40B4-BE49-F238E27FC236}">
                <a16:creationId xmlns:a16="http://schemas.microsoft.com/office/drawing/2014/main" id="{A1841A7C-DD76-45BE-8502-CEF33C76C916}"/>
              </a:ext>
            </a:extLst>
          </p:cNvPr>
          <p:cNvSpPr txBox="1"/>
          <p:nvPr/>
        </p:nvSpPr>
        <p:spPr>
          <a:xfrm>
            <a:off x="609600" y="5229820"/>
            <a:ext cx="11218985" cy="923330"/>
          </a:xfrm>
          <a:prstGeom prst="rect">
            <a:avLst/>
          </a:prstGeom>
          <a:noFill/>
        </p:spPr>
        <p:txBody>
          <a:bodyPr wrap="square" rtlCol="0">
            <a:spAutoFit/>
          </a:bodyPr>
          <a:lstStyle/>
          <a:p>
            <a:r>
              <a:rPr lang="en-US" dirty="0"/>
              <a:t>“</a:t>
            </a:r>
            <a:r>
              <a:rPr lang="en-US" i="1" dirty="0"/>
              <a:t>We understand that if at any time, we receive funding from another source that is duplicative of the funding we are requesting from the USFWS in this application, we will immediately notify the USFWS point of contact in writing</a:t>
            </a:r>
            <a:r>
              <a:rPr lang="en-US" dirty="0"/>
              <a:t>.” </a:t>
            </a:r>
          </a:p>
        </p:txBody>
      </p:sp>
      <p:pic>
        <p:nvPicPr>
          <p:cNvPr id="5" name="Picture 2" descr="Image result for WSFR logo">
            <a:extLst>
              <a:ext uri="{FF2B5EF4-FFF2-40B4-BE49-F238E27FC236}">
                <a16:creationId xmlns:a16="http://schemas.microsoft.com/office/drawing/2014/main" id="{6552A7CD-B0FC-4B11-9A78-92F06D6AC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21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CBFBC-AE7E-4F0A-A204-30855CB4E83A}"/>
              </a:ext>
            </a:extLst>
          </p:cNvPr>
          <p:cNvSpPr>
            <a:spLocks noGrp="1"/>
          </p:cNvSpPr>
          <p:nvPr>
            <p:ph type="title" idx="4294967295"/>
          </p:nvPr>
        </p:nvSpPr>
        <p:spPr bwMode="auto">
          <a:xfrm>
            <a:off x="609600" y="1935163"/>
            <a:ext cx="10972800" cy="43894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Important items to remember prior to submitting a full grant proposal to AFWA and the USFWS – WSFR program.</a:t>
            </a:r>
          </a:p>
          <a:p>
            <a:pPr marL="639763" marR="0" lvl="1" indent="-246063" algn="l" defTabSz="914400" rtl="0" eaLnBrk="0" fontAlgn="base" latinLnBrk="0" hangingPunct="0">
              <a:lnSpc>
                <a:spcPct val="100000"/>
              </a:lnSpc>
              <a:spcBef>
                <a:spcPct val="20000"/>
              </a:spcBef>
              <a:spcAft>
                <a:spcPct val="0"/>
              </a:spcAft>
              <a:buClr>
                <a:schemeClr val="accent1"/>
              </a:buClr>
              <a:buSzPct val="8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UEI</a:t>
            </a:r>
          </a:p>
          <a:p>
            <a:pPr marL="639763" marR="0" lvl="1" indent="-246063" algn="l" defTabSz="914400" rtl="0" eaLnBrk="0" fontAlgn="base" latinLnBrk="0" hangingPunct="0">
              <a:lnSpc>
                <a:spcPct val="100000"/>
              </a:lnSpc>
              <a:spcBef>
                <a:spcPct val="20000"/>
              </a:spcBef>
              <a:spcAft>
                <a:spcPct val="0"/>
              </a:spcAft>
              <a:buClr>
                <a:schemeClr val="accent1"/>
              </a:buClr>
              <a:buSzPct val="8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SAM registration</a:t>
            </a:r>
          </a:p>
          <a:p>
            <a:pPr marL="639763" marR="0" lvl="1" indent="-246063" algn="l" defTabSz="914400" rtl="0" eaLnBrk="0" fontAlgn="base" latinLnBrk="0" hangingPunct="0">
              <a:lnSpc>
                <a:spcPct val="100000"/>
              </a:lnSpc>
              <a:spcBef>
                <a:spcPct val="20000"/>
              </a:spcBef>
              <a:spcAft>
                <a:spcPct val="0"/>
              </a:spcAft>
              <a:buClr>
                <a:schemeClr val="accent1"/>
              </a:buClr>
              <a:buSzPct val="8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ASAP (payments)</a:t>
            </a:r>
          </a:p>
          <a:p>
            <a:pPr marL="639763" marR="0" lvl="1" indent="-246063" algn="l" defTabSz="914400" rtl="0" eaLnBrk="0" fontAlgn="base" latinLnBrk="0" hangingPunct="0">
              <a:lnSpc>
                <a:spcPct val="100000"/>
              </a:lnSpc>
              <a:spcBef>
                <a:spcPct val="20000"/>
              </a:spcBef>
              <a:spcAft>
                <a:spcPct val="0"/>
              </a:spcAft>
              <a:buClr>
                <a:schemeClr val="accent1"/>
              </a:buClr>
              <a:buSzPct val="85000"/>
              <a:buFont typeface="Courier New" panose="02070309020205020404" pitchFamily="49" charset="0"/>
              <a:buChar char="o"/>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GrantSolutions</a:t>
            </a:r>
            <a:r>
              <a:rPr kumimoji="0" lang="en-US" sz="2400" b="0" i="0" u="none" strike="noStrike" kern="1200" cap="none" spc="0" normalizeH="0" baseline="0" noProof="0" dirty="0">
                <a:ln>
                  <a:noFill/>
                </a:ln>
                <a:solidFill>
                  <a:schemeClr val="tx1"/>
                </a:solidFill>
                <a:effectLst/>
                <a:uLnTx/>
                <a:uFillTx/>
                <a:latin typeface="+mn-lt"/>
                <a:ea typeface="+mn-ea"/>
                <a:cs typeface="+mn-cs"/>
              </a:rPr>
              <a:t> / Grants.gov registration</a:t>
            </a:r>
          </a:p>
          <a:p>
            <a:pPr marL="639763" marR="0" lvl="1" indent="-246063" algn="l" defTabSz="914400" rtl="0" eaLnBrk="0" fontAlgn="base" latinLnBrk="0" hangingPunct="0">
              <a:lnSpc>
                <a:spcPct val="100000"/>
              </a:lnSpc>
              <a:spcBef>
                <a:spcPct val="20000"/>
              </a:spcBef>
              <a:spcAft>
                <a:spcPct val="0"/>
              </a:spcAft>
              <a:buClr>
                <a:schemeClr val="accent1"/>
              </a:buClr>
              <a:buSzPct val="85000"/>
              <a:buFont typeface="Courier New" panose="02070309020205020404" pitchFamily="49" charset="0"/>
              <a:buChar char="o"/>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E2A88DE0-EFB5-436C-BA2D-01503972CB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156" y="3781185"/>
            <a:ext cx="3169920" cy="2936138"/>
          </a:xfrm>
          <a:prstGeom prst="rect">
            <a:avLst/>
          </a:prstGeom>
        </p:spPr>
      </p:pic>
      <p:pic>
        <p:nvPicPr>
          <p:cNvPr id="5" name="Picture 2" descr="Image result for WSFR logo">
            <a:extLst>
              <a:ext uri="{FF2B5EF4-FFF2-40B4-BE49-F238E27FC236}">
                <a16:creationId xmlns:a16="http://schemas.microsoft.com/office/drawing/2014/main" id="{042434A7-CA9B-4895-89FB-340CBACC7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131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5097-53EB-411B-9D9B-ACA16B93826E}"/>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45721029-CA3A-405E-BC1E-2EDF0124603C}"/>
              </a:ext>
            </a:extLst>
          </p:cNvPr>
          <p:cNvSpPr>
            <a:spLocks noGrp="1"/>
          </p:cNvSpPr>
          <p:nvPr>
            <p:ph idx="1"/>
          </p:nvPr>
        </p:nvSpPr>
        <p:spPr/>
        <p:txBody>
          <a:bodyPr/>
          <a:lstStyle/>
          <a:p>
            <a:pPr marL="0" indent="0">
              <a:buNone/>
            </a:pPr>
            <a:r>
              <a:rPr lang="en-US" dirty="0"/>
              <a:t>Applicant must state in their application if any actual or potential conflict of interest exists at the time of submission.</a:t>
            </a:r>
          </a:p>
          <a:p>
            <a:r>
              <a:rPr lang="en-US" dirty="0"/>
              <a:t>When </a:t>
            </a:r>
            <a:r>
              <a:rPr lang="en-US" dirty="0" err="1"/>
              <a:t>subawarding</a:t>
            </a:r>
            <a:r>
              <a:rPr lang="en-US" dirty="0"/>
              <a:t> funds to a subrecipient, the subrecipient must report any actual or potential conflict of interest to the pass-through entity.</a:t>
            </a:r>
          </a:p>
        </p:txBody>
      </p:sp>
      <p:sp>
        <p:nvSpPr>
          <p:cNvPr id="4" name="Vertical Scroll 3">
            <a:extLst>
              <a:ext uri="{FF2B5EF4-FFF2-40B4-BE49-F238E27FC236}">
                <a16:creationId xmlns:a16="http://schemas.microsoft.com/office/drawing/2014/main" id="{BFAE7B16-2F7E-47D3-99D5-A7BD1A847FD1}"/>
              </a:ext>
            </a:extLst>
          </p:cNvPr>
          <p:cNvSpPr>
            <a:spLocks/>
          </p:cNvSpPr>
          <p:nvPr/>
        </p:nvSpPr>
        <p:spPr>
          <a:xfrm>
            <a:off x="10570336" y="5714121"/>
            <a:ext cx="1431592" cy="878058"/>
          </a:xfrm>
          <a:prstGeom prst="verticalScroll">
            <a:avLst/>
          </a:prstGeom>
        </p:spPr>
        <p:style>
          <a:lnRef idx="1">
            <a:schemeClr val="accent1"/>
          </a:lnRef>
          <a:fillRef idx="2">
            <a:schemeClr val="accent1"/>
          </a:fillRef>
          <a:effectRef idx="1">
            <a:schemeClr val="accent1"/>
          </a:effectRef>
          <a:fontRef idx="minor">
            <a:schemeClr val="dk1"/>
          </a:fontRef>
        </p:style>
        <p:txBody>
          <a:bodyPr lIns="45720" rIns="45720" rtlCol="0" anchor="ctr"/>
          <a:lstStyle/>
          <a:p>
            <a:pPr algn="ctr"/>
            <a:r>
              <a:rPr lang="en-US" sz="2000" dirty="0">
                <a:latin typeface="+mj-lt"/>
              </a:rPr>
              <a:t>2 CFR 200.112</a:t>
            </a:r>
          </a:p>
        </p:txBody>
      </p:sp>
      <p:pic>
        <p:nvPicPr>
          <p:cNvPr id="5" name="Picture 2" descr="Image result for WSFR logo">
            <a:extLst>
              <a:ext uri="{FF2B5EF4-FFF2-40B4-BE49-F238E27FC236}">
                <a16:creationId xmlns:a16="http://schemas.microsoft.com/office/drawing/2014/main" id="{155C7703-9C56-4376-856F-81536E0B2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6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D9B-8CA0-4C92-AAB2-ABCD53D44A31}"/>
              </a:ext>
            </a:extLst>
          </p:cNvPr>
          <p:cNvSpPr>
            <a:spLocks noGrp="1"/>
          </p:cNvSpPr>
          <p:nvPr>
            <p:ph type="title"/>
          </p:nvPr>
        </p:nvSpPr>
        <p:spPr/>
        <p:txBody>
          <a:bodyPr/>
          <a:lstStyle/>
          <a:p>
            <a:r>
              <a:rPr lang="en-US" dirty="0"/>
              <a:t>Grant Proposal Information</a:t>
            </a:r>
          </a:p>
        </p:txBody>
      </p:sp>
      <p:sp>
        <p:nvSpPr>
          <p:cNvPr id="3" name="Content Placeholder 2">
            <a:extLst>
              <a:ext uri="{FF2B5EF4-FFF2-40B4-BE49-F238E27FC236}">
                <a16:creationId xmlns:a16="http://schemas.microsoft.com/office/drawing/2014/main" id="{27EF1FEE-3BD5-4921-AA2F-10467AEA642D}"/>
              </a:ext>
            </a:extLst>
          </p:cNvPr>
          <p:cNvSpPr>
            <a:spLocks noGrp="1"/>
          </p:cNvSpPr>
          <p:nvPr>
            <p:ph idx="1"/>
          </p:nvPr>
        </p:nvSpPr>
        <p:spPr/>
        <p:txBody>
          <a:bodyPr/>
          <a:lstStyle/>
          <a:p>
            <a:pPr marL="0" indent="0">
              <a:buNone/>
            </a:pPr>
            <a:r>
              <a:rPr lang="en-US" dirty="0"/>
              <a:t>AFWA provides a wonderful full proposal template (see Slide #2) for applicants to populate with their project information.</a:t>
            </a:r>
          </a:p>
          <a:p>
            <a:r>
              <a:rPr lang="en-US" dirty="0"/>
              <a:t>Let’s walk thru it and highlight a few areas.</a:t>
            </a:r>
          </a:p>
        </p:txBody>
      </p:sp>
      <p:pic>
        <p:nvPicPr>
          <p:cNvPr id="4" name="Picture 2" descr="Image result for WSFR logo">
            <a:extLst>
              <a:ext uri="{FF2B5EF4-FFF2-40B4-BE49-F238E27FC236}">
                <a16:creationId xmlns:a16="http://schemas.microsoft.com/office/drawing/2014/main" id="{187F3D7A-58AF-4B9C-AB3B-EFE322FDE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542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F8CEC3-BFE9-456F-AEDD-40F3447CE8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439" y="8569"/>
            <a:ext cx="7440063" cy="6849431"/>
          </a:xfrm>
          <a:prstGeom prst="rect">
            <a:avLst/>
          </a:prstGeom>
        </p:spPr>
      </p:pic>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1001028" y="3507531"/>
            <a:ext cx="2569945" cy="492443"/>
          </a:xfrm>
          <a:prstGeom prst="rect">
            <a:avLst/>
          </a:prstGeom>
          <a:noFill/>
        </p:spPr>
        <p:txBody>
          <a:bodyPr wrap="square" rtlCol="0">
            <a:spAutoFit/>
          </a:bodyPr>
          <a:lstStyle/>
          <a:p>
            <a:r>
              <a:rPr lang="en-US" sz="2600" dirty="0"/>
              <a:t>Page 1</a:t>
            </a:r>
          </a:p>
        </p:txBody>
      </p:sp>
      <p:pic>
        <p:nvPicPr>
          <p:cNvPr id="8" name="Picture 2" descr="Image result for WSFR logo">
            <a:extLst>
              <a:ext uri="{FF2B5EF4-FFF2-40B4-BE49-F238E27FC236}">
                <a16:creationId xmlns:a16="http://schemas.microsoft.com/office/drawing/2014/main" id="{61469E12-FC75-4167-91EF-43001D7BD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58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1001028" y="3507531"/>
            <a:ext cx="2569945" cy="492443"/>
          </a:xfrm>
          <a:prstGeom prst="rect">
            <a:avLst/>
          </a:prstGeom>
          <a:noFill/>
        </p:spPr>
        <p:txBody>
          <a:bodyPr wrap="square" rtlCol="0">
            <a:spAutoFit/>
          </a:bodyPr>
          <a:lstStyle/>
          <a:p>
            <a:r>
              <a:rPr lang="en-US" sz="2600" dirty="0"/>
              <a:t>Page 2</a:t>
            </a:r>
          </a:p>
        </p:txBody>
      </p:sp>
      <p:pic>
        <p:nvPicPr>
          <p:cNvPr id="3" name="Picture 2">
            <a:extLst>
              <a:ext uri="{FF2B5EF4-FFF2-40B4-BE49-F238E27FC236}">
                <a16:creationId xmlns:a16="http://schemas.microsoft.com/office/drawing/2014/main" id="{438388A9-6A88-4EE7-A5E6-B977E57CB3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432" y="0"/>
            <a:ext cx="7197132" cy="6858000"/>
          </a:xfrm>
          <a:prstGeom prst="rect">
            <a:avLst/>
          </a:prstGeom>
        </p:spPr>
      </p:pic>
      <p:pic>
        <p:nvPicPr>
          <p:cNvPr id="5" name="Picture 2" descr="Image result for WSFR logo">
            <a:extLst>
              <a:ext uri="{FF2B5EF4-FFF2-40B4-BE49-F238E27FC236}">
                <a16:creationId xmlns:a16="http://schemas.microsoft.com/office/drawing/2014/main" id="{FFF61426-E42C-43DA-96E1-E84204A43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947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943276" y="3517157"/>
            <a:ext cx="2569945" cy="492443"/>
          </a:xfrm>
          <a:prstGeom prst="rect">
            <a:avLst/>
          </a:prstGeom>
          <a:noFill/>
        </p:spPr>
        <p:txBody>
          <a:bodyPr wrap="square" rtlCol="0">
            <a:spAutoFit/>
          </a:bodyPr>
          <a:lstStyle/>
          <a:p>
            <a:r>
              <a:rPr lang="en-US" sz="2600" dirty="0"/>
              <a:t>Page 2-3</a:t>
            </a:r>
          </a:p>
        </p:txBody>
      </p:sp>
      <p:pic>
        <p:nvPicPr>
          <p:cNvPr id="4" name="Picture 3" descr="Screenshot of pages 2-3 of the AFWA's full grant proposal template.">
            <a:extLst>
              <a:ext uri="{FF2B5EF4-FFF2-40B4-BE49-F238E27FC236}">
                <a16:creationId xmlns:a16="http://schemas.microsoft.com/office/drawing/2014/main" id="{1E5944F1-21BB-4550-A422-940AF2DD0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238" y="313412"/>
            <a:ext cx="7411484" cy="6544588"/>
          </a:xfrm>
          <a:prstGeom prst="rect">
            <a:avLst/>
          </a:prstGeom>
        </p:spPr>
      </p:pic>
      <p:pic>
        <p:nvPicPr>
          <p:cNvPr id="5" name="Picture 2" descr="Image result for WSFR logo">
            <a:extLst>
              <a:ext uri="{FF2B5EF4-FFF2-40B4-BE49-F238E27FC236}">
                <a16:creationId xmlns:a16="http://schemas.microsoft.com/office/drawing/2014/main" id="{1DA39FEC-ED2E-4730-A5B8-ADE56A368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957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943276" y="3517157"/>
            <a:ext cx="2569945" cy="492443"/>
          </a:xfrm>
          <a:prstGeom prst="rect">
            <a:avLst/>
          </a:prstGeom>
          <a:noFill/>
        </p:spPr>
        <p:txBody>
          <a:bodyPr wrap="square" rtlCol="0">
            <a:spAutoFit/>
          </a:bodyPr>
          <a:lstStyle/>
          <a:p>
            <a:r>
              <a:rPr lang="en-US" sz="2600" dirty="0"/>
              <a:t>Page 3</a:t>
            </a:r>
          </a:p>
        </p:txBody>
      </p:sp>
      <p:pic>
        <p:nvPicPr>
          <p:cNvPr id="3" name="Picture 2">
            <a:extLst>
              <a:ext uri="{FF2B5EF4-FFF2-40B4-BE49-F238E27FC236}">
                <a16:creationId xmlns:a16="http://schemas.microsoft.com/office/drawing/2014/main" id="{2B611AAA-DAEA-476D-A84F-0B47FC11F3A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426" y="2456808"/>
            <a:ext cx="7335274" cy="3105583"/>
          </a:xfrm>
          <a:prstGeom prst="rect">
            <a:avLst/>
          </a:prstGeom>
        </p:spPr>
      </p:pic>
      <p:pic>
        <p:nvPicPr>
          <p:cNvPr id="5" name="Picture 2" descr="Image result for WSFR logo">
            <a:extLst>
              <a:ext uri="{FF2B5EF4-FFF2-40B4-BE49-F238E27FC236}">
                <a16:creationId xmlns:a16="http://schemas.microsoft.com/office/drawing/2014/main" id="{AE78B6F4-451B-48EC-9518-54F7063D3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3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943276" y="3517157"/>
            <a:ext cx="2569945" cy="492443"/>
          </a:xfrm>
          <a:prstGeom prst="rect">
            <a:avLst/>
          </a:prstGeom>
          <a:noFill/>
        </p:spPr>
        <p:txBody>
          <a:bodyPr wrap="square" rtlCol="0">
            <a:spAutoFit/>
          </a:bodyPr>
          <a:lstStyle/>
          <a:p>
            <a:r>
              <a:rPr lang="en-US" sz="2600" dirty="0"/>
              <a:t>Page 3-4</a:t>
            </a:r>
          </a:p>
        </p:txBody>
      </p:sp>
      <p:pic>
        <p:nvPicPr>
          <p:cNvPr id="4" name="Picture 3">
            <a:extLst>
              <a:ext uri="{FF2B5EF4-FFF2-40B4-BE49-F238E27FC236}">
                <a16:creationId xmlns:a16="http://schemas.microsoft.com/office/drawing/2014/main" id="{8893358A-B613-4665-BED5-886BE73628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410" y="789728"/>
            <a:ext cx="7449590" cy="6068272"/>
          </a:xfrm>
          <a:prstGeom prst="rect">
            <a:avLst/>
          </a:prstGeom>
        </p:spPr>
      </p:pic>
      <p:pic>
        <p:nvPicPr>
          <p:cNvPr id="5" name="Picture 2" descr="Image result for WSFR logo">
            <a:extLst>
              <a:ext uri="{FF2B5EF4-FFF2-40B4-BE49-F238E27FC236}">
                <a16:creationId xmlns:a16="http://schemas.microsoft.com/office/drawing/2014/main" id="{1CAC7E79-2B95-4B28-B11D-ADD9088F1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546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943276" y="3517157"/>
            <a:ext cx="2569945" cy="492443"/>
          </a:xfrm>
          <a:prstGeom prst="rect">
            <a:avLst/>
          </a:prstGeom>
          <a:noFill/>
        </p:spPr>
        <p:txBody>
          <a:bodyPr wrap="square" rtlCol="0">
            <a:spAutoFit/>
          </a:bodyPr>
          <a:lstStyle/>
          <a:p>
            <a:r>
              <a:rPr lang="en-US" sz="2600" dirty="0"/>
              <a:t>Page 4</a:t>
            </a:r>
          </a:p>
        </p:txBody>
      </p:sp>
      <p:pic>
        <p:nvPicPr>
          <p:cNvPr id="3" name="Picture 2" descr="Screenshot of page 4 of AFWA's full grant proposal template.">
            <a:extLst>
              <a:ext uri="{FF2B5EF4-FFF2-40B4-BE49-F238E27FC236}">
                <a16:creationId xmlns:a16="http://schemas.microsoft.com/office/drawing/2014/main" id="{F4FEDF73-E7F5-4E13-AA10-E5674DBA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40" y="2595011"/>
            <a:ext cx="7325747" cy="3115110"/>
          </a:xfrm>
          <a:prstGeom prst="rect">
            <a:avLst/>
          </a:prstGeom>
        </p:spPr>
      </p:pic>
      <p:pic>
        <p:nvPicPr>
          <p:cNvPr id="5" name="Picture 2" descr="Image result for WSFR logo">
            <a:extLst>
              <a:ext uri="{FF2B5EF4-FFF2-40B4-BE49-F238E27FC236}">
                <a16:creationId xmlns:a16="http://schemas.microsoft.com/office/drawing/2014/main" id="{2FCC59AF-C247-4EEB-9C7B-24B188614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78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943276" y="3517157"/>
            <a:ext cx="2569945" cy="492443"/>
          </a:xfrm>
          <a:prstGeom prst="rect">
            <a:avLst/>
          </a:prstGeom>
          <a:noFill/>
        </p:spPr>
        <p:txBody>
          <a:bodyPr wrap="square" rtlCol="0">
            <a:spAutoFit/>
          </a:bodyPr>
          <a:lstStyle/>
          <a:p>
            <a:r>
              <a:rPr lang="en-US" sz="2600" dirty="0"/>
              <a:t>Page 5</a:t>
            </a:r>
          </a:p>
        </p:txBody>
      </p:sp>
      <p:pic>
        <p:nvPicPr>
          <p:cNvPr id="4" name="Picture 3">
            <a:extLst>
              <a:ext uri="{FF2B5EF4-FFF2-40B4-BE49-F238E27FC236}">
                <a16:creationId xmlns:a16="http://schemas.microsoft.com/office/drawing/2014/main" id="{68CC0E67-1E79-48C3-84EF-FC41C6FD3A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305" y="799254"/>
            <a:ext cx="7487695" cy="6058746"/>
          </a:xfrm>
          <a:prstGeom prst="rect">
            <a:avLst/>
          </a:prstGeom>
        </p:spPr>
      </p:pic>
      <p:pic>
        <p:nvPicPr>
          <p:cNvPr id="5" name="Picture 2" descr="Image result for WSFR logo">
            <a:extLst>
              <a:ext uri="{FF2B5EF4-FFF2-40B4-BE49-F238E27FC236}">
                <a16:creationId xmlns:a16="http://schemas.microsoft.com/office/drawing/2014/main" id="{543974E4-45BA-47BC-A917-55D28D203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472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2AC77-9331-40FA-8509-70502CA34DC5}"/>
              </a:ext>
            </a:extLst>
          </p:cNvPr>
          <p:cNvSpPr>
            <a:spLocks noGrp="1"/>
          </p:cNvSpPr>
          <p:nvPr>
            <p:ph type="title"/>
          </p:nvPr>
        </p:nvSpPr>
        <p:spPr>
          <a:xfrm>
            <a:off x="551848" y="2023511"/>
            <a:ext cx="4049027" cy="1143000"/>
          </a:xfrm>
        </p:spPr>
        <p:txBody>
          <a:bodyPr/>
          <a:lstStyle/>
          <a:p>
            <a:r>
              <a:rPr lang="en-US" dirty="0"/>
              <a:t>Full Grant Proposal Template</a:t>
            </a:r>
          </a:p>
        </p:txBody>
      </p:sp>
      <p:sp>
        <p:nvSpPr>
          <p:cNvPr id="7" name="TextBox 6">
            <a:extLst>
              <a:ext uri="{FF2B5EF4-FFF2-40B4-BE49-F238E27FC236}">
                <a16:creationId xmlns:a16="http://schemas.microsoft.com/office/drawing/2014/main" id="{6F0DF792-E195-49D0-BC03-37851FBD95E0}"/>
              </a:ext>
            </a:extLst>
          </p:cNvPr>
          <p:cNvSpPr txBox="1"/>
          <p:nvPr/>
        </p:nvSpPr>
        <p:spPr>
          <a:xfrm>
            <a:off x="943276" y="3517157"/>
            <a:ext cx="2569945" cy="492443"/>
          </a:xfrm>
          <a:prstGeom prst="rect">
            <a:avLst/>
          </a:prstGeom>
          <a:noFill/>
        </p:spPr>
        <p:txBody>
          <a:bodyPr wrap="square" rtlCol="0">
            <a:spAutoFit/>
          </a:bodyPr>
          <a:lstStyle/>
          <a:p>
            <a:r>
              <a:rPr lang="en-US" sz="2600" dirty="0"/>
              <a:t>Page 6</a:t>
            </a:r>
          </a:p>
        </p:txBody>
      </p:sp>
      <p:pic>
        <p:nvPicPr>
          <p:cNvPr id="3" name="Picture 2">
            <a:extLst>
              <a:ext uri="{FF2B5EF4-FFF2-40B4-BE49-F238E27FC236}">
                <a16:creationId xmlns:a16="http://schemas.microsoft.com/office/drawing/2014/main" id="{75B8ED22-60C6-477C-955D-0B30C6BF7B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772" y="2677376"/>
            <a:ext cx="7440063" cy="2172003"/>
          </a:xfrm>
          <a:prstGeom prst="rect">
            <a:avLst/>
          </a:prstGeom>
        </p:spPr>
      </p:pic>
      <p:pic>
        <p:nvPicPr>
          <p:cNvPr id="5" name="Picture 2" descr="Image result for WSFR logo">
            <a:extLst>
              <a:ext uri="{FF2B5EF4-FFF2-40B4-BE49-F238E27FC236}">
                <a16:creationId xmlns:a16="http://schemas.microsoft.com/office/drawing/2014/main" id="{EEDD8A9E-2860-41BC-BC56-AA113C37F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47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D4E-68F2-4B32-A7C8-74B66227FDB4}"/>
              </a:ext>
            </a:extLst>
          </p:cNvPr>
          <p:cNvSpPr>
            <a:spLocks noGrp="1"/>
          </p:cNvSpPr>
          <p:nvPr>
            <p:ph type="title"/>
          </p:nvPr>
        </p:nvSpPr>
        <p:spPr/>
        <p:txBody>
          <a:bodyPr/>
          <a:lstStyle/>
          <a:p>
            <a:r>
              <a:rPr lang="en-US" dirty="0"/>
              <a:t>Obtain a UEI</a:t>
            </a:r>
          </a:p>
        </p:txBody>
      </p:sp>
      <p:sp>
        <p:nvSpPr>
          <p:cNvPr id="3" name="Content Placeholder 2">
            <a:extLst>
              <a:ext uri="{FF2B5EF4-FFF2-40B4-BE49-F238E27FC236}">
                <a16:creationId xmlns:a16="http://schemas.microsoft.com/office/drawing/2014/main" id="{804CAF0A-30A9-4112-99EE-3165C1D7B0EA}"/>
              </a:ext>
            </a:extLst>
          </p:cNvPr>
          <p:cNvSpPr>
            <a:spLocks noGrp="1"/>
          </p:cNvSpPr>
          <p:nvPr>
            <p:ph idx="1"/>
          </p:nvPr>
        </p:nvSpPr>
        <p:spPr/>
        <p:txBody>
          <a:bodyPr/>
          <a:lstStyle/>
          <a:p>
            <a:pPr marL="0" indent="0">
              <a:buNone/>
            </a:pPr>
            <a:r>
              <a:rPr lang="en-US" u="sng" dirty="0"/>
              <a:t>U</a:t>
            </a:r>
            <a:r>
              <a:rPr lang="en-US" dirty="0"/>
              <a:t>nique </a:t>
            </a:r>
            <a:r>
              <a:rPr lang="en-US" u="sng" dirty="0"/>
              <a:t>E</a:t>
            </a:r>
            <a:r>
              <a:rPr lang="en-US" dirty="0"/>
              <a:t>ntity </a:t>
            </a:r>
            <a:r>
              <a:rPr lang="en-US" u="sng" dirty="0"/>
              <a:t>I</a:t>
            </a:r>
            <a:r>
              <a:rPr lang="en-US" dirty="0"/>
              <a:t>dentifier (UEI, currently DUNS).</a:t>
            </a:r>
          </a:p>
          <a:p>
            <a:r>
              <a:rPr lang="en-US" dirty="0"/>
              <a:t>Federal law mandates that all entities applying for Federal grants must have valid UEI (currently DUNS).</a:t>
            </a:r>
          </a:p>
          <a:p>
            <a:r>
              <a:rPr lang="en-US" dirty="0"/>
              <a:t>Unique 9-digit identifier that verifies the existence of a business entity.</a:t>
            </a:r>
          </a:p>
          <a:p>
            <a:r>
              <a:rPr lang="en-US" dirty="0"/>
              <a:t>Takes 1-2 business days when initiated online.</a:t>
            </a:r>
          </a:p>
        </p:txBody>
      </p:sp>
      <p:pic>
        <p:nvPicPr>
          <p:cNvPr id="4" name="Picture 2" descr="Image result for WSFR logo">
            <a:extLst>
              <a:ext uri="{FF2B5EF4-FFF2-40B4-BE49-F238E27FC236}">
                <a16:creationId xmlns:a16="http://schemas.microsoft.com/office/drawing/2014/main" id="{6893B822-A291-4EFB-BD85-9E647E2DA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87F63D1-9538-4F5C-8F22-4B4B5363E486}"/>
              </a:ext>
            </a:extLst>
          </p:cNvPr>
          <p:cNvSpPr txBox="1"/>
          <p:nvPr/>
        </p:nvSpPr>
        <p:spPr>
          <a:xfrm>
            <a:off x="9468465" y="4270749"/>
            <a:ext cx="249909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 Obtain a DUNS number free at </a:t>
            </a:r>
            <a:r>
              <a:rPr kumimoji="0" lang="en-US" sz="1800" b="0" i="0" u="none" strike="noStrike" kern="1200" cap="none" spc="0" normalizeH="0" baseline="0" noProof="0" dirty="0">
                <a:ln>
                  <a:noFill/>
                </a:ln>
                <a:solidFill>
                  <a:prstClr val="black"/>
                </a:solidFill>
                <a:effectLst/>
                <a:uLnTx/>
                <a:uFillTx/>
                <a:latin typeface="Constantia"/>
                <a:ea typeface="+mn-ea"/>
                <a:cs typeface="+mn-cs"/>
                <a:hlinkClick r:id="rId4"/>
              </a:rPr>
              <a:t>https://www.dnb.com/duns-number.html</a:t>
            </a:r>
            <a:r>
              <a:rPr kumimoji="0" lang="en-US" sz="1800" b="0" i="0" u="none" strike="noStrike" kern="1200" cap="none" spc="0" normalizeH="0" baseline="0" noProof="0" dirty="0">
                <a:ln>
                  <a:noFill/>
                </a:ln>
                <a:solidFill>
                  <a:prstClr val="black"/>
                </a:solidFill>
                <a:effectLst/>
                <a:uLnTx/>
                <a:uFillTx/>
                <a:latin typeface="Constantia"/>
                <a:ea typeface="+mn-ea"/>
                <a:cs typeface="+mn-cs"/>
              </a:rPr>
              <a:t>  </a:t>
            </a:r>
          </a:p>
        </p:txBody>
      </p:sp>
      <p:sp>
        <p:nvSpPr>
          <p:cNvPr id="12" name="Arrow: Notched Right 11">
            <a:extLst>
              <a:ext uri="{FF2B5EF4-FFF2-40B4-BE49-F238E27FC236}">
                <a16:creationId xmlns:a16="http://schemas.microsoft.com/office/drawing/2014/main" id="{9313BF41-E024-4F42-BBF9-C148CD2DDE61}"/>
              </a:ext>
              <a:ext uri="{C183D7F6-B498-43B3-948B-1728B52AA6E4}">
                <adec:decorative xmlns:adec="http://schemas.microsoft.com/office/drawing/2017/decorative" val="1"/>
              </a:ext>
            </a:extLst>
          </p:cNvPr>
          <p:cNvSpPr/>
          <p:nvPr/>
        </p:nvSpPr>
        <p:spPr>
          <a:xfrm>
            <a:off x="10447839" y="5799602"/>
            <a:ext cx="691203" cy="353548"/>
          </a:xfrm>
          <a:prstGeom prst="notchedRightArrow">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pic>
        <p:nvPicPr>
          <p:cNvPr id="14" name="Picture 13">
            <a:extLst>
              <a:ext uri="{FF2B5EF4-FFF2-40B4-BE49-F238E27FC236}">
                <a16:creationId xmlns:a16="http://schemas.microsoft.com/office/drawing/2014/main" id="{342B02BF-C581-4ADF-A22E-8585709581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0284" y="6373842"/>
            <a:ext cx="2380952" cy="380952"/>
          </a:xfrm>
          <a:prstGeom prst="rect">
            <a:avLst/>
          </a:prstGeom>
        </p:spPr>
      </p:pic>
      <p:pic>
        <p:nvPicPr>
          <p:cNvPr id="16" name="Picture 15">
            <a:extLst>
              <a:ext uri="{FF2B5EF4-FFF2-40B4-BE49-F238E27FC236}">
                <a16:creationId xmlns:a16="http://schemas.microsoft.com/office/drawing/2014/main" id="{D38FA929-2E15-4AD4-91C0-3C00711296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31" y="4247459"/>
            <a:ext cx="8406095" cy="2447238"/>
          </a:xfrm>
          <a:prstGeom prst="rect">
            <a:avLst/>
          </a:prstGeom>
        </p:spPr>
      </p:pic>
    </p:spTree>
    <p:extLst>
      <p:ext uri="{BB962C8B-B14F-4D97-AF65-F5344CB8AC3E}">
        <p14:creationId xmlns:p14="http://schemas.microsoft.com/office/powerpoint/2010/main" val="1921051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903B-3AF8-42B0-A644-B479CDCBC941}"/>
              </a:ext>
            </a:extLst>
          </p:cNvPr>
          <p:cNvSpPr>
            <a:spLocks noGrp="1"/>
          </p:cNvSpPr>
          <p:nvPr>
            <p:ph type="title"/>
          </p:nvPr>
        </p:nvSpPr>
        <p:spPr/>
        <p:txBody>
          <a:bodyPr/>
          <a:lstStyle/>
          <a:p>
            <a:r>
              <a:rPr lang="en-US" dirty="0"/>
              <a:t>Submission of Full Proposals</a:t>
            </a:r>
          </a:p>
        </p:txBody>
      </p:sp>
      <p:sp>
        <p:nvSpPr>
          <p:cNvPr id="3" name="Content Placeholder 2">
            <a:extLst>
              <a:ext uri="{FF2B5EF4-FFF2-40B4-BE49-F238E27FC236}">
                <a16:creationId xmlns:a16="http://schemas.microsoft.com/office/drawing/2014/main" id="{052D2CB7-6B49-4B24-A6ED-A062CE4A822F}"/>
              </a:ext>
            </a:extLst>
          </p:cNvPr>
          <p:cNvSpPr>
            <a:spLocks noGrp="1"/>
          </p:cNvSpPr>
          <p:nvPr>
            <p:ph idx="1"/>
          </p:nvPr>
        </p:nvSpPr>
        <p:spPr>
          <a:xfrm>
            <a:off x="609600" y="1935164"/>
            <a:ext cx="10972800" cy="4790101"/>
          </a:xfrm>
        </p:spPr>
        <p:txBody>
          <a:bodyPr/>
          <a:lstStyle/>
          <a:p>
            <a:pPr marL="0" indent="0">
              <a:spcBef>
                <a:spcPts val="400"/>
              </a:spcBef>
              <a:buNone/>
            </a:pPr>
            <a:r>
              <a:rPr lang="en-US" dirty="0"/>
              <a:t>Full proposals </a:t>
            </a:r>
            <a:r>
              <a:rPr lang="en-US" b="1" u="sng" dirty="0"/>
              <a:t>must</a:t>
            </a:r>
            <a:r>
              <a:rPr lang="en-US" dirty="0"/>
              <a:t> be submitted by July 20, 2021 (5:00pm EST), to both:</a:t>
            </a:r>
          </a:p>
          <a:p>
            <a:pPr lvl="1">
              <a:spcBef>
                <a:spcPts val="400"/>
              </a:spcBef>
            </a:pPr>
            <a:r>
              <a:rPr lang="en-US" dirty="0"/>
              <a:t>AFWA: via their application portal (requires a user account).</a:t>
            </a:r>
          </a:p>
          <a:p>
            <a:pPr marL="0" indent="0" algn="ctr">
              <a:spcBef>
                <a:spcPts val="400"/>
              </a:spcBef>
              <a:buNone/>
            </a:pPr>
            <a:r>
              <a:rPr lang="en-US" dirty="0">
                <a:hlinkClick r:id="rId3"/>
              </a:rPr>
              <a:t>https://afwamscgp.smapply.io/</a:t>
            </a:r>
            <a:endParaRPr lang="en-US" dirty="0"/>
          </a:p>
          <a:p>
            <a:pPr>
              <a:spcBef>
                <a:spcPts val="400"/>
              </a:spcBef>
            </a:pPr>
            <a:endParaRPr lang="en-US" dirty="0"/>
          </a:p>
          <a:p>
            <a:pPr lvl="1">
              <a:spcBef>
                <a:spcPts val="400"/>
              </a:spcBef>
            </a:pPr>
            <a:r>
              <a:rPr lang="en-US" dirty="0"/>
              <a:t>USFWS – WSFR Program via.</a:t>
            </a:r>
          </a:p>
          <a:p>
            <a:pPr marL="0" indent="0" algn="ctr">
              <a:spcBef>
                <a:spcPts val="400"/>
              </a:spcBef>
              <a:buNone/>
            </a:pPr>
            <a:r>
              <a:rPr lang="en-US" dirty="0">
                <a:hlinkClick r:id="rId4"/>
              </a:rPr>
              <a:t>www.GrantSolutions.gov</a:t>
            </a:r>
            <a:r>
              <a:rPr lang="en-US" dirty="0"/>
              <a:t> or </a:t>
            </a:r>
            <a:r>
              <a:rPr lang="en-US" dirty="0">
                <a:hlinkClick r:id="rId5"/>
              </a:rPr>
              <a:t>www.grants.gov</a:t>
            </a:r>
            <a:endParaRPr lang="en-US" dirty="0"/>
          </a:p>
          <a:p>
            <a:pPr marL="0" indent="0" algn="ctr">
              <a:spcBef>
                <a:spcPts val="400"/>
              </a:spcBef>
              <a:buNone/>
            </a:pPr>
            <a:r>
              <a:rPr lang="en-US" dirty="0"/>
              <a:t>Search “F22AS00011” or “Multistate Conservation Grant Program”</a:t>
            </a:r>
          </a:p>
          <a:p>
            <a:pPr marL="0" indent="0">
              <a:spcBef>
                <a:spcPts val="400"/>
              </a:spcBef>
              <a:buNone/>
            </a:pPr>
            <a:endParaRPr lang="en-US" dirty="0"/>
          </a:p>
          <a:p>
            <a:pPr>
              <a:spcBef>
                <a:spcPts val="400"/>
              </a:spcBef>
              <a:buFont typeface="Wingdings" panose="05000000000000000000" pitchFamily="2" charset="2"/>
              <a:buChar char="ü"/>
            </a:pPr>
            <a:r>
              <a:rPr lang="en-US" dirty="0"/>
              <a:t>Applicants are encouraged not to wait to the last minute to submit applications.</a:t>
            </a:r>
          </a:p>
          <a:p>
            <a:pPr>
              <a:spcBef>
                <a:spcPts val="400"/>
              </a:spcBef>
            </a:pPr>
            <a:endParaRPr lang="en-US" dirty="0"/>
          </a:p>
        </p:txBody>
      </p:sp>
      <p:pic>
        <p:nvPicPr>
          <p:cNvPr id="4" name="Picture 2" descr="Image result for WSFR logo">
            <a:extLst>
              <a:ext uri="{FF2B5EF4-FFF2-40B4-BE49-F238E27FC236}">
                <a16:creationId xmlns:a16="http://schemas.microsoft.com/office/drawing/2014/main" id="{13DFDA1F-2ED3-4ABA-B3FC-E64E24E98B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1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E82C-0C55-46AE-B68A-32D9BCD3CE6C}"/>
              </a:ext>
            </a:extLst>
          </p:cNvPr>
          <p:cNvSpPr>
            <a:spLocks noGrp="1"/>
          </p:cNvSpPr>
          <p:nvPr>
            <p:ph type="title"/>
          </p:nvPr>
        </p:nvSpPr>
        <p:spPr/>
        <p:txBody>
          <a:bodyPr/>
          <a:lstStyle/>
          <a:p>
            <a:r>
              <a:rPr lang="en-US" dirty="0"/>
              <a:t>Need Assistance?</a:t>
            </a:r>
          </a:p>
        </p:txBody>
      </p:sp>
      <p:sp>
        <p:nvSpPr>
          <p:cNvPr id="3" name="Content Placeholder 2">
            <a:extLst>
              <a:ext uri="{FF2B5EF4-FFF2-40B4-BE49-F238E27FC236}">
                <a16:creationId xmlns:a16="http://schemas.microsoft.com/office/drawing/2014/main" id="{BE6B1472-72F6-40FB-B90D-00DAEFDBC5F9}"/>
              </a:ext>
            </a:extLst>
          </p:cNvPr>
          <p:cNvSpPr>
            <a:spLocks noGrp="1"/>
          </p:cNvSpPr>
          <p:nvPr>
            <p:ph idx="1"/>
          </p:nvPr>
        </p:nvSpPr>
        <p:spPr/>
        <p:txBody>
          <a:bodyPr/>
          <a:lstStyle/>
          <a:p>
            <a:pPr marL="0" indent="0">
              <a:buNone/>
            </a:pPr>
            <a:r>
              <a:rPr lang="en-US" dirty="0"/>
              <a:t>AFWA</a:t>
            </a:r>
          </a:p>
          <a:p>
            <a:r>
              <a:rPr lang="en-US" sz="2000" dirty="0"/>
              <a:t>Silvana </a:t>
            </a:r>
            <a:r>
              <a:rPr lang="en-US" sz="2000" dirty="0" err="1"/>
              <a:t>Yaroschuk</a:t>
            </a:r>
            <a:r>
              <a:rPr lang="en-US" sz="2000" dirty="0"/>
              <a:t> – </a:t>
            </a:r>
            <a:r>
              <a:rPr lang="en-US" sz="2000" dirty="0">
                <a:hlinkClick r:id="rId2"/>
              </a:rPr>
              <a:t>syaroschuk@fishwildlife.org</a:t>
            </a:r>
            <a:r>
              <a:rPr lang="en-US" sz="2000" dirty="0"/>
              <a:t> </a:t>
            </a:r>
          </a:p>
          <a:p>
            <a:pPr marL="0" indent="0">
              <a:buNone/>
            </a:pPr>
            <a:endParaRPr lang="en-US" dirty="0"/>
          </a:p>
          <a:p>
            <a:pPr marL="0" indent="0">
              <a:buNone/>
            </a:pPr>
            <a:r>
              <a:rPr lang="en-US" dirty="0"/>
              <a:t>WSFR</a:t>
            </a:r>
          </a:p>
          <a:p>
            <a:r>
              <a:rPr lang="en-US" sz="2000" dirty="0"/>
              <a:t>John </a:t>
            </a:r>
            <a:r>
              <a:rPr lang="en-US" sz="2000" dirty="0" err="1"/>
              <a:t>Stremple</a:t>
            </a:r>
            <a:r>
              <a:rPr lang="en-US" sz="2000" dirty="0"/>
              <a:t> - </a:t>
            </a:r>
            <a:r>
              <a:rPr lang="en-US" sz="2000" dirty="0">
                <a:hlinkClick r:id="rId3"/>
              </a:rPr>
              <a:t>john_stremple@fws.gov</a:t>
            </a:r>
            <a:r>
              <a:rPr lang="en-US" sz="2000" dirty="0"/>
              <a:t> </a:t>
            </a:r>
          </a:p>
          <a:p>
            <a:r>
              <a:rPr lang="en-US" sz="2000" dirty="0"/>
              <a:t>Lori Bennett - </a:t>
            </a:r>
            <a:r>
              <a:rPr lang="en-US" sz="2000" dirty="0">
                <a:hlinkClick r:id="rId4"/>
              </a:rPr>
              <a:t>lori_bennett@fws.gov</a:t>
            </a:r>
            <a:r>
              <a:rPr lang="en-US" sz="2000" dirty="0"/>
              <a:t> </a:t>
            </a:r>
          </a:p>
          <a:p>
            <a:r>
              <a:rPr lang="en-US" sz="2000" dirty="0"/>
              <a:t>Yonah Cohen - </a:t>
            </a:r>
            <a:r>
              <a:rPr lang="en-US" sz="2000" dirty="0">
                <a:hlinkClick r:id="rId5"/>
              </a:rPr>
              <a:t>yonah_cohen@fws.gov</a:t>
            </a:r>
            <a:r>
              <a:rPr lang="en-US" sz="2000" dirty="0"/>
              <a:t> </a:t>
            </a:r>
          </a:p>
          <a:p>
            <a:r>
              <a:rPr lang="en-US" sz="2000" dirty="0"/>
              <a:t>Margaret </a:t>
            </a:r>
            <a:r>
              <a:rPr lang="en-US" sz="2000" dirty="0" err="1"/>
              <a:t>Druyor</a:t>
            </a:r>
            <a:r>
              <a:rPr lang="en-US" sz="2000" dirty="0"/>
              <a:t> - </a:t>
            </a:r>
            <a:r>
              <a:rPr lang="en-US" sz="2000" dirty="0">
                <a:hlinkClick r:id="rId6"/>
              </a:rPr>
              <a:t>margaret_druyor@fws.gov</a:t>
            </a:r>
            <a:r>
              <a:rPr lang="en-US" sz="2000" dirty="0"/>
              <a:t> </a:t>
            </a:r>
          </a:p>
          <a:p>
            <a:r>
              <a:rPr lang="en-US" sz="2000" dirty="0"/>
              <a:t>Mike Sawyers - </a:t>
            </a:r>
            <a:r>
              <a:rPr lang="en-US" sz="2000" dirty="0">
                <a:hlinkClick r:id="rId7"/>
              </a:rPr>
              <a:t>michael_sawyers@fws.gov</a:t>
            </a:r>
            <a:r>
              <a:rPr lang="en-US" sz="2000" dirty="0"/>
              <a:t> </a:t>
            </a:r>
          </a:p>
          <a:p>
            <a:r>
              <a:rPr lang="en-US" sz="2000" dirty="0"/>
              <a:t>Ryan Oster - </a:t>
            </a:r>
            <a:r>
              <a:rPr lang="en-US" sz="2000" dirty="0">
                <a:hlinkClick r:id="rId8"/>
              </a:rPr>
              <a:t>ryan_oster@fws.gov</a:t>
            </a:r>
            <a:r>
              <a:rPr lang="en-US" sz="2000" dirty="0"/>
              <a:t> </a:t>
            </a:r>
          </a:p>
        </p:txBody>
      </p:sp>
      <p:pic>
        <p:nvPicPr>
          <p:cNvPr id="5" name="Picture 4">
            <a:extLst>
              <a:ext uri="{FF2B5EF4-FFF2-40B4-BE49-F238E27FC236}">
                <a16:creationId xmlns:a16="http://schemas.microsoft.com/office/drawing/2014/main" id="{2A5097B4-5051-4BE6-A44D-684445EE369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1079" y="3692935"/>
            <a:ext cx="5524500" cy="2952750"/>
          </a:xfrm>
          <a:prstGeom prst="rect">
            <a:avLst/>
          </a:prstGeom>
        </p:spPr>
      </p:pic>
      <p:pic>
        <p:nvPicPr>
          <p:cNvPr id="6" name="Picture 2" descr="Image result for WSFR logo">
            <a:extLst>
              <a:ext uri="{FF2B5EF4-FFF2-40B4-BE49-F238E27FC236}">
                <a16:creationId xmlns:a16="http://schemas.microsoft.com/office/drawing/2014/main" id="{5A142E43-60B3-4F42-8FA3-A3DF74C968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0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8FDB-2075-46AD-9C34-D5A73F02C056}"/>
              </a:ext>
            </a:extLst>
          </p:cNvPr>
          <p:cNvSpPr>
            <a:spLocks noGrp="1"/>
          </p:cNvSpPr>
          <p:nvPr>
            <p:ph type="title"/>
          </p:nvPr>
        </p:nvSpPr>
        <p:spPr/>
        <p:txBody>
          <a:bodyPr/>
          <a:lstStyle/>
          <a:p>
            <a:r>
              <a:rPr lang="en-US" dirty="0"/>
              <a:t>Any Questions</a:t>
            </a:r>
          </a:p>
        </p:txBody>
      </p:sp>
      <p:pic>
        <p:nvPicPr>
          <p:cNvPr id="4" name="Picture 3">
            <a:extLst>
              <a:ext uri="{FF2B5EF4-FFF2-40B4-BE49-F238E27FC236}">
                <a16:creationId xmlns:a16="http://schemas.microsoft.com/office/drawing/2014/main" id="{46B41AE5-5328-4A55-9692-EB1A5306FF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630" y="1847850"/>
            <a:ext cx="4914900" cy="4542187"/>
          </a:xfrm>
          <a:prstGeom prst="rect">
            <a:avLst/>
          </a:prstGeom>
        </p:spPr>
      </p:pic>
      <p:pic>
        <p:nvPicPr>
          <p:cNvPr id="5" name="Picture 2" descr="Image result for WSFR logo">
            <a:extLst>
              <a:ext uri="{FF2B5EF4-FFF2-40B4-BE49-F238E27FC236}">
                <a16:creationId xmlns:a16="http://schemas.microsoft.com/office/drawing/2014/main" id="{B812E82D-E9BD-42FF-BC3F-993269865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36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D4E-68F2-4B32-A7C8-74B66227FDB4}"/>
              </a:ext>
            </a:extLst>
          </p:cNvPr>
          <p:cNvSpPr>
            <a:spLocks noGrp="1"/>
          </p:cNvSpPr>
          <p:nvPr>
            <p:ph type="title"/>
          </p:nvPr>
        </p:nvSpPr>
        <p:spPr/>
        <p:txBody>
          <a:bodyPr/>
          <a:lstStyle/>
          <a:p>
            <a:r>
              <a:rPr lang="en-US" dirty="0"/>
              <a:t>SAM Registration Requirement</a:t>
            </a:r>
          </a:p>
        </p:txBody>
      </p:sp>
      <p:sp>
        <p:nvSpPr>
          <p:cNvPr id="3" name="Content Placeholder 2">
            <a:extLst>
              <a:ext uri="{FF2B5EF4-FFF2-40B4-BE49-F238E27FC236}">
                <a16:creationId xmlns:a16="http://schemas.microsoft.com/office/drawing/2014/main" id="{804CAF0A-30A9-4112-99EE-3165C1D7B0EA}"/>
              </a:ext>
            </a:extLst>
          </p:cNvPr>
          <p:cNvSpPr>
            <a:spLocks noGrp="1"/>
          </p:cNvSpPr>
          <p:nvPr>
            <p:ph idx="1"/>
          </p:nvPr>
        </p:nvSpPr>
        <p:spPr/>
        <p:txBody>
          <a:bodyPr/>
          <a:lstStyle/>
          <a:p>
            <a:pPr marL="0" indent="0">
              <a:buNone/>
            </a:pPr>
            <a:r>
              <a:rPr lang="en-US" u="sng" dirty="0"/>
              <a:t>S</a:t>
            </a:r>
            <a:r>
              <a:rPr lang="en-US" dirty="0"/>
              <a:t>ystem for </a:t>
            </a:r>
            <a:r>
              <a:rPr lang="en-US" u="sng" dirty="0"/>
              <a:t>A</a:t>
            </a:r>
            <a:r>
              <a:rPr lang="en-US" dirty="0"/>
              <a:t>ward </a:t>
            </a:r>
            <a:r>
              <a:rPr lang="en-US" u="sng" dirty="0"/>
              <a:t>M</a:t>
            </a:r>
            <a:r>
              <a:rPr lang="en-US" dirty="0"/>
              <a:t>anagement (SAM).</a:t>
            </a:r>
          </a:p>
          <a:p>
            <a:r>
              <a:rPr lang="en-US" dirty="0"/>
              <a:t>Federal repository into which applicants/recipients must provide required information to do business with the Federal government.</a:t>
            </a:r>
          </a:p>
          <a:p>
            <a:r>
              <a:rPr lang="en-US" dirty="0"/>
              <a:t>Unless waived, you must have, </a:t>
            </a:r>
            <a:r>
              <a:rPr lang="en-US" u="sng" dirty="0"/>
              <a:t>and maintain</a:t>
            </a:r>
            <a:r>
              <a:rPr lang="en-US" dirty="0"/>
              <a:t>, an active registration in SAM in order to receive/amend a Federal grant.</a:t>
            </a:r>
          </a:p>
        </p:txBody>
      </p:sp>
      <p:pic>
        <p:nvPicPr>
          <p:cNvPr id="4" name="Picture 2" descr="Image result for WSFR logo">
            <a:extLst>
              <a:ext uri="{FF2B5EF4-FFF2-40B4-BE49-F238E27FC236}">
                <a16:creationId xmlns:a16="http://schemas.microsoft.com/office/drawing/2014/main" id="{6893B822-A291-4EFB-BD85-9E647E2DA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94D80A3-8B7D-4A44-9AC2-C25AB23F8A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333" y="6124667"/>
            <a:ext cx="3066667" cy="733333"/>
          </a:xfrm>
          <a:prstGeom prst="rect">
            <a:avLst/>
          </a:prstGeom>
        </p:spPr>
      </p:pic>
      <p:sp>
        <p:nvSpPr>
          <p:cNvPr id="9" name="TextBox 8">
            <a:extLst>
              <a:ext uri="{FF2B5EF4-FFF2-40B4-BE49-F238E27FC236}">
                <a16:creationId xmlns:a16="http://schemas.microsoft.com/office/drawing/2014/main" id="{887F63D1-9538-4F5C-8F22-4B4B5363E486}"/>
              </a:ext>
            </a:extLst>
          </p:cNvPr>
          <p:cNvSpPr txBox="1"/>
          <p:nvPr/>
        </p:nvSpPr>
        <p:spPr>
          <a:xfrm>
            <a:off x="9583839" y="4644838"/>
            <a:ext cx="23482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Registration is free at </a:t>
            </a:r>
            <a:r>
              <a:rPr kumimoji="0" lang="en-US" sz="1800" b="0" i="0" u="none" strike="noStrike" kern="1200" cap="none" spc="0" normalizeH="0" baseline="0" noProof="0" dirty="0">
                <a:ln>
                  <a:noFill/>
                </a:ln>
                <a:solidFill>
                  <a:prstClr val="black"/>
                </a:solidFill>
                <a:effectLst/>
                <a:uLnTx/>
                <a:uFillTx/>
                <a:latin typeface="Constantia"/>
                <a:ea typeface="+mn-ea"/>
                <a:cs typeface="+mn-cs"/>
                <a:hlinkClick r:id="rId5"/>
              </a:rPr>
              <a:t>www.SAM.gov</a:t>
            </a:r>
            <a:r>
              <a:rPr kumimoji="0" lang="en-US" sz="1800" b="0" i="0" u="none" strike="noStrike" kern="1200" cap="none" spc="0" normalizeH="0" baseline="0" noProof="0" dirty="0">
                <a:ln>
                  <a:noFill/>
                </a:ln>
                <a:solidFill>
                  <a:prstClr val="black"/>
                </a:solidFill>
                <a:effectLst/>
                <a:uLnTx/>
                <a:uFillTx/>
                <a:latin typeface="Constantia"/>
                <a:ea typeface="+mn-ea"/>
                <a:cs typeface="+mn-cs"/>
              </a:rPr>
              <a:t> </a:t>
            </a:r>
          </a:p>
        </p:txBody>
      </p:sp>
      <p:pic>
        <p:nvPicPr>
          <p:cNvPr id="11" name="Picture 10">
            <a:extLst>
              <a:ext uri="{FF2B5EF4-FFF2-40B4-BE49-F238E27FC236}">
                <a16:creationId xmlns:a16="http://schemas.microsoft.com/office/drawing/2014/main" id="{4E95D1D8-6C8D-4900-ACC0-9B8A0C808E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955" y="4510381"/>
            <a:ext cx="8400000" cy="1980952"/>
          </a:xfrm>
          <a:prstGeom prst="rect">
            <a:avLst/>
          </a:prstGeom>
        </p:spPr>
      </p:pic>
      <p:sp>
        <p:nvSpPr>
          <p:cNvPr id="12" name="Arrow: Notched Right 11">
            <a:extLst>
              <a:ext uri="{FF2B5EF4-FFF2-40B4-BE49-F238E27FC236}">
                <a16:creationId xmlns:a16="http://schemas.microsoft.com/office/drawing/2014/main" id="{9313BF41-E024-4F42-BBF9-C148CD2DDE61}"/>
              </a:ext>
              <a:ext uri="{C183D7F6-B498-43B3-948B-1728B52AA6E4}">
                <adec:decorative xmlns:adec="http://schemas.microsoft.com/office/drawing/2017/decorative" val="1"/>
              </a:ext>
            </a:extLst>
          </p:cNvPr>
          <p:cNvSpPr/>
          <p:nvPr/>
        </p:nvSpPr>
        <p:spPr>
          <a:xfrm>
            <a:off x="10412361" y="5500857"/>
            <a:ext cx="691203" cy="353548"/>
          </a:xfrm>
          <a:prstGeom prst="notchedRightArrow">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64443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D4E-68F2-4B32-A7C8-74B66227FDB4}"/>
              </a:ext>
            </a:extLst>
          </p:cNvPr>
          <p:cNvSpPr>
            <a:spLocks noGrp="1"/>
          </p:cNvSpPr>
          <p:nvPr>
            <p:ph type="title"/>
          </p:nvPr>
        </p:nvSpPr>
        <p:spPr/>
        <p:txBody>
          <a:bodyPr/>
          <a:lstStyle/>
          <a:p>
            <a:r>
              <a:rPr lang="en-US" dirty="0"/>
              <a:t>Payments under grants</a:t>
            </a:r>
          </a:p>
        </p:txBody>
      </p:sp>
      <p:sp>
        <p:nvSpPr>
          <p:cNvPr id="3" name="Content Placeholder 2">
            <a:extLst>
              <a:ext uri="{FF2B5EF4-FFF2-40B4-BE49-F238E27FC236}">
                <a16:creationId xmlns:a16="http://schemas.microsoft.com/office/drawing/2014/main" id="{804CAF0A-30A9-4112-99EE-3165C1D7B0EA}"/>
              </a:ext>
            </a:extLst>
          </p:cNvPr>
          <p:cNvSpPr>
            <a:spLocks noGrp="1"/>
          </p:cNvSpPr>
          <p:nvPr>
            <p:ph idx="1"/>
          </p:nvPr>
        </p:nvSpPr>
        <p:spPr/>
        <p:txBody>
          <a:bodyPr/>
          <a:lstStyle/>
          <a:p>
            <a:pPr marL="0" indent="0">
              <a:buNone/>
            </a:pPr>
            <a:r>
              <a:rPr lang="en-US" dirty="0"/>
              <a:t>U.S. Treasury’s </a:t>
            </a:r>
            <a:r>
              <a:rPr lang="en-US" u="sng" dirty="0"/>
              <a:t>A</a:t>
            </a:r>
            <a:r>
              <a:rPr lang="en-US" dirty="0"/>
              <a:t>utomated </a:t>
            </a:r>
            <a:r>
              <a:rPr lang="en-US" u="sng" dirty="0"/>
              <a:t>S</a:t>
            </a:r>
            <a:r>
              <a:rPr lang="en-US" dirty="0"/>
              <a:t>tandard </a:t>
            </a:r>
            <a:r>
              <a:rPr lang="en-US" u="sng" dirty="0"/>
              <a:t>A</a:t>
            </a:r>
            <a:r>
              <a:rPr lang="en-US" dirty="0"/>
              <a:t>pplication for </a:t>
            </a:r>
            <a:r>
              <a:rPr lang="en-US" u="sng" dirty="0"/>
              <a:t>P</a:t>
            </a:r>
            <a:r>
              <a:rPr lang="en-US" dirty="0"/>
              <a:t>ayments (ASAP).</a:t>
            </a:r>
          </a:p>
          <a:p>
            <a:r>
              <a:rPr lang="en-US" dirty="0"/>
              <a:t>Unless waived, recipients must be registered and have a payment method established </a:t>
            </a:r>
            <a:r>
              <a:rPr lang="en-US" u="sng" dirty="0"/>
              <a:t>before</a:t>
            </a:r>
            <a:r>
              <a:rPr lang="en-US" dirty="0"/>
              <a:t> Federal funds can be obligated to a grant.</a:t>
            </a:r>
          </a:p>
        </p:txBody>
      </p:sp>
      <p:pic>
        <p:nvPicPr>
          <p:cNvPr id="4" name="Picture 2" descr="Image result for WSFR logo">
            <a:extLst>
              <a:ext uri="{FF2B5EF4-FFF2-40B4-BE49-F238E27FC236}">
                <a16:creationId xmlns:a16="http://schemas.microsoft.com/office/drawing/2014/main" id="{6893B822-A291-4EFB-BD85-9E647E2DA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616BB0-727E-4B97-B554-3B822DD8A42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333" y="6029429"/>
            <a:ext cx="5866667" cy="828571"/>
          </a:xfrm>
          <a:prstGeom prst="rect">
            <a:avLst/>
          </a:prstGeom>
        </p:spPr>
      </p:pic>
      <p:pic>
        <p:nvPicPr>
          <p:cNvPr id="8" name="Picture 7">
            <a:extLst>
              <a:ext uri="{FF2B5EF4-FFF2-40B4-BE49-F238E27FC236}">
                <a16:creationId xmlns:a16="http://schemas.microsoft.com/office/drawing/2014/main" id="{BEA6476B-85E1-41FE-905F-4586B801424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762" y="3248477"/>
            <a:ext cx="10190476" cy="2780952"/>
          </a:xfrm>
          <a:prstGeom prst="rect">
            <a:avLst/>
          </a:prstGeom>
        </p:spPr>
      </p:pic>
    </p:spTree>
    <p:extLst>
      <p:ext uri="{BB962C8B-B14F-4D97-AF65-F5344CB8AC3E}">
        <p14:creationId xmlns:p14="http://schemas.microsoft.com/office/powerpoint/2010/main" val="127097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D4E-68F2-4B32-A7C8-74B66227FDB4}"/>
              </a:ext>
            </a:extLst>
          </p:cNvPr>
          <p:cNvSpPr>
            <a:spLocks noGrp="1"/>
          </p:cNvSpPr>
          <p:nvPr>
            <p:ph type="title"/>
          </p:nvPr>
        </p:nvSpPr>
        <p:spPr/>
        <p:txBody>
          <a:bodyPr/>
          <a:lstStyle/>
          <a:p>
            <a:r>
              <a:rPr lang="en-US" dirty="0"/>
              <a:t>Registration in </a:t>
            </a:r>
            <a:r>
              <a:rPr lang="en-US" dirty="0" err="1"/>
              <a:t>GrantSolutions</a:t>
            </a:r>
            <a:endParaRPr lang="en-US" dirty="0"/>
          </a:p>
        </p:txBody>
      </p:sp>
      <p:sp>
        <p:nvSpPr>
          <p:cNvPr id="3" name="Content Placeholder 2">
            <a:extLst>
              <a:ext uri="{FF2B5EF4-FFF2-40B4-BE49-F238E27FC236}">
                <a16:creationId xmlns:a16="http://schemas.microsoft.com/office/drawing/2014/main" id="{804CAF0A-30A9-4112-99EE-3165C1D7B0EA}"/>
              </a:ext>
            </a:extLst>
          </p:cNvPr>
          <p:cNvSpPr>
            <a:spLocks noGrp="1"/>
          </p:cNvSpPr>
          <p:nvPr>
            <p:ph idx="1"/>
          </p:nvPr>
        </p:nvSpPr>
        <p:spPr/>
        <p:txBody>
          <a:bodyPr/>
          <a:lstStyle/>
          <a:p>
            <a:pPr marL="0" indent="0">
              <a:buNone/>
            </a:pPr>
            <a:r>
              <a:rPr lang="en-US" dirty="0"/>
              <a:t>DOI mandated that all bureaus use </a:t>
            </a:r>
            <a:r>
              <a:rPr lang="en-US" dirty="0" err="1"/>
              <a:t>GrantSolutions</a:t>
            </a:r>
            <a:r>
              <a:rPr lang="en-US" dirty="0"/>
              <a:t> beginning May 2020.</a:t>
            </a:r>
          </a:p>
          <a:p>
            <a:r>
              <a:rPr lang="en-US" dirty="0"/>
              <a:t>Financial assistance software platform that allows Federal agencies to manage grants throughout the entire award life cycle.</a:t>
            </a:r>
          </a:p>
          <a:p>
            <a:r>
              <a:rPr lang="en-US" dirty="0"/>
              <a:t>Roll-based system, so recipients decide who in their organization has what roles.  </a:t>
            </a:r>
            <a:r>
              <a:rPr lang="en-US" dirty="0">
                <a:hlinkClick r:id="rId3"/>
              </a:rPr>
              <a:t>Click here </a:t>
            </a:r>
            <a:r>
              <a:rPr lang="en-US" dirty="0"/>
              <a:t>to go to </a:t>
            </a:r>
            <a:r>
              <a:rPr lang="en-US" dirty="0" err="1"/>
              <a:t>GrantSolutions</a:t>
            </a:r>
            <a:r>
              <a:rPr lang="en-US" dirty="0"/>
              <a:t>.</a:t>
            </a:r>
          </a:p>
          <a:p>
            <a:pPr marL="0" indent="0">
              <a:buNone/>
            </a:pPr>
            <a:endParaRPr lang="en-US" dirty="0"/>
          </a:p>
        </p:txBody>
      </p:sp>
      <p:pic>
        <p:nvPicPr>
          <p:cNvPr id="4" name="Picture 2" descr="Image result for WSFR logo">
            <a:extLst>
              <a:ext uri="{FF2B5EF4-FFF2-40B4-BE49-F238E27FC236}">
                <a16:creationId xmlns:a16="http://schemas.microsoft.com/office/drawing/2014/main" id="{6893B822-A291-4EFB-BD85-9E647E2DA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F4F562D-1E10-465D-93BA-AD346C25FE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8571" y="5931458"/>
            <a:ext cx="1953429" cy="786286"/>
          </a:xfrm>
          <a:prstGeom prst="rect">
            <a:avLst/>
          </a:prstGeom>
        </p:spPr>
      </p:pic>
      <p:pic>
        <p:nvPicPr>
          <p:cNvPr id="10" name="Picture 9">
            <a:extLst>
              <a:ext uri="{FF2B5EF4-FFF2-40B4-BE49-F238E27FC236}">
                <a16:creationId xmlns:a16="http://schemas.microsoft.com/office/drawing/2014/main" id="{54BF8118-59AB-4259-BC38-41B35462914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66571"/>
            <a:ext cx="7868572" cy="2291429"/>
          </a:xfrm>
          <a:prstGeom prst="rect">
            <a:avLst/>
          </a:prstGeom>
        </p:spPr>
      </p:pic>
      <p:sp>
        <p:nvSpPr>
          <p:cNvPr id="13" name="TextBox 12">
            <a:extLst>
              <a:ext uri="{FF2B5EF4-FFF2-40B4-BE49-F238E27FC236}">
                <a16:creationId xmlns:a16="http://schemas.microsoft.com/office/drawing/2014/main" id="{9DAF3434-B5C8-4F64-8777-39C9C162CA2C}"/>
              </a:ext>
            </a:extLst>
          </p:cNvPr>
          <p:cNvSpPr txBox="1"/>
          <p:nvPr/>
        </p:nvSpPr>
        <p:spPr>
          <a:xfrm>
            <a:off x="8336280" y="4474729"/>
            <a:ext cx="35509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Need to register as a new recipient in </a:t>
            </a:r>
            <a:r>
              <a:rPr kumimoji="0" lang="en-US" sz="1800" b="0" i="0" u="none" strike="noStrike" kern="1200" cap="none" spc="0" normalizeH="0" baseline="0" noProof="0" dirty="0" err="1">
                <a:ln>
                  <a:noFill/>
                </a:ln>
                <a:solidFill>
                  <a:prstClr val="black"/>
                </a:solidFill>
                <a:effectLst/>
                <a:uLnTx/>
                <a:uFillTx/>
                <a:latin typeface="Constantia"/>
                <a:ea typeface="+mn-ea"/>
                <a:cs typeface="+mn-cs"/>
              </a:rPr>
              <a:t>GrantSolutions</a:t>
            </a:r>
            <a:r>
              <a:rPr kumimoji="0" lang="en-US" sz="1800" b="0" i="0" u="none" strike="noStrike" kern="1200" cap="none" spc="0" normalizeH="0" baseline="0" noProof="0" dirty="0">
                <a:ln>
                  <a:noFill/>
                </a:ln>
                <a:solidFill>
                  <a:prstClr val="black"/>
                </a:solidFill>
                <a:effectLst/>
                <a:uLnTx/>
                <a:uFillTx/>
                <a:latin typeface="Constantia"/>
                <a:ea typeface="+mn-ea"/>
                <a:cs typeface="+mn-cs"/>
              </a:rPr>
              <a:t>?  </a:t>
            </a:r>
            <a:r>
              <a:rPr kumimoji="0" lang="en-US" sz="1800" b="0" i="0" u="none" strike="noStrike" kern="1200" cap="none" spc="0" normalizeH="0" baseline="0" noProof="0" dirty="0">
                <a:ln>
                  <a:noFill/>
                </a:ln>
                <a:solidFill>
                  <a:prstClr val="black"/>
                </a:solidFill>
                <a:effectLst/>
                <a:uLnTx/>
                <a:uFillTx/>
                <a:latin typeface="Constantia"/>
                <a:ea typeface="+mn-ea"/>
                <a:cs typeface="+mn-cs"/>
                <a:hlinkClick r:id="rId7"/>
              </a:rPr>
              <a:t>Click here </a:t>
            </a:r>
            <a:r>
              <a:rPr kumimoji="0" lang="en-US" sz="1800" b="0" i="0" u="none" strike="noStrike" kern="1200" cap="none" spc="0" normalizeH="0" baseline="0" noProof="0" dirty="0">
                <a:ln>
                  <a:noFill/>
                </a:ln>
                <a:solidFill>
                  <a:prstClr val="black"/>
                </a:solidFill>
                <a:effectLst/>
                <a:uLnTx/>
                <a:uFillTx/>
                <a:latin typeface="Constantia"/>
                <a:ea typeface="+mn-ea"/>
                <a:cs typeface="+mn-cs"/>
              </a:rPr>
              <a:t>to fill out the </a:t>
            </a:r>
            <a:r>
              <a:rPr kumimoji="0" lang="en-US" sz="1800" b="0" i="1" u="none" strike="noStrike" kern="1200" cap="none" spc="0" normalizeH="0" baseline="0" noProof="0" dirty="0">
                <a:ln>
                  <a:noFill/>
                </a:ln>
                <a:solidFill>
                  <a:prstClr val="black"/>
                </a:solidFill>
                <a:effectLst/>
                <a:uLnTx/>
                <a:uFillTx/>
                <a:latin typeface="Constantia"/>
                <a:ea typeface="+mn-ea"/>
                <a:cs typeface="+mn-cs"/>
              </a:rPr>
              <a:t>Recipient User Account Request Form</a:t>
            </a:r>
            <a:r>
              <a:rPr kumimoji="0" lang="en-US" sz="1800" b="0" i="0" u="none" strike="noStrike" kern="1200" cap="none" spc="0" normalizeH="0" baseline="0" noProof="0" dirty="0">
                <a:ln>
                  <a:noFill/>
                </a:ln>
                <a:solidFill>
                  <a:prstClr val="black"/>
                </a:solidFill>
                <a:effectLst/>
                <a:uLnTx/>
                <a:uFillTx/>
                <a:latin typeface="Constantia"/>
                <a:ea typeface="+mn-ea"/>
                <a:cs typeface="+mn-cs"/>
              </a:rPr>
              <a:t>.</a:t>
            </a:r>
          </a:p>
        </p:txBody>
      </p:sp>
    </p:spTree>
    <p:extLst>
      <p:ext uri="{BB962C8B-B14F-4D97-AF65-F5344CB8AC3E}">
        <p14:creationId xmlns:p14="http://schemas.microsoft.com/office/powerpoint/2010/main" val="103927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105B-F474-4C25-82A7-0CE8BAE86B22}"/>
              </a:ext>
            </a:extLst>
          </p:cNvPr>
          <p:cNvSpPr>
            <a:spLocks noGrp="1"/>
          </p:cNvSpPr>
          <p:nvPr>
            <p:ph type="title"/>
          </p:nvPr>
        </p:nvSpPr>
        <p:spPr/>
        <p:txBody>
          <a:bodyPr/>
          <a:lstStyle/>
          <a:p>
            <a:r>
              <a:rPr lang="en-US" dirty="0"/>
              <a:t>Full Proposal Requirements</a:t>
            </a:r>
          </a:p>
        </p:txBody>
      </p:sp>
      <p:sp>
        <p:nvSpPr>
          <p:cNvPr id="3" name="Content Placeholder 2">
            <a:extLst>
              <a:ext uri="{FF2B5EF4-FFF2-40B4-BE49-F238E27FC236}">
                <a16:creationId xmlns:a16="http://schemas.microsoft.com/office/drawing/2014/main" id="{8BAF5D02-749B-43F9-ACF2-433C928C836D}"/>
              </a:ext>
            </a:extLst>
          </p:cNvPr>
          <p:cNvSpPr>
            <a:spLocks noGrp="1"/>
          </p:cNvSpPr>
          <p:nvPr>
            <p:ph idx="1"/>
          </p:nvPr>
        </p:nvSpPr>
        <p:spPr/>
        <p:txBody>
          <a:bodyPr/>
          <a:lstStyle/>
          <a:p>
            <a:pPr marL="0" indent="0">
              <a:buNone/>
            </a:pPr>
            <a:r>
              <a:rPr lang="en-US" dirty="0"/>
              <a:t>A complete full proposal includes the following elements/documents:</a:t>
            </a:r>
          </a:p>
          <a:p>
            <a:r>
              <a:rPr lang="en-US" dirty="0"/>
              <a:t>Part I: Required Federal forms</a:t>
            </a:r>
          </a:p>
          <a:p>
            <a:pPr lvl="1"/>
            <a:r>
              <a:rPr lang="en-US" dirty="0"/>
              <a:t>SF-424</a:t>
            </a:r>
          </a:p>
          <a:p>
            <a:pPr lvl="1"/>
            <a:r>
              <a:rPr lang="en-US" dirty="0"/>
              <a:t>SF-424 A/C</a:t>
            </a:r>
          </a:p>
          <a:p>
            <a:pPr lvl="1"/>
            <a:r>
              <a:rPr lang="en-US" dirty="0"/>
              <a:t>SF-424D, if applicable</a:t>
            </a:r>
          </a:p>
          <a:p>
            <a:pPr lvl="1"/>
            <a:r>
              <a:rPr lang="en-US" dirty="0"/>
              <a:t>Required Certification Statements</a:t>
            </a:r>
          </a:p>
          <a:p>
            <a:pPr lvl="1"/>
            <a:r>
              <a:rPr lang="en-US" dirty="0"/>
              <a:t>NICRA, if applicable</a:t>
            </a:r>
          </a:p>
          <a:p>
            <a:r>
              <a:rPr lang="en-US" dirty="0"/>
              <a:t>Part II: Grant Proposal</a:t>
            </a:r>
          </a:p>
          <a:p>
            <a:pPr lvl="1"/>
            <a:r>
              <a:rPr lang="en-US" dirty="0"/>
              <a:t>Project Summary (1-page) and Narrative (8-pages)</a:t>
            </a:r>
          </a:p>
          <a:p>
            <a:pPr lvl="1"/>
            <a:r>
              <a:rPr lang="en-US" dirty="0"/>
              <a:t>Budget Narrative</a:t>
            </a:r>
          </a:p>
          <a:p>
            <a:pPr lvl="1"/>
            <a:r>
              <a:rPr lang="en-US" dirty="0"/>
              <a:t>Project Personnel Qualifications (1 paragraph/person)</a:t>
            </a:r>
          </a:p>
        </p:txBody>
      </p:sp>
      <p:pic>
        <p:nvPicPr>
          <p:cNvPr id="4" name="Picture 2" descr="Image result for WSFR logo">
            <a:extLst>
              <a:ext uri="{FF2B5EF4-FFF2-40B4-BE49-F238E27FC236}">
                <a16:creationId xmlns:a16="http://schemas.microsoft.com/office/drawing/2014/main" id="{2CEE838C-D94B-4E8F-A9D0-0777E0535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50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E82-5733-41CA-A515-9408A4D1FB9E}"/>
              </a:ext>
            </a:extLst>
          </p:cNvPr>
          <p:cNvSpPr>
            <a:spLocks noGrp="1"/>
          </p:cNvSpPr>
          <p:nvPr>
            <p:ph type="title"/>
          </p:nvPr>
        </p:nvSpPr>
        <p:spPr/>
        <p:txBody>
          <a:bodyPr/>
          <a:lstStyle/>
          <a:p>
            <a:r>
              <a:rPr lang="en-US" dirty="0"/>
              <a:t>SF-424 (AFA)</a:t>
            </a:r>
          </a:p>
        </p:txBody>
      </p:sp>
      <p:sp>
        <p:nvSpPr>
          <p:cNvPr id="3" name="Content Placeholder 2">
            <a:extLst>
              <a:ext uri="{FF2B5EF4-FFF2-40B4-BE49-F238E27FC236}">
                <a16:creationId xmlns:a16="http://schemas.microsoft.com/office/drawing/2014/main" id="{3F7638C7-BDF6-4E76-AAF2-15F345925C3A}"/>
              </a:ext>
            </a:extLst>
          </p:cNvPr>
          <p:cNvSpPr>
            <a:spLocks noGrp="1"/>
          </p:cNvSpPr>
          <p:nvPr>
            <p:ph idx="1"/>
          </p:nvPr>
        </p:nvSpPr>
        <p:spPr/>
        <p:txBody>
          <a:bodyPr/>
          <a:lstStyle/>
          <a:p>
            <a:pPr marL="0" indent="0">
              <a:buNone/>
            </a:pPr>
            <a:r>
              <a:rPr lang="en-US" dirty="0"/>
              <a:t>OMB-approved common form for applicants (not individuals) of Federal financial assistance funding.</a:t>
            </a:r>
          </a:p>
          <a:p>
            <a:r>
              <a:rPr lang="en-US" dirty="0"/>
              <a:t>Form is available in </a:t>
            </a:r>
            <a:r>
              <a:rPr lang="en-US" dirty="0" err="1"/>
              <a:t>GrantSolutions</a:t>
            </a:r>
            <a:r>
              <a:rPr lang="en-US" dirty="0"/>
              <a:t> and grants.gov. </a:t>
            </a:r>
          </a:p>
        </p:txBody>
      </p:sp>
      <p:pic>
        <p:nvPicPr>
          <p:cNvPr id="7" name="Picture 6">
            <a:extLst>
              <a:ext uri="{FF2B5EF4-FFF2-40B4-BE49-F238E27FC236}">
                <a16:creationId xmlns:a16="http://schemas.microsoft.com/office/drawing/2014/main" id="{F634FA82-280C-45F1-B041-DE3511EC7E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550" y="3319232"/>
            <a:ext cx="5372850" cy="3305636"/>
          </a:xfrm>
          <a:prstGeom prst="rect">
            <a:avLst/>
          </a:prstGeom>
        </p:spPr>
      </p:pic>
      <p:pic>
        <p:nvPicPr>
          <p:cNvPr id="5" name="Picture 2" descr="Image result for WSFR logo">
            <a:extLst>
              <a:ext uri="{FF2B5EF4-FFF2-40B4-BE49-F238E27FC236}">
                <a16:creationId xmlns:a16="http://schemas.microsoft.com/office/drawing/2014/main" id="{490885FF-141B-48B6-BDF1-BBDA03933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937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6175</TotalTime>
  <Words>2956</Words>
  <Application>Microsoft Office PowerPoint</Application>
  <PresentationFormat>Widescreen</PresentationFormat>
  <Paragraphs>281</Paragraphs>
  <Slides>42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Constantia</vt:lpstr>
      <vt:lpstr>Courier New</vt:lpstr>
      <vt:lpstr>Wingdings</vt:lpstr>
      <vt:lpstr>Wingdings 2</vt:lpstr>
      <vt:lpstr>Flow</vt:lpstr>
      <vt:lpstr>Multistate Conservation Grant Program</vt:lpstr>
      <vt:lpstr>AFWA’s Multistate Conservation Page</vt:lpstr>
      <vt:lpstr>Important items to remember prior to submitting a full grant proposal to AFWA and the USFWS – WSFR program. UEI SAM registration ASAP (payments) GrantSolutions / Grants.gov registration </vt:lpstr>
      <vt:lpstr>Obtain a UEI</vt:lpstr>
      <vt:lpstr>SAM Registration Requirement</vt:lpstr>
      <vt:lpstr>Payments under grants</vt:lpstr>
      <vt:lpstr>Registration in GrantSolutions</vt:lpstr>
      <vt:lpstr>Full Proposal Requirements</vt:lpstr>
      <vt:lpstr>SF-424 (AFA)</vt:lpstr>
      <vt:lpstr>SF-424A/C </vt:lpstr>
      <vt:lpstr>SF-424A/C </vt:lpstr>
      <vt:lpstr>SF-424A/C </vt:lpstr>
      <vt:lpstr>SF-424A/C </vt:lpstr>
      <vt:lpstr>SF-424A/C </vt:lpstr>
      <vt:lpstr>SF-424A/C </vt:lpstr>
      <vt:lpstr>SF-424A/C </vt:lpstr>
      <vt:lpstr>SF-424A/C </vt:lpstr>
      <vt:lpstr>SF-424A/C </vt:lpstr>
      <vt:lpstr>SF-424A/C </vt:lpstr>
      <vt:lpstr>SF-424A/C </vt:lpstr>
      <vt:lpstr>Allowable Costs</vt:lpstr>
      <vt:lpstr>Required Applicant Statements</vt:lpstr>
      <vt:lpstr>Hunting, Fishing, Shooting</vt:lpstr>
      <vt:lpstr>Single Audit Statement</vt:lpstr>
      <vt:lpstr>Indirect Cost Statement</vt:lpstr>
      <vt:lpstr>Indirect Cost Statement</vt:lpstr>
      <vt:lpstr>Indirect Cost Statement</vt:lpstr>
      <vt:lpstr>Example NICRA letter</vt:lpstr>
      <vt:lpstr>Overlap/Duplication Statement</vt:lpstr>
      <vt:lpstr>Conflict of Interest</vt:lpstr>
      <vt:lpstr>Grant Proposal Information</vt:lpstr>
      <vt:lpstr>Full Grant Proposal Template</vt:lpstr>
      <vt:lpstr>Full Grant Proposal Template</vt:lpstr>
      <vt:lpstr>Full Grant Proposal Template</vt:lpstr>
      <vt:lpstr>Full Grant Proposal Template</vt:lpstr>
      <vt:lpstr>Full Grant Proposal Template</vt:lpstr>
      <vt:lpstr>Full Grant Proposal Template</vt:lpstr>
      <vt:lpstr>Full Grant Proposal Template</vt:lpstr>
      <vt:lpstr>Full Grant Proposal Template</vt:lpstr>
      <vt:lpstr>Submission of Full Proposals</vt:lpstr>
      <vt:lpstr>Need Assistance?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&amp; Sport Fish Restoration Program JTF Meeting December 8, 2020</dc:title>
  <dc:creator>Oster, Ryan A</dc:creator>
  <cp:lastModifiedBy>Cohen, Yonah R</cp:lastModifiedBy>
  <cp:revision>224</cp:revision>
  <dcterms:created xsi:type="dcterms:W3CDTF">2020-12-03T21:46:08Z</dcterms:created>
  <dcterms:modified xsi:type="dcterms:W3CDTF">2021-07-15T16:11:15Z</dcterms:modified>
</cp:coreProperties>
</file>