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610" r:id="rId2"/>
    <p:sldId id="611" r:id="rId3"/>
    <p:sldId id="614" r:id="rId4"/>
    <p:sldId id="618" r:id="rId5"/>
    <p:sldId id="624" r:id="rId6"/>
    <p:sldId id="623" r:id="rId7"/>
    <p:sldId id="615" r:id="rId8"/>
    <p:sldId id="61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75FCC-A6C2-4BEE-B07B-4C4D95FB44A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2A6BA-9F39-4238-B5D8-75DF4B912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20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696913"/>
            <a:ext cx="4649787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3" name="Google Shape;193;p10:notes"/>
          <p:cNvSpPr txBox="1">
            <a:spLocks noGrp="1"/>
          </p:cNvSpPr>
          <p:nvPr>
            <p:ph type="body" idx="1"/>
          </p:nvPr>
        </p:nvSpPr>
        <p:spPr>
          <a:xfrm>
            <a:off x="688182" y="4415791"/>
            <a:ext cx="550545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14" tIns="46207" rIns="92414" bIns="46207" anchor="t" anchorCtr="0">
            <a:noAutofit/>
          </a:bodyPr>
          <a:lstStyle/>
          <a:p>
            <a:pPr marL="0" indent="0" defTabSz="924371">
              <a:buFont typeface="Arial" panose="020B0604020202020204" pitchFamily="34" charset="0"/>
              <a:buNone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4" name="Google Shape;194;p10:notes"/>
          <p:cNvSpPr txBox="1">
            <a:spLocks noGrp="1"/>
          </p:cNvSpPr>
          <p:nvPr>
            <p:ph type="sldNum" idx="12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14" tIns="46207" rIns="92414" bIns="46207" anchor="b" anchorCtr="0">
            <a:noAutofit/>
          </a:bodyPr>
          <a:lstStyle/>
          <a:p>
            <a:pPr marL="0" marR="0" lvl="0" indent="0" algn="r" defTabSz="9057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057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t>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7904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696913"/>
            <a:ext cx="4649787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3" name="Google Shape;193;p10:notes"/>
          <p:cNvSpPr txBox="1">
            <a:spLocks noGrp="1"/>
          </p:cNvSpPr>
          <p:nvPr>
            <p:ph type="body" idx="1"/>
          </p:nvPr>
        </p:nvSpPr>
        <p:spPr>
          <a:xfrm>
            <a:off x="688182" y="4415791"/>
            <a:ext cx="550545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14" tIns="46207" rIns="92414" bIns="46207" anchor="t" anchorCtr="0">
            <a:noAutofit/>
          </a:bodyPr>
          <a:lstStyle/>
          <a:p>
            <a:pPr marL="0" indent="0" defTabSz="924371">
              <a:buFont typeface="Arial" panose="020B0604020202020204" pitchFamily="34" charset="0"/>
              <a:buNone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4" name="Google Shape;194;p10:notes"/>
          <p:cNvSpPr txBox="1">
            <a:spLocks noGrp="1"/>
          </p:cNvSpPr>
          <p:nvPr>
            <p:ph type="sldNum" idx="12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14" tIns="46207" rIns="92414" bIns="46207" anchor="b" anchorCtr="0">
            <a:noAutofit/>
          </a:bodyPr>
          <a:lstStyle/>
          <a:p>
            <a:pPr marL="0" marR="0" lvl="0" indent="0" algn="r" defTabSz="9057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057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t>2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3503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696913"/>
            <a:ext cx="4649787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3" name="Google Shape;193;p10:notes"/>
          <p:cNvSpPr txBox="1">
            <a:spLocks noGrp="1"/>
          </p:cNvSpPr>
          <p:nvPr>
            <p:ph type="body" idx="1"/>
          </p:nvPr>
        </p:nvSpPr>
        <p:spPr>
          <a:xfrm>
            <a:off x="688182" y="4415791"/>
            <a:ext cx="550545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14" tIns="46207" rIns="92414" bIns="46207" anchor="t" anchorCtr="0">
            <a:noAutofit/>
          </a:bodyPr>
          <a:lstStyle/>
          <a:p>
            <a:pPr marL="0" indent="0" defTabSz="924371">
              <a:buFont typeface="Arial" panose="020B0604020202020204" pitchFamily="34" charset="0"/>
              <a:buNone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4" name="Google Shape;194;p10:notes"/>
          <p:cNvSpPr txBox="1">
            <a:spLocks noGrp="1"/>
          </p:cNvSpPr>
          <p:nvPr>
            <p:ph type="sldNum" idx="12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14" tIns="46207" rIns="92414" bIns="46207" anchor="b" anchorCtr="0">
            <a:noAutofit/>
          </a:bodyPr>
          <a:lstStyle/>
          <a:p>
            <a:pPr marL="0" marR="0" lvl="0" indent="0" algn="r" defTabSz="9057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057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t>3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7449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696913"/>
            <a:ext cx="4649787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3" name="Google Shape;193;p10:notes"/>
          <p:cNvSpPr txBox="1">
            <a:spLocks noGrp="1"/>
          </p:cNvSpPr>
          <p:nvPr>
            <p:ph type="body" idx="1"/>
          </p:nvPr>
        </p:nvSpPr>
        <p:spPr>
          <a:xfrm>
            <a:off x="688182" y="4415791"/>
            <a:ext cx="550545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14" tIns="46207" rIns="92414" bIns="46207" anchor="t" anchorCtr="0">
            <a:noAutofit/>
          </a:bodyPr>
          <a:lstStyle/>
          <a:p>
            <a:pPr marL="0" indent="0" defTabSz="924371">
              <a:buFont typeface="Arial" panose="020B0604020202020204" pitchFamily="34" charset="0"/>
              <a:buNone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4" name="Google Shape;194;p10:notes"/>
          <p:cNvSpPr txBox="1">
            <a:spLocks noGrp="1"/>
          </p:cNvSpPr>
          <p:nvPr>
            <p:ph type="sldNum" idx="12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14" tIns="46207" rIns="92414" bIns="46207" anchor="b" anchorCtr="0">
            <a:noAutofit/>
          </a:bodyPr>
          <a:lstStyle/>
          <a:p>
            <a:pPr marL="0" marR="0" lvl="0" indent="0" algn="r" defTabSz="9057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057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t>4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0681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696913"/>
            <a:ext cx="4649787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3" name="Google Shape;193;p10:notes"/>
          <p:cNvSpPr txBox="1">
            <a:spLocks noGrp="1"/>
          </p:cNvSpPr>
          <p:nvPr>
            <p:ph type="body" idx="1"/>
          </p:nvPr>
        </p:nvSpPr>
        <p:spPr>
          <a:xfrm>
            <a:off x="688182" y="4415791"/>
            <a:ext cx="550545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14" tIns="46207" rIns="92414" bIns="46207" anchor="t" anchorCtr="0">
            <a:noAutofit/>
          </a:bodyPr>
          <a:lstStyle/>
          <a:p>
            <a:pPr marL="0" indent="0" defTabSz="924371">
              <a:buFont typeface="Arial" panose="020B0604020202020204" pitchFamily="34" charset="0"/>
              <a:buNone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4" name="Google Shape;194;p10:notes"/>
          <p:cNvSpPr txBox="1">
            <a:spLocks noGrp="1"/>
          </p:cNvSpPr>
          <p:nvPr>
            <p:ph type="sldNum" idx="12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14" tIns="46207" rIns="92414" bIns="46207" anchor="b" anchorCtr="0">
            <a:noAutofit/>
          </a:bodyPr>
          <a:lstStyle/>
          <a:p>
            <a:pPr marL="0" marR="0" lvl="0" indent="0" algn="r" defTabSz="9057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057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t>5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0442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696913"/>
            <a:ext cx="4649787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3" name="Google Shape;193;p10:notes"/>
          <p:cNvSpPr txBox="1">
            <a:spLocks noGrp="1"/>
          </p:cNvSpPr>
          <p:nvPr>
            <p:ph type="body" idx="1"/>
          </p:nvPr>
        </p:nvSpPr>
        <p:spPr>
          <a:xfrm>
            <a:off x="688182" y="4415791"/>
            <a:ext cx="550545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14" tIns="46207" rIns="92414" bIns="46207" anchor="t" anchorCtr="0">
            <a:noAutofit/>
          </a:bodyPr>
          <a:lstStyle/>
          <a:p>
            <a:pPr marL="0" indent="0" defTabSz="924371">
              <a:buFont typeface="Arial" panose="020B0604020202020204" pitchFamily="34" charset="0"/>
              <a:buNone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4" name="Google Shape;194;p10:notes"/>
          <p:cNvSpPr txBox="1">
            <a:spLocks noGrp="1"/>
          </p:cNvSpPr>
          <p:nvPr>
            <p:ph type="sldNum" idx="12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14" tIns="46207" rIns="92414" bIns="46207" anchor="b" anchorCtr="0">
            <a:noAutofit/>
          </a:bodyPr>
          <a:lstStyle/>
          <a:p>
            <a:pPr marL="0" marR="0" lvl="0" indent="0" algn="r" defTabSz="9057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057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t>6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98982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696913"/>
            <a:ext cx="4649787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3" name="Google Shape;193;p10:notes"/>
          <p:cNvSpPr txBox="1">
            <a:spLocks noGrp="1"/>
          </p:cNvSpPr>
          <p:nvPr>
            <p:ph type="body" idx="1"/>
          </p:nvPr>
        </p:nvSpPr>
        <p:spPr>
          <a:xfrm>
            <a:off x="688182" y="4415791"/>
            <a:ext cx="550545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14" tIns="46207" rIns="92414" bIns="46207" anchor="t" anchorCtr="0">
            <a:noAutofit/>
          </a:bodyPr>
          <a:lstStyle/>
          <a:p>
            <a:pPr marL="0" indent="0" defTabSz="924371">
              <a:buFont typeface="Arial" panose="020B0604020202020204" pitchFamily="34" charset="0"/>
              <a:buNone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4" name="Google Shape;194;p10:notes"/>
          <p:cNvSpPr txBox="1">
            <a:spLocks noGrp="1"/>
          </p:cNvSpPr>
          <p:nvPr>
            <p:ph type="sldNum" idx="12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14" tIns="46207" rIns="92414" bIns="46207" anchor="b" anchorCtr="0">
            <a:noAutofit/>
          </a:bodyPr>
          <a:lstStyle/>
          <a:p>
            <a:pPr marL="0" marR="0" lvl="0" indent="0" algn="r" defTabSz="9057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057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t>7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38409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696913"/>
            <a:ext cx="4649787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3" name="Google Shape;193;p10:notes"/>
          <p:cNvSpPr txBox="1">
            <a:spLocks noGrp="1"/>
          </p:cNvSpPr>
          <p:nvPr>
            <p:ph type="body" idx="1"/>
          </p:nvPr>
        </p:nvSpPr>
        <p:spPr>
          <a:xfrm>
            <a:off x="688182" y="4415791"/>
            <a:ext cx="550545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14" tIns="46207" rIns="92414" bIns="46207" anchor="t" anchorCtr="0">
            <a:noAutofit/>
          </a:bodyPr>
          <a:lstStyle/>
          <a:p>
            <a:pPr marL="0" indent="0" defTabSz="924371">
              <a:buFont typeface="Arial" panose="020B0604020202020204" pitchFamily="34" charset="0"/>
              <a:buNone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4" name="Google Shape;194;p10:notes"/>
          <p:cNvSpPr txBox="1">
            <a:spLocks noGrp="1"/>
          </p:cNvSpPr>
          <p:nvPr>
            <p:ph type="sldNum" idx="12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14" tIns="46207" rIns="92414" bIns="46207" anchor="b" anchorCtr="0">
            <a:noAutofit/>
          </a:bodyPr>
          <a:lstStyle/>
          <a:p>
            <a:pPr marL="0" marR="0" lvl="0" indent="0" algn="r" defTabSz="9057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057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t>8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6032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874"/>
            <a:ext cx="9144000" cy="4572289"/>
          </a:xfrm>
        </p:spPr>
        <p:txBody>
          <a:bodyPr/>
          <a:lstStyle>
            <a:lvl1pPr>
              <a:lnSpc>
                <a:spcPct val="90000"/>
              </a:lnSpc>
              <a:defRPr sz="2800"/>
            </a:lvl1pPr>
            <a:lvl2pPr>
              <a:lnSpc>
                <a:spcPct val="90000"/>
              </a:lnSpc>
              <a:defRPr sz="2400"/>
            </a:lvl2pPr>
            <a:lvl3pPr>
              <a:lnSpc>
                <a:spcPct val="90000"/>
              </a:lnSpc>
              <a:defRPr sz="2400"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F602D1-4A47-471B-BEFD-109B4EC694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0374" y="6289366"/>
            <a:ext cx="938865" cy="493819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D8FE45B-1ECD-4EEE-85D1-B18440BE8FD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362167" y="6194962"/>
            <a:ext cx="681155" cy="6811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F2FDB58-C520-40B0-8B3C-6B32F09B052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315946" y="6263378"/>
            <a:ext cx="509278" cy="5699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F148EEA-B8F7-47D3-9B6E-2CA2A17E83C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915941" y="6258681"/>
            <a:ext cx="603453" cy="609041"/>
          </a:xfrm>
          <a:prstGeom prst="rect">
            <a:avLst/>
          </a:prstGeom>
        </p:spPr>
      </p:pic>
      <p:sp>
        <p:nvSpPr>
          <p:cNvPr id="11" name="Google Shape;196;p38">
            <a:extLst>
              <a:ext uri="{FF2B5EF4-FFF2-40B4-BE49-F238E27FC236}">
                <a16:creationId xmlns:a16="http://schemas.microsoft.com/office/drawing/2014/main" id="{9A4FA47B-E725-43C4-B0BF-FEC23EE5A77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368958"/>
            <a:ext cx="9144000" cy="73744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 algn="ctr">
              <a:buClr>
                <a:srgbClr val="002060"/>
              </a:buClr>
              <a:buSzPts val="3600"/>
            </a:pPr>
            <a:r>
              <a:rPr lang="en-US" sz="3600" dirty="0">
                <a:solidFill>
                  <a:srgbClr val="153557"/>
                </a:solidFill>
                <a:effectLst/>
              </a:rPr>
              <a:t>WSFR</a:t>
            </a:r>
            <a:endParaRPr sz="3600" dirty="0">
              <a:solidFill>
                <a:schemeClr val="tx2"/>
              </a:solidFill>
              <a:effectLst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767" y="6284926"/>
            <a:ext cx="701631" cy="496154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73379869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5874" y="6007102"/>
            <a:ext cx="9159875" cy="849313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90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7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85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i="0" u="none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96;p38">
            <a:extLst>
              <a:ext uri="{FF2B5EF4-FFF2-40B4-BE49-F238E27FC236}">
                <a16:creationId xmlns:a16="http://schemas.microsoft.com/office/drawing/2014/main" id="{82A2499B-EDB7-47AC-885E-CE27719462B2}"/>
              </a:ext>
            </a:extLst>
          </p:cNvPr>
          <p:cNvSpPr txBox="1">
            <a:spLocks/>
          </p:cNvSpPr>
          <p:nvPr/>
        </p:nvSpPr>
        <p:spPr>
          <a:xfrm>
            <a:off x="134644" y="1516648"/>
            <a:ext cx="9144000" cy="385434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ctr" anchorCtr="0">
            <a:no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i="0" u="none" kern="1200" cap="none" spc="-150" dirty="0" smtClean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pPr algn="ctr">
              <a:buClr>
                <a:srgbClr val="002060"/>
              </a:buClr>
              <a:buSzPts val="3600"/>
            </a:pPr>
            <a:r>
              <a:rPr lang="en-US" sz="2800" dirty="0" smtClean="0">
                <a:solidFill>
                  <a:srgbClr val="153557"/>
                </a:solidFill>
                <a:effectLst/>
              </a:rPr>
              <a:t>Boating Infrastructure Grant Program</a:t>
            </a:r>
          </a:p>
          <a:p>
            <a:pPr algn="ctr">
              <a:buClr>
                <a:srgbClr val="002060"/>
              </a:buClr>
              <a:buSzPts val="3600"/>
            </a:pPr>
            <a:endParaRPr lang="en-US" sz="2800" dirty="0" smtClean="0">
              <a:solidFill>
                <a:srgbClr val="153557"/>
              </a:solidFill>
              <a:effectLst/>
            </a:endParaRPr>
          </a:p>
          <a:p>
            <a:pPr algn="ctr">
              <a:buClr>
                <a:srgbClr val="002060"/>
              </a:buClr>
              <a:buSzPts val="3600"/>
            </a:pPr>
            <a:r>
              <a:rPr lang="en-US" sz="2800" dirty="0" smtClean="0">
                <a:solidFill>
                  <a:srgbClr val="153557"/>
                </a:solidFill>
                <a:effectLst/>
              </a:rPr>
              <a:t>FOA/NOFO </a:t>
            </a:r>
            <a:r>
              <a:rPr lang="en-US" sz="2800" dirty="0">
                <a:solidFill>
                  <a:srgbClr val="153557"/>
                </a:solidFill>
                <a:effectLst/>
              </a:rPr>
              <a:t>Highlights</a:t>
            </a:r>
            <a:endParaRPr lang="en-US" sz="2800" dirty="0">
              <a:solidFill>
                <a:schemeClr val="tx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748837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8"/>
          <p:cNvSpPr txBox="1">
            <a:spLocks noGrp="1"/>
          </p:cNvSpPr>
          <p:nvPr>
            <p:ph type="title"/>
          </p:nvPr>
        </p:nvSpPr>
        <p:spPr>
          <a:xfrm>
            <a:off x="0" y="529747"/>
            <a:ext cx="9144000" cy="73744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 algn="ctr">
              <a:buClr>
                <a:srgbClr val="002060"/>
              </a:buClr>
              <a:buSzPts val="3600"/>
            </a:pPr>
            <a:r>
              <a:rPr lang="en-US" sz="3600" dirty="0" smtClean="0">
                <a:solidFill>
                  <a:srgbClr val="153557"/>
                </a:solidFill>
                <a:effectLst/>
              </a:rPr>
              <a:t>BIG NOFO/FOA</a:t>
            </a:r>
            <a:endParaRPr sz="3600" dirty="0">
              <a:solidFill>
                <a:schemeClr val="tx2"/>
              </a:solidFill>
              <a:effectLst/>
            </a:endParaRPr>
          </a:p>
        </p:txBody>
      </p:sp>
      <p:sp>
        <p:nvSpPr>
          <p:cNvPr id="14" name="Google Shape;196;p38">
            <a:extLst>
              <a:ext uri="{FF2B5EF4-FFF2-40B4-BE49-F238E27FC236}">
                <a16:creationId xmlns:a16="http://schemas.microsoft.com/office/drawing/2014/main" id="{82A2499B-EDB7-47AC-885E-CE27719462B2}"/>
              </a:ext>
            </a:extLst>
          </p:cNvPr>
          <p:cNvSpPr txBox="1">
            <a:spLocks/>
          </p:cNvSpPr>
          <p:nvPr/>
        </p:nvSpPr>
        <p:spPr>
          <a:xfrm>
            <a:off x="134644" y="1516648"/>
            <a:ext cx="9144000" cy="385434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ctr" anchorCtr="0">
            <a:no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i="0" u="none" kern="1200" cap="none" spc="-150" dirty="0" smtClean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pPr marL="514350" indent="-514350">
              <a:buClr>
                <a:srgbClr val="002060"/>
              </a:buClr>
              <a:buSzPts val="3600"/>
              <a:buFont typeface="+mj-lt"/>
              <a:buAutoNum type="alphaUcPeriod"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Program Description</a:t>
            </a:r>
            <a:endParaRPr lang="en-US" sz="2800" dirty="0">
              <a:solidFill>
                <a:schemeClr val="tx2"/>
              </a:solidFill>
              <a:effectLst/>
            </a:endParaRPr>
          </a:p>
          <a:p>
            <a:pPr marL="514350" indent="-514350">
              <a:buClr>
                <a:srgbClr val="002060"/>
              </a:buClr>
              <a:buSzPts val="3600"/>
              <a:buFont typeface="+mj-lt"/>
              <a:buAutoNum type="alphaUcPeriod"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Federal </a:t>
            </a:r>
            <a:r>
              <a:rPr lang="en-US" sz="2800" dirty="0">
                <a:solidFill>
                  <a:schemeClr val="tx2"/>
                </a:solidFill>
                <a:effectLst/>
              </a:rPr>
              <a:t>Award 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Information</a:t>
            </a:r>
            <a:endParaRPr lang="en-US" sz="2800" dirty="0">
              <a:solidFill>
                <a:schemeClr val="tx2"/>
              </a:solidFill>
              <a:effectLst/>
            </a:endParaRPr>
          </a:p>
          <a:p>
            <a:pPr marL="514350" indent="-514350">
              <a:buClr>
                <a:srgbClr val="002060"/>
              </a:buClr>
              <a:buSzPts val="3600"/>
              <a:buFont typeface="+mj-lt"/>
              <a:buAutoNum type="alphaUcPeriod"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Eligibility Information</a:t>
            </a:r>
          </a:p>
          <a:p>
            <a:pPr marL="514350" indent="-514350">
              <a:buClr>
                <a:srgbClr val="002060"/>
              </a:buClr>
              <a:buSzPts val="3600"/>
              <a:buFont typeface="+mj-lt"/>
              <a:buAutoNum type="alphaUcPeriod"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Application </a:t>
            </a:r>
            <a:r>
              <a:rPr lang="en-US" sz="2800" dirty="0">
                <a:solidFill>
                  <a:schemeClr val="tx2"/>
                </a:solidFill>
                <a:effectLst/>
              </a:rPr>
              <a:t>and Submission 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Information</a:t>
            </a:r>
            <a:endParaRPr lang="en-US" sz="2800" dirty="0">
              <a:solidFill>
                <a:schemeClr val="tx2"/>
              </a:solidFill>
              <a:effectLst/>
            </a:endParaRPr>
          </a:p>
          <a:p>
            <a:pPr marL="514350" indent="-514350">
              <a:buClr>
                <a:srgbClr val="002060"/>
              </a:buClr>
              <a:buSzPts val="3600"/>
              <a:buFont typeface="+mj-lt"/>
              <a:buAutoNum type="alphaUcPeriod"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Application </a:t>
            </a:r>
            <a:r>
              <a:rPr lang="en-US" sz="2800" dirty="0">
                <a:solidFill>
                  <a:schemeClr val="tx2"/>
                </a:solidFill>
                <a:effectLst/>
              </a:rPr>
              <a:t>Review 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Information</a:t>
            </a:r>
          </a:p>
          <a:p>
            <a:pPr marL="514350" indent="-514350">
              <a:buClr>
                <a:srgbClr val="002060"/>
              </a:buClr>
              <a:buSzPts val="3600"/>
              <a:buFont typeface="+mj-lt"/>
              <a:buAutoNum type="alphaUcPeriod"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Federal </a:t>
            </a:r>
            <a:r>
              <a:rPr lang="en-US" sz="2800" dirty="0">
                <a:solidFill>
                  <a:schemeClr val="tx2"/>
                </a:solidFill>
                <a:effectLst/>
              </a:rPr>
              <a:t>Award Administration 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Information</a:t>
            </a:r>
            <a:endParaRPr lang="en-US" sz="2800" dirty="0">
              <a:solidFill>
                <a:schemeClr val="tx2"/>
              </a:solidFill>
              <a:effectLst/>
            </a:endParaRPr>
          </a:p>
          <a:p>
            <a:pPr marL="514350" indent="-514350">
              <a:buClr>
                <a:srgbClr val="002060"/>
              </a:buClr>
              <a:buSzPts val="3600"/>
              <a:buFont typeface="+mj-lt"/>
              <a:buAutoNum type="alphaUcPeriod"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Federal </a:t>
            </a:r>
            <a:r>
              <a:rPr lang="en-US" sz="2800" dirty="0">
                <a:solidFill>
                  <a:schemeClr val="tx2"/>
                </a:solidFill>
                <a:effectLst/>
              </a:rPr>
              <a:t>Awarding Agency Contact(s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)</a:t>
            </a:r>
            <a:endParaRPr lang="en-US" sz="2800" dirty="0">
              <a:solidFill>
                <a:schemeClr val="tx2"/>
              </a:solidFill>
              <a:effectLst/>
            </a:endParaRPr>
          </a:p>
          <a:p>
            <a:pPr marL="514350" indent="-514350">
              <a:buClr>
                <a:srgbClr val="002060"/>
              </a:buClr>
              <a:buSzPts val="3600"/>
              <a:buFont typeface="+mj-lt"/>
              <a:buAutoNum type="alphaUcPeriod"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Other Information</a:t>
            </a:r>
            <a:endParaRPr lang="en-US" sz="2800" dirty="0">
              <a:solidFill>
                <a:schemeClr val="tx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498683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8"/>
          <p:cNvSpPr txBox="1">
            <a:spLocks noGrp="1"/>
          </p:cNvSpPr>
          <p:nvPr>
            <p:ph type="title"/>
          </p:nvPr>
        </p:nvSpPr>
        <p:spPr>
          <a:xfrm>
            <a:off x="0" y="529747"/>
            <a:ext cx="9144000" cy="73744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 algn="ctr">
              <a:buClr>
                <a:srgbClr val="002060"/>
              </a:buClr>
              <a:buSzPts val="3600"/>
            </a:pPr>
            <a:r>
              <a:rPr lang="en-US" sz="3600" dirty="0" smtClean="0">
                <a:solidFill>
                  <a:srgbClr val="153557"/>
                </a:solidFill>
                <a:effectLst/>
              </a:rPr>
              <a:t>BIG NOFO/FOA</a:t>
            </a:r>
            <a:endParaRPr sz="3600" dirty="0">
              <a:solidFill>
                <a:schemeClr val="tx2"/>
              </a:solidFill>
              <a:effectLst/>
            </a:endParaRPr>
          </a:p>
        </p:txBody>
      </p:sp>
      <p:sp>
        <p:nvSpPr>
          <p:cNvPr id="14" name="Google Shape;196;p38">
            <a:extLst>
              <a:ext uri="{FF2B5EF4-FFF2-40B4-BE49-F238E27FC236}">
                <a16:creationId xmlns:a16="http://schemas.microsoft.com/office/drawing/2014/main" id="{82A2499B-EDB7-47AC-885E-CE27719462B2}"/>
              </a:ext>
            </a:extLst>
          </p:cNvPr>
          <p:cNvSpPr txBox="1">
            <a:spLocks/>
          </p:cNvSpPr>
          <p:nvPr/>
        </p:nvSpPr>
        <p:spPr>
          <a:xfrm>
            <a:off x="134644" y="1516648"/>
            <a:ext cx="9144000" cy="385434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ctr" anchorCtr="0">
            <a:no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i="0" u="none" kern="1200" cap="none" spc="-150" dirty="0" smtClean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pPr marL="514350" indent="-514350">
              <a:buClr>
                <a:srgbClr val="002060"/>
              </a:buClr>
              <a:buSzPts val="3600"/>
              <a:buFont typeface="+mj-lt"/>
              <a:buAutoNum type="alphaUcPeriod"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Program Description</a:t>
            </a:r>
          </a:p>
          <a:p>
            <a:pPr>
              <a:buClr>
                <a:srgbClr val="002060"/>
              </a:buClr>
              <a:buSzPts val="3600"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	Relevant information about the BIG program</a:t>
            </a:r>
          </a:p>
          <a:p>
            <a:pPr marL="514350" indent="-514350">
              <a:buClr>
                <a:srgbClr val="002060"/>
              </a:buClr>
              <a:buSzPts val="3600"/>
              <a:buFont typeface="+mj-lt"/>
              <a:buAutoNum type="alphaUcPeriod" startAt="2"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Federal Award Information</a:t>
            </a:r>
          </a:p>
          <a:p>
            <a:pPr>
              <a:buClr>
                <a:srgbClr val="002060"/>
              </a:buClr>
              <a:buSzPts val="3600"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	Anticipate $10M</a:t>
            </a:r>
            <a:br>
              <a:rPr lang="en-US" sz="2800" dirty="0" smtClean="0">
                <a:solidFill>
                  <a:schemeClr val="tx2"/>
                </a:solidFill>
                <a:effectLst/>
              </a:rPr>
            </a:br>
            <a:r>
              <a:rPr lang="en-US" sz="2800" dirty="0" smtClean="0">
                <a:solidFill>
                  <a:schemeClr val="tx2"/>
                </a:solidFill>
                <a:effectLst/>
              </a:rPr>
              <a:t>	Announcement expected April 2023</a:t>
            </a:r>
          </a:p>
          <a:p>
            <a:pPr marL="514350" indent="-514350">
              <a:buClr>
                <a:srgbClr val="002060"/>
              </a:buClr>
              <a:buSzPts val="3600"/>
              <a:buFont typeface="+mj-lt"/>
              <a:buAutoNum type="alphaUcPeriod" startAt="3"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Eligibility Information</a:t>
            </a:r>
          </a:p>
          <a:p>
            <a:pPr>
              <a:buClr>
                <a:srgbClr val="002060"/>
              </a:buClr>
              <a:buSzPts val="3600"/>
            </a:pPr>
            <a:r>
              <a:rPr lang="en-US" sz="2800" dirty="0">
                <a:solidFill>
                  <a:schemeClr val="tx2"/>
                </a:solidFill>
                <a:effectLst/>
              </a:rPr>
              <a:t>	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State agencies only</a:t>
            </a:r>
          </a:p>
          <a:p>
            <a:pPr>
              <a:buClr>
                <a:srgbClr val="002060"/>
              </a:buClr>
              <a:buSzPts val="3600"/>
            </a:pPr>
            <a:r>
              <a:rPr lang="en-US" sz="2800" dirty="0">
                <a:solidFill>
                  <a:schemeClr val="tx2"/>
                </a:solidFill>
                <a:effectLst/>
              </a:rPr>
              <a:t>	</a:t>
            </a:r>
            <a:r>
              <a:rPr lang="en-US" sz="2800" dirty="0" err="1" smtClean="0">
                <a:solidFill>
                  <a:schemeClr val="tx2"/>
                </a:solidFill>
                <a:effectLst/>
              </a:rPr>
              <a:t>Subgrantees</a:t>
            </a:r>
            <a:endParaRPr lang="en-US" sz="2800" dirty="0" smtClean="0">
              <a:solidFill>
                <a:schemeClr val="tx2"/>
              </a:solidFill>
              <a:effectLst/>
            </a:endParaRPr>
          </a:p>
          <a:p>
            <a:pPr>
              <a:buClr>
                <a:srgbClr val="002060"/>
              </a:buClr>
              <a:buSzPts val="3600"/>
            </a:pPr>
            <a:r>
              <a:rPr lang="en-US" sz="2800" dirty="0">
                <a:solidFill>
                  <a:schemeClr val="tx2"/>
                </a:solidFill>
                <a:effectLst/>
              </a:rPr>
              <a:t>	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Minimum 25% non-federal cost share</a:t>
            </a:r>
          </a:p>
        </p:txBody>
      </p:sp>
    </p:spTree>
    <p:extLst>
      <p:ext uri="{BB962C8B-B14F-4D97-AF65-F5344CB8AC3E}">
        <p14:creationId xmlns:p14="http://schemas.microsoft.com/office/powerpoint/2010/main" val="17547417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8"/>
          <p:cNvSpPr txBox="1">
            <a:spLocks noGrp="1"/>
          </p:cNvSpPr>
          <p:nvPr>
            <p:ph type="title"/>
          </p:nvPr>
        </p:nvSpPr>
        <p:spPr>
          <a:xfrm>
            <a:off x="0" y="529747"/>
            <a:ext cx="9144000" cy="73744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 algn="ctr">
              <a:buClr>
                <a:srgbClr val="002060"/>
              </a:buClr>
              <a:buSzPts val="3600"/>
            </a:pPr>
            <a:r>
              <a:rPr lang="en-US" sz="3600" dirty="0">
                <a:solidFill>
                  <a:srgbClr val="153557"/>
                </a:solidFill>
                <a:effectLst/>
              </a:rPr>
              <a:t>BIG NOFO/FOA</a:t>
            </a:r>
            <a:endParaRPr sz="3600" dirty="0">
              <a:solidFill>
                <a:schemeClr val="tx2"/>
              </a:solidFill>
              <a:effectLst/>
            </a:endParaRPr>
          </a:p>
        </p:txBody>
      </p:sp>
      <p:sp>
        <p:nvSpPr>
          <p:cNvPr id="14" name="Google Shape;196;p38">
            <a:extLst>
              <a:ext uri="{FF2B5EF4-FFF2-40B4-BE49-F238E27FC236}">
                <a16:creationId xmlns:a16="http://schemas.microsoft.com/office/drawing/2014/main" id="{82A2499B-EDB7-47AC-885E-CE27719462B2}"/>
              </a:ext>
            </a:extLst>
          </p:cNvPr>
          <p:cNvSpPr txBox="1">
            <a:spLocks/>
          </p:cNvSpPr>
          <p:nvPr/>
        </p:nvSpPr>
        <p:spPr>
          <a:xfrm>
            <a:off x="134644" y="1516648"/>
            <a:ext cx="9144000" cy="385434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ctr" anchorCtr="0">
            <a:no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i="0" u="none" kern="1200" cap="none" spc="-150" dirty="0" smtClean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pPr marL="514350" indent="-514350">
              <a:buClr>
                <a:srgbClr val="002060"/>
              </a:buClr>
              <a:buSzPts val="3600"/>
              <a:buFont typeface="+mj-lt"/>
              <a:buAutoNum type="alphaUcPeriod" startAt="4"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Application </a:t>
            </a:r>
            <a:r>
              <a:rPr lang="en-US" sz="2800" dirty="0">
                <a:solidFill>
                  <a:schemeClr val="tx2"/>
                </a:solidFill>
                <a:effectLst/>
              </a:rPr>
              <a:t>and Submission 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Information</a:t>
            </a:r>
          </a:p>
          <a:p>
            <a:pPr>
              <a:buClr>
                <a:srgbClr val="002060"/>
              </a:buClr>
              <a:buSzPts val="3600"/>
            </a:pPr>
            <a:r>
              <a:rPr lang="en-US" sz="2800" dirty="0">
                <a:solidFill>
                  <a:schemeClr val="tx2"/>
                </a:solidFill>
                <a:effectLst/>
              </a:rPr>
              <a:t>	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Due 9/22/2022</a:t>
            </a:r>
          </a:p>
          <a:p>
            <a:pPr>
              <a:buClr>
                <a:srgbClr val="002060"/>
              </a:buClr>
              <a:buSzPts val="3600"/>
            </a:pPr>
            <a:r>
              <a:rPr lang="en-US" sz="2800" dirty="0">
                <a:solidFill>
                  <a:schemeClr val="tx2"/>
                </a:solidFill>
                <a:effectLst/>
              </a:rPr>
              <a:t>	</a:t>
            </a:r>
            <a:r>
              <a:rPr lang="en-US" sz="2800" dirty="0" err="1" smtClean="0">
                <a:solidFill>
                  <a:schemeClr val="tx2"/>
                </a:solidFill>
                <a:effectLst/>
              </a:rPr>
              <a:t>Grantsolutions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 or grant.gov</a:t>
            </a:r>
          </a:p>
          <a:p>
            <a:pPr>
              <a:buClr>
                <a:srgbClr val="002060"/>
              </a:buClr>
              <a:buSzPts val="3600"/>
            </a:pPr>
            <a:r>
              <a:rPr lang="en-US" sz="2800" dirty="0">
                <a:solidFill>
                  <a:schemeClr val="tx2"/>
                </a:solidFill>
                <a:effectLst/>
              </a:rPr>
              <a:t>	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Required documents</a:t>
            </a:r>
            <a:endParaRPr lang="en-US" sz="2800" dirty="0">
              <a:solidFill>
                <a:schemeClr val="tx2"/>
              </a:solidFill>
              <a:effectLst/>
            </a:endParaRPr>
          </a:p>
          <a:p>
            <a:pPr>
              <a:buClr>
                <a:srgbClr val="002060"/>
              </a:buClr>
              <a:buSzPts val="3600"/>
            </a:pPr>
            <a:endParaRPr lang="en-US" sz="2800" dirty="0" smtClean="0">
              <a:solidFill>
                <a:schemeClr val="tx2"/>
              </a:solidFill>
              <a:effectLst/>
            </a:endParaRPr>
          </a:p>
          <a:p>
            <a:pPr marL="914400" indent="-914400">
              <a:buClr>
                <a:srgbClr val="002060"/>
              </a:buClr>
              <a:buSzPts val="3600"/>
            </a:pPr>
            <a:r>
              <a:rPr lang="en-US" sz="2800" dirty="0">
                <a:solidFill>
                  <a:schemeClr val="tx2"/>
                </a:solidFill>
                <a:effectLst/>
              </a:rPr>
              <a:t>	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SF-424, -424C, -424D,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Project abstract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, Project Narrative, Budget Narrative, Various forms</a:t>
            </a:r>
            <a:endParaRPr lang="en-US" sz="2800" dirty="0">
              <a:solidFill>
                <a:schemeClr val="tx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071987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8"/>
          <p:cNvSpPr txBox="1">
            <a:spLocks noGrp="1"/>
          </p:cNvSpPr>
          <p:nvPr>
            <p:ph type="title"/>
          </p:nvPr>
        </p:nvSpPr>
        <p:spPr>
          <a:xfrm>
            <a:off x="0" y="529747"/>
            <a:ext cx="9144000" cy="73744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 algn="ctr">
              <a:buClr>
                <a:srgbClr val="002060"/>
              </a:buClr>
              <a:buSzPts val="3600"/>
            </a:pPr>
            <a:r>
              <a:rPr lang="en-US" sz="3600" dirty="0">
                <a:solidFill>
                  <a:srgbClr val="153557"/>
                </a:solidFill>
                <a:effectLst/>
              </a:rPr>
              <a:t>BIG NOFO/FOA</a:t>
            </a:r>
            <a:endParaRPr sz="3600" dirty="0">
              <a:solidFill>
                <a:schemeClr val="tx2"/>
              </a:solidFill>
              <a:effectLst/>
            </a:endParaRPr>
          </a:p>
        </p:txBody>
      </p:sp>
      <p:sp>
        <p:nvSpPr>
          <p:cNvPr id="14" name="Google Shape;196;p38">
            <a:extLst>
              <a:ext uri="{FF2B5EF4-FFF2-40B4-BE49-F238E27FC236}">
                <a16:creationId xmlns:a16="http://schemas.microsoft.com/office/drawing/2014/main" id="{82A2499B-EDB7-47AC-885E-CE27719462B2}"/>
              </a:ext>
            </a:extLst>
          </p:cNvPr>
          <p:cNvSpPr txBox="1">
            <a:spLocks/>
          </p:cNvSpPr>
          <p:nvPr/>
        </p:nvSpPr>
        <p:spPr>
          <a:xfrm>
            <a:off x="134644" y="1516648"/>
            <a:ext cx="9144000" cy="385434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ctr" anchorCtr="0">
            <a:no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i="0" u="none" kern="1200" cap="none" spc="-150" dirty="0" smtClean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pPr marL="514350" indent="-514350">
              <a:buClr>
                <a:srgbClr val="002060"/>
              </a:buClr>
              <a:buSzPts val="3600"/>
              <a:buFont typeface="+mj-lt"/>
              <a:buAutoNum type="alphaUcPeriod" startAt="4"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Application </a:t>
            </a:r>
            <a:r>
              <a:rPr lang="en-US" sz="2800" dirty="0">
                <a:solidFill>
                  <a:schemeClr val="tx2"/>
                </a:solidFill>
                <a:effectLst/>
              </a:rPr>
              <a:t>and Submission 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Information</a:t>
            </a:r>
          </a:p>
          <a:p>
            <a:pPr marL="914400" indent="-914400">
              <a:buClr>
                <a:srgbClr val="002060"/>
              </a:buClr>
              <a:buSzPts val="3600"/>
            </a:pPr>
            <a:r>
              <a:rPr lang="en-US" sz="2800" dirty="0">
                <a:solidFill>
                  <a:schemeClr val="tx2"/>
                </a:solidFill>
                <a:effectLst/>
              </a:rPr>
              <a:t>	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Project Narrative</a:t>
            </a:r>
          </a:p>
          <a:p>
            <a:pPr marL="1828800" indent="-1828800">
              <a:buClr>
                <a:srgbClr val="002060"/>
              </a:buClr>
              <a:buSzPts val="3600"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	Need, purpose, objectives, results, approach, relationship to other grants, location, ranking criteria</a:t>
            </a:r>
          </a:p>
          <a:p>
            <a:pPr marL="1828800" indent="-1828800">
              <a:buClr>
                <a:srgbClr val="002060"/>
              </a:buClr>
              <a:buSzPts val="3600"/>
            </a:pPr>
            <a:endParaRPr lang="en-US" sz="2800" dirty="0">
              <a:solidFill>
                <a:schemeClr val="tx2"/>
              </a:solidFill>
              <a:effectLst/>
            </a:endParaRPr>
          </a:p>
          <a:p>
            <a:pPr marL="914400" indent="-914400">
              <a:buClr>
                <a:srgbClr val="002060"/>
              </a:buClr>
              <a:buSzPts val="3600"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	Budget Narrative</a:t>
            </a:r>
          </a:p>
          <a:p>
            <a:pPr marL="1828800" indent="-1828800">
              <a:buClr>
                <a:srgbClr val="002060"/>
              </a:buClr>
              <a:buSzPts val="3600"/>
            </a:pPr>
            <a:r>
              <a:rPr lang="en-US" sz="2800">
                <a:solidFill>
                  <a:schemeClr val="tx2"/>
                </a:solidFill>
                <a:effectLst/>
              </a:rPr>
              <a:t>	</a:t>
            </a:r>
            <a:r>
              <a:rPr lang="en-US" sz="2800" smtClean="0">
                <a:solidFill>
                  <a:schemeClr val="tx2"/>
                </a:solidFill>
                <a:effectLst/>
              </a:rPr>
              <a:t>Describe 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and justify all items, match, contingency, pro-rating, program income, equipment, </a:t>
            </a:r>
            <a:r>
              <a:rPr lang="en-US" sz="2800" smtClean="0">
                <a:solidFill>
                  <a:schemeClr val="tx2"/>
                </a:solidFill>
                <a:effectLst/>
              </a:rPr>
              <a:t>useful life</a:t>
            </a:r>
            <a:endParaRPr lang="en-US" sz="2800" dirty="0">
              <a:solidFill>
                <a:schemeClr val="tx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747393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8"/>
          <p:cNvSpPr txBox="1">
            <a:spLocks noGrp="1"/>
          </p:cNvSpPr>
          <p:nvPr>
            <p:ph type="title"/>
          </p:nvPr>
        </p:nvSpPr>
        <p:spPr>
          <a:xfrm>
            <a:off x="0" y="529747"/>
            <a:ext cx="9144000" cy="73744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 algn="ctr">
              <a:buClr>
                <a:srgbClr val="002060"/>
              </a:buClr>
              <a:buSzPts val="3600"/>
            </a:pPr>
            <a:r>
              <a:rPr lang="en-US" sz="3600" dirty="0">
                <a:solidFill>
                  <a:srgbClr val="153557"/>
                </a:solidFill>
                <a:effectLst/>
              </a:rPr>
              <a:t>BIG NOFO/FOA</a:t>
            </a:r>
            <a:endParaRPr sz="3600" dirty="0">
              <a:solidFill>
                <a:schemeClr val="tx2"/>
              </a:solidFill>
              <a:effectLst/>
            </a:endParaRPr>
          </a:p>
        </p:txBody>
      </p:sp>
      <p:sp>
        <p:nvSpPr>
          <p:cNvPr id="14" name="Google Shape;196;p38">
            <a:extLst>
              <a:ext uri="{FF2B5EF4-FFF2-40B4-BE49-F238E27FC236}">
                <a16:creationId xmlns:a16="http://schemas.microsoft.com/office/drawing/2014/main" id="{82A2499B-EDB7-47AC-885E-CE27719462B2}"/>
              </a:ext>
            </a:extLst>
          </p:cNvPr>
          <p:cNvSpPr txBox="1">
            <a:spLocks/>
          </p:cNvSpPr>
          <p:nvPr/>
        </p:nvSpPr>
        <p:spPr>
          <a:xfrm>
            <a:off x="134644" y="1516648"/>
            <a:ext cx="9144000" cy="385434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ctr" anchorCtr="0">
            <a:no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i="0" u="none" kern="1200" cap="none" spc="-150" dirty="0" smtClean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pPr marL="514350" indent="-514350">
              <a:buClr>
                <a:srgbClr val="002060"/>
              </a:buClr>
              <a:buSzPts val="3600"/>
              <a:buFont typeface="+mj-lt"/>
              <a:buAutoNum type="alphaUcPeriod" startAt="5"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Application </a:t>
            </a:r>
            <a:r>
              <a:rPr lang="en-US" sz="2800" dirty="0">
                <a:solidFill>
                  <a:schemeClr val="tx2"/>
                </a:solidFill>
                <a:effectLst/>
              </a:rPr>
              <a:t>Review 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Information</a:t>
            </a:r>
          </a:p>
          <a:p>
            <a:pPr>
              <a:buClr>
                <a:srgbClr val="002060"/>
              </a:buClr>
              <a:buSzPts val="3600"/>
            </a:pPr>
            <a:r>
              <a:rPr lang="en-US" sz="2800" dirty="0">
                <a:solidFill>
                  <a:schemeClr val="tx2"/>
                </a:solidFill>
                <a:effectLst/>
              </a:rPr>
              <a:t>	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Ranking Criteria</a:t>
            </a:r>
          </a:p>
          <a:p>
            <a:pPr>
              <a:buClr>
                <a:srgbClr val="002060"/>
              </a:buClr>
              <a:buSzPts val="3600"/>
            </a:pPr>
            <a:r>
              <a:rPr lang="en-US" sz="2800" dirty="0">
                <a:solidFill>
                  <a:schemeClr val="tx2"/>
                </a:solidFill>
                <a:effectLst/>
              </a:rPr>
              <a:t>	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Review Process</a:t>
            </a:r>
          </a:p>
          <a:p>
            <a:pPr>
              <a:buClr>
                <a:srgbClr val="002060"/>
              </a:buClr>
              <a:buSzPts val="3600"/>
            </a:pPr>
            <a:endParaRPr lang="en-US" sz="2800" dirty="0">
              <a:solidFill>
                <a:schemeClr val="tx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861763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8"/>
          <p:cNvSpPr txBox="1">
            <a:spLocks noGrp="1"/>
          </p:cNvSpPr>
          <p:nvPr>
            <p:ph type="title"/>
          </p:nvPr>
        </p:nvSpPr>
        <p:spPr>
          <a:xfrm>
            <a:off x="0" y="171529"/>
            <a:ext cx="9144000" cy="73744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 algn="ctr">
              <a:buClr>
                <a:srgbClr val="002060"/>
              </a:buClr>
              <a:buSzPts val="3600"/>
            </a:pPr>
            <a:r>
              <a:rPr lang="en-US" sz="3600" dirty="0" smtClean="0">
                <a:solidFill>
                  <a:srgbClr val="153557"/>
                </a:solidFill>
                <a:effectLst/>
              </a:rPr>
              <a:t>Ranking Criteria</a:t>
            </a:r>
            <a:endParaRPr sz="3600" dirty="0">
              <a:solidFill>
                <a:schemeClr val="tx2"/>
              </a:solidFill>
              <a:effectLst/>
            </a:endParaRPr>
          </a:p>
        </p:txBody>
      </p:sp>
      <p:sp>
        <p:nvSpPr>
          <p:cNvPr id="14" name="Google Shape;196;p38">
            <a:extLst>
              <a:ext uri="{FF2B5EF4-FFF2-40B4-BE49-F238E27FC236}">
                <a16:creationId xmlns:a16="http://schemas.microsoft.com/office/drawing/2014/main" id="{82A2499B-EDB7-47AC-885E-CE27719462B2}"/>
              </a:ext>
            </a:extLst>
          </p:cNvPr>
          <p:cNvSpPr txBox="1">
            <a:spLocks/>
          </p:cNvSpPr>
          <p:nvPr/>
        </p:nvSpPr>
        <p:spPr>
          <a:xfrm>
            <a:off x="134644" y="1516648"/>
            <a:ext cx="9144000" cy="385434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ctr" anchorCtr="0">
            <a:no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i="0" u="none" kern="1200" cap="none" spc="-150" dirty="0" smtClean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pPr marL="514350" indent="-514350">
              <a:buClr>
                <a:srgbClr val="002060"/>
              </a:buClr>
              <a:buSzPts val="3600"/>
              <a:buFont typeface="+mj-lt"/>
              <a:buAutoNum type="arabicPeriod"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Need for more or improved facilities (10 pts)</a:t>
            </a:r>
          </a:p>
          <a:p>
            <a:pPr marL="514350" indent="-514350">
              <a:buClr>
                <a:srgbClr val="002060"/>
              </a:buClr>
              <a:buSzPts val="3600"/>
              <a:buFont typeface="+mj-lt"/>
              <a:buAutoNum type="arabicPeriod"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Benefits (to </a:t>
            </a:r>
            <a:r>
              <a:rPr lang="en-US" sz="2800" smtClean="0">
                <a:solidFill>
                  <a:schemeClr val="tx2"/>
                </a:solidFill>
                <a:effectLst/>
              </a:rPr>
              <a:t>transient boaters) 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that justify the cost (7 pts)</a:t>
            </a:r>
          </a:p>
          <a:p>
            <a:pPr marL="514350" indent="-514350">
              <a:buClr>
                <a:srgbClr val="002060"/>
              </a:buClr>
              <a:buSzPts val="3600"/>
              <a:buFont typeface="+mj-lt"/>
              <a:buAutoNum type="arabicPeriod"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Access to significant destinations and services (3 pts)</a:t>
            </a:r>
          </a:p>
          <a:p>
            <a:pPr marL="514350" indent="-514350">
              <a:buClr>
                <a:srgbClr val="002060"/>
              </a:buClr>
              <a:buSzPts val="3600"/>
              <a:buFont typeface="+mj-lt"/>
              <a:buAutoNum type="arabicPeriod"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Match that exceeds minimum (7 pts)</a:t>
            </a:r>
          </a:p>
          <a:p>
            <a:pPr marL="514350" indent="-514350">
              <a:buClr>
                <a:srgbClr val="002060"/>
              </a:buClr>
              <a:buSzPts val="3600"/>
              <a:buFont typeface="+mj-lt"/>
              <a:buAutoNum type="arabicPeriod"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Partners that contribute to project objectives (3 pts)</a:t>
            </a:r>
          </a:p>
          <a:p>
            <a:pPr marL="514350" indent="-514350">
              <a:buClr>
                <a:srgbClr val="002060"/>
              </a:buClr>
              <a:buSzPts val="3600"/>
              <a:buFont typeface="+mj-lt"/>
              <a:buAutoNum type="arabicPeriod"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Physical components, technology or techniques that improve access (3 pts)</a:t>
            </a:r>
          </a:p>
          <a:p>
            <a:pPr marL="514350" indent="-514350">
              <a:buClr>
                <a:srgbClr val="002060"/>
              </a:buClr>
              <a:buSzPts val="3600"/>
              <a:buFont typeface="+mj-lt"/>
              <a:buAutoNum type="arabicPeriod"/>
            </a:pPr>
            <a:r>
              <a:rPr lang="en-US" sz="2800" dirty="0">
                <a:solidFill>
                  <a:schemeClr val="tx2"/>
                </a:solidFill>
                <a:effectLst/>
              </a:rPr>
              <a:t>Physical components, technology or techniques that improve 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the project (2 </a:t>
            </a:r>
            <a:r>
              <a:rPr lang="en-US" sz="2800" dirty="0">
                <a:solidFill>
                  <a:schemeClr val="tx2"/>
                </a:solidFill>
                <a:effectLst/>
              </a:rPr>
              <a:t>pts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)</a:t>
            </a:r>
          </a:p>
          <a:p>
            <a:pPr marL="514350" indent="-514350">
              <a:buClr>
                <a:srgbClr val="002060"/>
              </a:buClr>
              <a:buSzPts val="3600"/>
              <a:buFont typeface="+mj-lt"/>
              <a:buAutoNum type="arabicPeriod"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Commitment </a:t>
            </a:r>
            <a:r>
              <a:rPr lang="en-US" sz="2800" dirty="0">
                <a:solidFill>
                  <a:schemeClr val="tx2"/>
                </a:solidFill>
                <a:effectLst/>
              </a:rPr>
              <a:t>to environmental compliance, sustainability, and stewardship and has an agency or organization officially recognized the facility for its 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commitment (1 </a:t>
            </a:r>
            <a:r>
              <a:rPr lang="en-US" sz="2800" dirty="0" err="1" smtClean="0">
                <a:solidFill>
                  <a:schemeClr val="tx2"/>
                </a:solidFill>
                <a:effectLst/>
              </a:rPr>
              <a:t>pt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)</a:t>
            </a:r>
            <a:endParaRPr lang="en-US" sz="2800" dirty="0">
              <a:solidFill>
                <a:schemeClr val="tx2"/>
              </a:solidFill>
              <a:effectLst/>
            </a:endParaRPr>
          </a:p>
          <a:p>
            <a:pPr marL="514350" indent="-514350">
              <a:buClr>
                <a:srgbClr val="002060"/>
              </a:buClr>
              <a:buSzPts val="3600"/>
              <a:buFont typeface="+mj-lt"/>
              <a:buAutoNum type="arabicPeriod"/>
            </a:pPr>
            <a:endParaRPr lang="en-US" sz="2800" dirty="0">
              <a:solidFill>
                <a:schemeClr val="tx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487648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8"/>
          <p:cNvSpPr txBox="1">
            <a:spLocks noGrp="1"/>
          </p:cNvSpPr>
          <p:nvPr>
            <p:ph type="title"/>
          </p:nvPr>
        </p:nvSpPr>
        <p:spPr>
          <a:xfrm>
            <a:off x="0" y="529747"/>
            <a:ext cx="9144000" cy="73744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 algn="ctr">
              <a:buClr>
                <a:srgbClr val="002060"/>
              </a:buClr>
              <a:buSzPts val="3600"/>
            </a:pPr>
            <a:r>
              <a:rPr lang="en-US" sz="3600" dirty="0">
                <a:solidFill>
                  <a:srgbClr val="153557"/>
                </a:solidFill>
                <a:effectLst/>
              </a:rPr>
              <a:t>BIG NOFO/FOA</a:t>
            </a:r>
            <a:endParaRPr sz="3600" dirty="0">
              <a:solidFill>
                <a:schemeClr val="tx2"/>
              </a:solidFill>
              <a:effectLst/>
            </a:endParaRPr>
          </a:p>
        </p:txBody>
      </p:sp>
      <p:sp>
        <p:nvSpPr>
          <p:cNvPr id="14" name="Google Shape;196;p38">
            <a:extLst>
              <a:ext uri="{FF2B5EF4-FFF2-40B4-BE49-F238E27FC236}">
                <a16:creationId xmlns:a16="http://schemas.microsoft.com/office/drawing/2014/main" id="{82A2499B-EDB7-47AC-885E-CE27719462B2}"/>
              </a:ext>
            </a:extLst>
          </p:cNvPr>
          <p:cNvSpPr txBox="1">
            <a:spLocks/>
          </p:cNvSpPr>
          <p:nvPr/>
        </p:nvSpPr>
        <p:spPr>
          <a:xfrm>
            <a:off x="134644" y="1516648"/>
            <a:ext cx="9144000" cy="385434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ctr" anchorCtr="0">
            <a:no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i="0" u="none" kern="1200" cap="none" spc="-150" dirty="0" smtClean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pPr marL="514350" indent="-514350">
              <a:buClr>
                <a:srgbClr val="002060"/>
              </a:buClr>
              <a:buSzPts val="3600"/>
              <a:buFont typeface="+mj-lt"/>
              <a:buAutoNum type="alphaUcPeriod" startAt="6"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Federal </a:t>
            </a:r>
            <a:r>
              <a:rPr lang="en-US" sz="2800" dirty="0">
                <a:solidFill>
                  <a:schemeClr val="tx2"/>
                </a:solidFill>
                <a:effectLst/>
              </a:rPr>
              <a:t>Award Administration 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Information</a:t>
            </a:r>
          </a:p>
          <a:p>
            <a:pPr>
              <a:buClr>
                <a:srgbClr val="002060"/>
              </a:buClr>
              <a:buSzPts val="3600"/>
            </a:pPr>
            <a:r>
              <a:rPr lang="en-US" sz="2800" dirty="0">
                <a:solidFill>
                  <a:schemeClr val="tx2"/>
                </a:solidFill>
                <a:effectLst/>
              </a:rPr>
              <a:t>	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Award Notices</a:t>
            </a:r>
          </a:p>
          <a:p>
            <a:pPr>
              <a:buClr>
                <a:srgbClr val="002060"/>
              </a:buClr>
              <a:buSzPts val="3600"/>
            </a:pPr>
            <a:r>
              <a:rPr lang="en-US" sz="2800" dirty="0">
                <a:solidFill>
                  <a:schemeClr val="tx2"/>
                </a:solidFill>
                <a:effectLst/>
              </a:rPr>
              <a:t>	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Standard terms and conditions</a:t>
            </a:r>
          </a:p>
          <a:p>
            <a:pPr>
              <a:buClr>
                <a:srgbClr val="002060"/>
              </a:buClr>
              <a:buSzPts val="3600"/>
            </a:pPr>
            <a:r>
              <a:rPr lang="en-US" sz="2800" dirty="0">
                <a:solidFill>
                  <a:schemeClr val="tx2"/>
                </a:solidFill>
                <a:effectLst/>
              </a:rPr>
              <a:t>	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Buy America</a:t>
            </a:r>
          </a:p>
          <a:p>
            <a:pPr>
              <a:buClr>
                <a:srgbClr val="002060"/>
              </a:buClr>
              <a:buSzPts val="3600"/>
            </a:pPr>
            <a:r>
              <a:rPr lang="en-US" sz="2800" dirty="0">
                <a:solidFill>
                  <a:schemeClr val="tx2"/>
                </a:solidFill>
                <a:effectLst/>
              </a:rPr>
              <a:t>	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Reporting (Financial and Performance)</a:t>
            </a:r>
            <a:endParaRPr lang="en-US" sz="2800" dirty="0">
              <a:solidFill>
                <a:schemeClr val="tx2"/>
              </a:solidFill>
              <a:effectLst/>
            </a:endParaRPr>
          </a:p>
          <a:p>
            <a:pPr marL="514350" indent="-514350">
              <a:buClr>
                <a:srgbClr val="002060"/>
              </a:buClr>
              <a:buSzPts val="3600"/>
              <a:buFont typeface="+mj-lt"/>
              <a:buAutoNum type="alphaUcPeriod" startAt="7"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Federal </a:t>
            </a:r>
            <a:r>
              <a:rPr lang="en-US" sz="2800" dirty="0">
                <a:solidFill>
                  <a:schemeClr val="tx2"/>
                </a:solidFill>
                <a:effectLst/>
              </a:rPr>
              <a:t>Awarding Agency Contact(s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)</a:t>
            </a:r>
            <a:endParaRPr lang="en-US" sz="2800" dirty="0">
              <a:solidFill>
                <a:schemeClr val="tx2"/>
              </a:solidFill>
              <a:effectLst/>
            </a:endParaRPr>
          </a:p>
          <a:p>
            <a:pPr marL="514350" indent="-514350">
              <a:buClr>
                <a:srgbClr val="002060"/>
              </a:buClr>
              <a:buSzPts val="3600"/>
              <a:buFont typeface="+mj-lt"/>
              <a:buAutoNum type="alphaUcPeriod" startAt="7"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Other Information</a:t>
            </a:r>
          </a:p>
          <a:p>
            <a:pPr>
              <a:buClr>
                <a:srgbClr val="002060"/>
              </a:buClr>
              <a:buSzPts val="3600"/>
            </a:pPr>
            <a:r>
              <a:rPr lang="en-US" sz="2800" dirty="0" smtClean="0">
                <a:solidFill>
                  <a:schemeClr val="tx2"/>
                </a:solidFill>
                <a:effectLst/>
              </a:rPr>
              <a:t>	Payments (ASAP System)</a:t>
            </a:r>
          </a:p>
          <a:p>
            <a:pPr>
              <a:buClr>
                <a:srgbClr val="002060"/>
              </a:buClr>
              <a:buSzPts val="3600"/>
            </a:pPr>
            <a:r>
              <a:rPr lang="en-US" sz="2800" dirty="0">
                <a:solidFill>
                  <a:schemeClr val="tx2"/>
                </a:solidFill>
                <a:effectLst/>
              </a:rPr>
              <a:t>	</a:t>
            </a:r>
            <a:r>
              <a:rPr lang="en-US" sz="2800" dirty="0" smtClean="0">
                <a:solidFill>
                  <a:schemeClr val="tx2"/>
                </a:solidFill>
                <a:effectLst/>
              </a:rPr>
              <a:t>FAQs</a:t>
            </a:r>
            <a:endParaRPr lang="en-US" sz="2800" dirty="0">
              <a:solidFill>
                <a:schemeClr val="tx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839993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Light_with Blue Bar Segoe Template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</TotalTime>
  <Words>325</Words>
  <Application>Microsoft Office PowerPoint</Application>
  <PresentationFormat>On-screen Show (4:3)</PresentationFormat>
  <Paragraphs>66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1_Light_with Blue Bar Segoe Template</vt:lpstr>
      <vt:lpstr>PowerPoint Presentation</vt:lpstr>
      <vt:lpstr>BIG NOFO/FOA</vt:lpstr>
      <vt:lpstr>BIG NOFO/FOA</vt:lpstr>
      <vt:lpstr>BIG NOFO/FOA</vt:lpstr>
      <vt:lpstr>BIG NOFO/FOA</vt:lpstr>
      <vt:lpstr>BIG NOFO/FOA</vt:lpstr>
      <vt:lpstr>Ranking Criteria</vt:lpstr>
      <vt:lpstr>BIG NOFO/FOA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WSFR Partnership Success! Boating Access Grant Program</dc:title>
  <dc:creator>Gunn, Brad B</dc:creator>
  <cp:lastModifiedBy>Meister, Howard (Scott)</cp:lastModifiedBy>
  <cp:revision>28</cp:revision>
  <dcterms:created xsi:type="dcterms:W3CDTF">2022-06-13T20:44:21Z</dcterms:created>
  <dcterms:modified xsi:type="dcterms:W3CDTF">2022-07-18T17:42:19Z</dcterms:modified>
</cp:coreProperties>
</file>