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6"/>
  </p:notesMasterIdLst>
  <p:sldIdLst>
    <p:sldId id="256" r:id="rId2"/>
    <p:sldId id="309" r:id="rId3"/>
    <p:sldId id="305" r:id="rId4"/>
    <p:sldId id="316" r:id="rId5"/>
    <p:sldId id="311" r:id="rId6"/>
    <p:sldId id="310" r:id="rId7"/>
    <p:sldId id="312" r:id="rId8"/>
    <p:sldId id="314" r:id="rId9"/>
    <p:sldId id="313" r:id="rId10"/>
    <p:sldId id="315" r:id="rId11"/>
    <p:sldId id="317" r:id="rId12"/>
    <p:sldId id="318" r:id="rId13"/>
    <p:sldId id="320" r:id="rId14"/>
    <p:sldId id="319"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89" autoAdjust="0"/>
  </p:normalViewPr>
  <p:slideViewPr>
    <p:cSldViewPr>
      <p:cViewPr varScale="1">
        <p:scale>
          <a:sx n="105" d="100"/>
          <a:sy n="105" d="100"/>
        </p:scale>
        <p:origin x="17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4820"/>
          </a:xfrm>
          <a:prstGeom prst="rect">
            <a:avLst/>
          </a:prstGeom>
        </p:spPr>
        <p:txBody>
          <a:bodyPr vert="horz" lIns="91650" tIns="45825" rIns="91650" bIns="45825" rtlCol="0"/>
          <a:lstStyle>
            <a:lvl1pPr algn="r">
              <a:defRPr sz="1200"/>
            </a:lvl1pPr>
          </a:lstStyle>
          <a:p>
            <a:fld id="{BE65F57D-C575-4456-BE1E-C6131EADA6BE}" type="datetimeFigureOut">
              <a:rPr lang="en-US" smtClean="0"/>
              <a:t>6/30/2022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1650" tIns="45825" rIns="91650" bIns="458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4820"/>
          </a:xfrm>
          <a:prstGeom prst="rect">
            <a:avLst/>
          </a:prstGeom>
        </p:spPr>
        <p:txBody>
          <a:bodyPr vert="horz" lIns="91650" tIns="45825" rIns="91650" bIns="45825" rtlCol="0" anchor="b"/>
          <a:lstStyle>
            <a:lvl1pPr algn="r">
              <a:defRPr sz="1200"/>
            </a:lvl1pPr>
          </a:lstStyle>
          <a:p>
            <a:fld id="{0534A669-DAEF-4F28-99B4-1D4745A83125}" type="slidenum">
              <a:rPr lang="en-US" smtClean="0"/>
              <a:t>‹#›</a:t>
            </a:fld>
            <a:endParaRPr lang="en-US" dirty="0"/>
          </a:p>
        </p:txBody>
      </p:sp>
    </p:spTree>
    <p:extLst>
      <p:ext uri="{BB962C8B-B14F-4D97-AF65-F5344CB8AC3E}">
        <p14:creationId xmlns:p14="http://schemas.microsoft.com/office/powerpoint/2010/main" val="178088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1</a:t>
            </a:fld>
            <a:endParaRPr lang="en-US" dirty="0"/>
          </a:p>
        </p:txBody>
      </p:sp>
    </p:spTree>
    <p:extLst>
      <p:ext uri="{BB962C8B-B14F-4D97-AF65-F5344CB8AC3E}">
        <p14:creationId xmlns:p14="http://schemas.microsoft.com/office/powerpoint/2010/main" val="169036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10</a:t>
            </a:fld>
            <a:endParaRPr lang="en-US" dirty="0"/>
          </a:p>
        </p:txBody>
      </p:sp>
    </p:spTree>
    <p:extLst>
      <p:ext uri="{BB962C8B-B14F-4D97-AF65-F5344CB8AC3E}">
        <p14:creationId xmlns:p14="http://schemas.microsoft.com/office/powerpoint/2010/main" val="40002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11</a:t>
            </a:fld>
            <a:endParaRPr lang="en-US" dirty="0"/>
          </a:p>
        </p:txBody>
      </p:sp>
    </p:spTree>
    <p:extLst>
      <p:ext uri="{BB962C8B-B14F-4D97-AF65-F5344CB8AC3E}">
        <p14:creationId xmlns:p14="http://schemas.microsoft.com/office/powerpoint/2010/main" val="184248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12</a:t>
            </a:fld>
            <a:endParaRPr lang="en-US" dirty="0"/>
          </a:p>
        </p:txBody>
      </p:sp>
    </p:spTree>
    <p:extLst>
      <p:ext uri="{BB962C8B-B14F-4D97-AF65-F5344CB8AC3E}">
        <p14:creationId xmlns:p14="http://schemas.microsoft.com/office/powerpoint/2010/main" val="202306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13</a:t>
            </a:fld>
            <a:endParaRPr lang="en-US" dirty="0"/>
          </a:p>
        </p:txBody>
      </p:sp>
    </p:spTree>
    <p:extLst>
      <p:ext uri="{BB962C8B-B14F-4D97-AF65-F5344CB8AC3E}">
        <p14:creationId xmlns:p14="http://schemas.microsoft.com/office/powerpoint/2010/main" val="92253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NOFO there is usually something that says Funding Restrictions.  Have applicant acknowledge those items and any State items in writing.   Oregon does Risk Assessment prior to submitting applications. </a:t>
            </a:r>
          </a:p>
        </p:txBody>
      </p:sp>
      <p:sp>
        <p:nvSpPr>
          <p:cNvPr id="4" name="Slide Number Placeholder 3"/>
          <p:cNvSpPr>
            <a:spLocks noGrp="1"/>
          </p:cNvSpPr>
          <p:nvPr>
            <p:ph type="sldNum" sz="quarter" idx="5"/>
          </p:nvPr>
        </p:nvSpPr>
        <p:spPr/>
        <p:txBody>
          <a:bodyPr/>
          <a:lstStyle/>
          <a:p>
            <a:fld id="{0534A669-DAEF-4F28-99B4-1D4745A83125}" type="slidenum">
              <a:rPr lang="en-US" smtClean="0"/>
              <a:t>14</a:t>
            </a:fld>
            <a:endParaRPr lang="en-US" dirty="0"/>
          </a:p>
        </p:txBody>
      </p:sp>
    </p:spTree>
    <p:extLst>
      <p:ext uri="{BB962C8B-B14F-4D97-AF65-F5344CB8AC3E}">
        <p14:creationId xmlns:p14="http://schemas.microsoft.com/office/powerpoint/2010/main" val="415136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commitment – Significant.  A good to average application will take about 2 hours to read, review and rank.  A BELOW average application can take twice the amount of time.  There were 25 applications last year minimum of 50 hours, however it took about 70 hours plus ranking committee discussions.  Estimated time spent ranking 25 applications is 90-100 hours.  </a:t>
            </a:r>
          </a:p>
        </p:txBody>
      </p:sp>
      <p:sp>
        <p:nvSpPr>
          <p:cNvPr id="4" name="Slide Number Placeholder 3"/>
          <p:cNvSpPr>
            <a:spLocks noGrp="1"/>
          </p:cNvSpPr>
          <p:nvPr>
            <p:ph type="sldNum" sz="quarter" idx="10"/>
          </p:nvPr>
        </p:nvSpPr>
        <p:spPr/>
        <p:txBody>
          <a:bodyPr/>
          <a:lstStyle/>
          <a:p>
            <a:fld id="{0534A669-DAEF-4F28-99B4-1D4745A83125}" type="slidenum">
              <a:rPr lang="en-US" smtClean="0"/>
              <a:t>2</a:t>
            </a:fld>
            <a:endParaRPr lang="en-US" dirty="0"/>
          </a:p>
        </p:txBody>
      </p:sp>
    </p:spTree>
    <p:extLst>
      <p:ext uri="{BB962C8B-B14F-4D97-AF65-F5344CB8AC3E}">
        <p14:creationId xmlns:p14="http://schemas.microsoft.com/office/powerpoint/2010/main" val="276642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3</a:t>
            </a:fld>
            <a:endParaRPr lang="en-US" dirty="0"/>
          </a:p>
        </p:txBody>
      </p:sp>
    </p:spTree>
    <p:extLst>
      <p:ext uri="{BB962C8B-B14F-4D97-AF65-F5344CB8AC3E}">
        <p14:creationId xmlns:p14="http://schemas.microsoft.com/office/powerpoint/2010/main" val="414538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makes it easier on reviewers.</a:t>
            </a:r>
          </a:p>
        </p:txBody>
      </p:sp>
      <p:sp>
        <p:nvSpPr>
          <p:cNvPr id="4" name="Slide Number Placeholder 3"/>
          <p:cNvSpPr>
            <a:spLocks noGrp="1"/>
          </p:cNvSpPr>
          <p:nvPr>
            <p:ph type="sldNum" sz="quarter" idx="5"/>
          </p:nvPr>
        </p:nvSpPr>
        <p:spPr/>
        <p:txBody>
          <a:bodyPr/>
          <a:lstStyle/>
          <a:p>
            <a:fld id="{0534A669-DAEF-4F28-99B4-1D4745A83125}" type="slidenum">
              <a:rPr lang="en-US" smtClean="0"/>
              <a:t>4</a:t>
            </a:fld>
            <a:endParaRPr lang="en-US" dirty="0"/>
          </a:p>
        </p:txBody>
      </p:sp>
    </p:spTree>
    <p:extLst>
      <p:ext uri="{BB962C8B-B14F-4D97-AF65-F5344CB8AC3E}">
        <p14:creationId xmlns:p14="http://schemas.microsoft.com/office/powerpoint/2010/main" val="301603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5</a:t>
            </a:fld>
            <a:endParaRPr lang="en-US" dirty="0"/>
          </a:p>
        </p:txBody>
      </p:sp>
    </p:spTree>
    <p:extLst>
      <p:ext uri="{BB962C8B-B14F-4D97-AF65-F5344CB8AC3E}">
        <p14:creationId xmlns:p14="http://schemas.microsoft.com/office/powerpoint/2010/main" val="231891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bad resolution.  BUT where is the project located within the basin?</a:t>
            </a:r>
          </a:p>
        </p:txBody>
      </p:sp>
      <p:sp>
        <p:nvSpPr>
          <p:cNvPr id="4" name="Slide Number Placeholder 3"/>
          <p:cNvSpPr>
            <a:spLocks noGrp="1"/>
          </p:cNvSpPr>
          <p:nvPr>
            <p:ph type="sldNum" sz="quarter" idx="5"/>
          </p:nvPr>
        </p:nvSpPr>
        <p:spPr/>
        <p:txBody>
          <a:bodyPr/>
          <a:lstStyle/>
          <a:p>
            <a:fld id="{0534A669-DAEF-4F28-99B4-1D4745A83125}" type="slidenum">
              <a:rPr lang="en-US" smtClean="0"/>
              <a:t>6</a:t>
            </a:fld>
            <a:endParaRPr lang="en-US" dirty="0"/>
          </a:p>
        </p:txBody>
      </p:sp>
    </p:spTree>
    <p:extLst>
      <p:ext uri="{BB962C8B-B14F-4D97-AF65-F5344CB8AC3E}">
        <p14:creationId xmlns:p14="http://schemas.microsoft.com/office/powerpoint/2010/main" val="223055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7</a:t>
            </a:fld>
            <a:endParaRPr lang="en-US" dirty="0"/>
          </a:p>
        </p:txBody>
      </p:sp>
    </p:spTree>
    <p:extLst>
      <p:ext uri="{BB962C8B-B14F-4D97-AF65-F5344CB8AC3E}">
        <p14:creationId xmlns:p14="http://schemas.microsoft.com/office/powerpoint/2010/main" val="178556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8</a:t>
            </a:fld>
            <a:endParaRPr lang="en-US" dirty="0"/>
          </a:p>
        </p:txBody>
      </p:sp>
    </p:spTree>
    <p:extLst>
      <p:ext uri="{BB962C8B-B14F-4D97-AF65-F5344CB8AC3E}">
        <p14:creationId xmlns:p14="http://schemas.microsoft.com/office/powerpoint/2010/main" val="254568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4A669-DAEF-4F28-99B4-1D4745A83125}" type="slidenum">
              <a:rPr lang="en-US" smtClean="0"/>
              <a:t>9</a:t>
            </a:fld>
            <a:endParaRPr lang="en-US" dirty="0"/>
          </a:p>
        </p:txBody>
      </p:sp>
    </p:spTree>
    <p:extLst>
      <p:ext uri="{BB962C8B-B14F-4D97-AF65-F5344CB8AC3E}">
        <p14:creationId xmlns:p14="http://schemas.microsoft.com/office/powerpoint/2010/main" val="367152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A0796306-9CC2-4F29-8B8A-294C5C2AAEA4}" type="datetimeFigureOut">
              <a:rPr lang="en-US"/>
              <a:pPr>
                <a:defRPr/>
              </a:pPr>
              <a:t>6/30/2022</a:t>
            </a:fld>
            <a:endParaRPr lang="en-US" dirty="0"/>
          </a:p>
        </p:txBody>
      </p:sp>
      <p:sp>
        <p:nvSpPr>
          <p:cNvPr id="6" name="Slide Number Placeholder 15"/>
          <p:cNvSpPr>
            <a:spLocks noGrp="1"/>
          </p:cNvSpPr>
          <p:nvPr>
            <p:ph type="sldNum" sz="quarter" idx="11"/>
          </p:nvPr>
        </p:nvSpPr>
        <p:spPr/>
        <p:txBody>
          <a:bodyPr/>
          <a:lstStyle>
            <a:lvl1pPr>
              <a:defRPr/>
            </a:lvl1pPr>
          </a:lstStyle>
          <a:p>
            <a:pPr>
              <a:defRPr/>
            </a:pPr>
            <a:fld id="{61EF5E3D-9D9F-41C9-B1D7-9285F5245FBF}" type="slidenum">
              <a:rPr lang="en-US"/>
              <a:pPr>
                <a:defRPr/>
              </a:pPr>
              <a:t>‹#›</a:t>
            </a:fld>
            <a:endParaRPr lang="en-US" dirty="0"/>
          </a:p>
        </p:txBody>
      </p:sp>
      <p:sp>
        <p:nvSpPr>
          <p:cNvPr id="7" name="Footer Placeholder 16"/>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588975-AB10-4EA8-A9CD-68211F990FE4}" type="datetimeFigureOut">
              <a:rPr lang="en-US"/>
              <a:pPr>
                <a:defRPr/>
              </a:pPr>
              <a:t>6/30/2022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414F57-78BB-46BD-BE07-435A490637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12808B-71F7-4774-BE58-7B318AED1503}" type="datetimeFigureOut">
              <a:rPr lang="en-US"/>
              <a:pPr>
                <a:defRPr/>
              </a:pPr>
              <a:t>6/30/2022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118016-E905-40DE-B5F7-52160A56C38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77875" y="4876800"/>
            <a:ext cx="7543800" cy="914400"/>
          </a:xfrm>
        </p:spPr>
        <p:txBody>
          <a:bodyPr/>
          <a:lstStyle/>
          <a:p>
            <a:r>
              <a:rPr lang="en-US"/>
              <a:t>Click to edit Master title style</a:t>
            </a:r>
          </a:p>
        </p:txBody>
      </p:sp>
      <p:sp>
        <p:nvSpPr>
          <p:cNvPr id="3" name="Text Placeholder 2"/>
          <p:cNvSpPr>
            <a:spLocks noGrp="1"/>
          </p:cNvSpPr>
          <p:nvPr>
            <p:ph type="body" sz="half" idx="1"/>
          </p:nvPr>
        </p:nvSpPr>
        <p:spPr>
          <a:xfrm>
            <a:off x="2133600" y="685800"/>
            <a:ext cx="60960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33600" y="2590800"/>
            <a:ext cx="60960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172200" y="6154738"/>
            <a:ext cx="2133600" cy="365125"/>
          </a:xfrm>
        </p:spPr>
        <p:txBody>
          <a:bodyPr/>
          <a:lstStyle>
            <a:lvl1pPr>
              <a:defRPr/>
            </a:lvl1pPr>
          </a:lstStyle>
          <a:p>
            <a:pPr>
              <a:defRPr/>
            </a:pPr>
            <a:fld id="{EA84D896-11CC-4334-B77D-7F563219B1EC}" type="datetimeFigureOut">
              <a:rPr lang="en-US"/>
              <a:pPr>
                <a:defRPr/>
              </a:pPr>
              <a:t>6/30/2022</a:t>
            </a:fld>
            <a:endParaRPr lang="en-US" dirty="0"/>
          </a:p>
        </p:txBody>
      </p:sp>
      <p:sp>
        <p:nvSpPr>
          <p:cNvPr id="6" name="Footer Placeholder 5"/>
          <p:cNvSpPr>
            <a:spLocks noGrp="1"/>
          </p:cNvSpPr>
          <p:nvPr>
            <p:ph type="ftr" sz="quarter" idx="11"/>
          </p:nvPr>
        </p:nvSpPr>
        <p:spPr>
          <a:xfrm>
            <a:off x="822325" y="6154738"/>
            <a:ext cx="4572000" cy="365125"/>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22325" y="5842000"/>
            <a:ext cx="2133600" cy="304800"/>
          </a:xfrm>
        </p:spPr>
        <p:txBody>
          <a:bodyPr/>
          <a:lstStyle>
            <a:lvl1pPr>
              <a:defRPr/>
            </a:lvl1pPr>
          </a:lstStyle>
          <a:p>
            <a:pPr>
              <a:defRPr/>
            </a:pPr>
            <a:fld id="{57021943-0BDD-4AD6-B82F-19E7CD1EDA9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DB585AB6-F4A3-4A75-A166-AEC039112A29}" type="datetimeFigureOut">
              <a:rPr lang="en-US"/>
              <a:pPr>
                <a:defRPr/>
              </a:pPr>
              <a:t>6/30/2022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E6FFFF-1D63-4E26-AD0A-A2BF953E6B7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0DC98EB5-4732-419C-901A-621D17121394}" type="datetimeFigureOut">
              <a:rPr lang="en-US"/>
              <a:pPr>
                <a:defRPr/>
              </a:pPr>
              <a:t>6/30/2022</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DF6448C7-0BB3-45D3-8D04-1EEAEBF5AFE5}"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p:txBody>
          <a:bodyPr/>
          <a:lstStyle>
            <a:lvl1pPr>
              <a:defRPr/>
            </a:lvl1pPr>
          </a:lstStyle>
          <a:p>
            <a:pPr>
              <a:defRPr/>
            </a:pPr>
            <a:fld id="{8E29BE04-97C0-4BBD-BA50-9E7E95F82C87}" type="datetimeFigureOut">
              <a:rPr lang="en-US"/>
              <a:pPr>
                <a:defRPr/>
              </a:pPr>
              <a:t>6/30/2022</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CAB52E35-1865-4D12-95B7-EED337C1E3E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CC0E4832-CDB0-43F5-9E19-D4672CB44FF8}" type="datetimeFigureOut">
              <a:rPr lang="en-US"/>
              <a:pPr>
                <a:defRPr/>
              </a:pPr>
              <a:t>6/30/2022</a:t>
            </a:fld>
            <a:endParaRPr lang="en-US" dirty="0"/>
          </a:p>
        </p:txBody>
      </p:sp>
      <p:sp>
        <p:nvSpPr>
          <p:cNvPr id="10" name="Slide Number Placeholder 14"/>
          <p:cNvSpPr>
            <a:spLocks noGrp="1"/>
          </p:cNvSpPr>
          <p:nvPr>
            <p:ph type="sldNum" sz="quarter" idx="11"/>
          </p:nvPr>
        </p:nvSpPr>
        <p:spPr/>
        <p:txBody>
          <a:bodyPr/>
          <a:lstStyle>
            <a:lvl1pPr>
              <a:defRPr/>
            </a:lvl1pPr>
          </a:lstStyle>
          <a:p>
            <a:pPr>
              <a:defRPr/>
            </a:pPr>
            <a:fld id="{3FFE709C-7279-4BA8-9F24-F637FD1D5063}" type="slidenum">
              <a:rPr lang="en-US"/>
              <a:pPr>
                <a:defRPr/>
              </a:pPr>
              <a:t>‹#›</a:t>
            </a:fld>
            <a:endParaRPr lang="en-US" dirty="0"/>
          </a:p>
        </p:txBody>
      </p:sp>
      <p:sp>
        <p:nvSpPr>
          <p:cNvPr id="11" name="Footer Placeholder 15"/>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9169386-A344-4DB8-A110-09AA959B6686}" type="datetimeFigureOut">
              <a:rPr lang="en-US"/>
              <a:pPr>
                <a:defRPr/>
              </a:pPr>
              <a:t>6/30/2022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25EC970-3312-4D6A-9506-09D862FD4C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64C383-F5DE-4058-9719-C5011A3BA82E}" type="datetimeFigureOut">
              <a:rPr lang="en-US"/>
              <a:pPr>
                <a:defRPr/>
              </a:pPr>
              <a:t>6/30/2022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56EA0A1-D626-443D-A73D-A4B31A2AF45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C8DAF323-44DD-4F07-B083-6C4023A5C414}" type="datetimeFigureOut">
              <a:rPr lang="en-US"/>
              <a:pPr>
                <a:defRPr/>
              </a:pPr>
              <a:t>6/30/2022</a:t>
            </a:fld>
            <a:endParaRPr lang="en-US" dirty="0"/>
          </a:p>
        </p:txBody>
      </p:sp>
      <p:sp>
        <p:nvSpPr>
          <p:cNvPr id="7" name="Slide Number Placeholder 15"/>
          <p:cNvSpPr>
            <a:spLocks noGrp="1"/>
          </p:cNvSpPr>
          <p:nvPr>
            <p:ph type="sldNum" sz="quarter" idx="11"/>
          </p:nvPr>
        </p:nvSpPr>
        <p:spPr/>
        <p:txBody>
          <a:bodyPr/>
          <a:lstStyle>
            <a:lvl1pPr>
              <a:defRPr/>
            </a:lvl1pPr>
          </a:lstStyle>
          <a:p>
            <a:pPr>
              <a:defRPr/>
            </a:pPr>
            <a:fld id="{14985102-466A-4016-A118-BD68D83A80C8}" type="slidenum">
              <a:rPr lang="en-US"/>
              <a:pPr>
                <a:defRPr/>
              </a:pPr>
              <a:t>‹#›</a:t>
            </a:fld>
            <a:endParaRPr lang="en-US" dirty="0"/>
          </a:p>
        </p:txBody>
      </p:sp>
      <p:sp>
        <p:nvSpPr>
          <p:cNvPr id="8" name="Footer Placeholder 16"/>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p:cNvSpPr>
            <a:spLocks noGrp="1"/>
          </p:cNvSpPr>
          <p:nvPr>
            <p:ph type="dt" sz="half" idx="10"/>
          </p:nvPr>
        </p:nvSpPr>
        <p:spPr/>
        <p:txBody>
          <a:bodyPr/>
          <a:lstStyle>
            <a:lvl1pPr>
              <a:defRPr/>
            </a:lvl1pPr>
          </a:lstStyle>
          <a:p>
            <a:pPr>
              <a:defRPr/>
            </a:pPr>
            <a:fld id="{6FCAA763-8C77-47D0-8F34-7248DAFA8A6E}" type="datetimeFigureOut">
              <a:rPr lang="en-US"/>
              <a:pPr>
                <a:defRPr/>
              </a:pPr>
              <a:t>6/30/2022</a:t>
            </a:fld>
            <a:endParaRPr lang="en-US" dirty="0"/>
          </a:p>
        </p:txBody>
      </p:sp>
      <p:sp>
        <p:nvSpPr>
          <p:cNvPr id="7" name="Slide Number Placeholder 13"/>
          <p:cNvSpPr>
            <a:spLocks noGrp="1"/>
          </p:cNvSpPr>
          <p:nvPr>
            <p:ph type="sldNum" sz="quarter" idx="11"/>
          </p:nvPr>
        </p:nvSpPr>
        <p:spPr/>
        <p:txBody>
          <a:bodyPr/>
          <a:lstStyle>
            <a:lvl1pPr>
              <a:defRPr/>
            </a:lvl1pPr>
          </a:lstStyle>
          <a:p>
            <a:pPr>
              <a:defRPr/>
            </a:pPr>
            <a:fld id="{9C9A2454-895A-4D9E-8F2E-96148D0C4EFD}" type="slidenum">
              <a:rPr lang="en-US"/>
              <a:pPr>
                <a:defRPr/>
              </a:pPr>
              <a:t>‹#›</a:t>
            </a:fld>
            <a:endParaRPr lang="en-US" dirty="0"/>
          </a:p>
        </p:txBody>
      </p:sp>
      <p:sp>
        <p:nvSpPr>
          <p:cNvPr id="8" name="Footer Placeholder 14"/>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smtClean="0">
                <a:solidFill>
                  <a:schemeClr val="tx1">
                    <a:alpha val="60000"/>
                  </a:schemeClr>
                </a:solidFill>
                <a:effectLst/>
                <a:latin typeface="+mn-lt"/>
              </a:defRPr>
            </a:lvl1pPr>
          </a:lstStyle>
          <a:p>
            <a:pPr>
              <a:defRPr/>
            </a:pPr>
            <a:fld id="{12A9DAFD-D8E6-4C87-995B-70B32E3969DD}" type="datetimeFigureOut">
              <a:rPr lang="en-US"/>
              <a:pPr>
                <a:defRPr/>
              </a:pPr>
              <a:t>6/30/2022</a:t>
            </a:fld>
            <a:endParaRPr lang="en-US" dirty="0"/>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smtClean="0">
                <a:solidFill>
                  <a:schemeClr val="tx1">
                    <a:alpha val="60000"/>
                  </a:schemeClr>
                </a:solidFill>
                <a:effectLst/>
                <a:latin typeface="+mn-lt"/>
              </a:defRPr>
            </a:lvl1pPr>
          </a:lstStyle>
          <a:p>
            <a:pPr>
              <a:defRPr/>
            </a:pPr>
            <a:fld id="{A8FD6C8A-33DA-4851-A873-C1029F564E1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21" r:id="rId1"/>
    <p:sldLayoutId id="2147484014" r:id="rId2"/>
    <p:sldLayoutId id="2147484022" r:id="rId3"/>
    <p:sldLayoutId id="2147484015" r:id="rId4"/>
    <p:sldLayoutId id="2147484023" r:id="rId5"/>
    <p:sldLayoutId id="2147484016" r:id="rId6"/>
    <p:sldLayoutId id="2147484017" r:id="rId7"/>
    <p:sldLayoutId id="2147484024" r:id="rId8"/>
    <p:sldLayoutId id="2147484025" r:id="rId9"/>
    <p:sldLayoutId id="2147484018" r:id="rId10"/>
    <p:sldLayoutId id="2147484019" r:id="rId11"/>
    <p:sldLayoutId id="2147484020" r:id="rId12"/>
  </p:sldLayoutIdLst>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Franklin Gothic Medium" pitchFamily="34" charset="0"/>
        </a:defRPr>
      </a:lvl2pPr>
      <a:lvl3pPr algn="l" rtl="0" fontAlgn="base">
        <a:spcBef>
          <a:spcPct val="0"/>
        </a:spcBef>
        <a:spcAft>
          <a:spcPct val="0"/>
        </a:spcAft>
        <a:defRPr sz="4900">
          <a:solidFill>
            <a:schemeClr val="tx1"/>
          </a:solidFill>
          <a:latin typeface="Franklin Gothic Medium" pitchFamily="34" charset="0"/>
        </a:defRPr>
      </a:lvl3pPr>
      <a:lvl4pPr algn="l" rtl="0" fontAlgn="base">
        <a:spcBef>
          <a:spcPct val="0"/>
        </a:spcBef>
        <a:spcAft>
          <a:spcPct val="0"/>
        </a:spcAft>
        <a:defRPr sz="4900">
          <a:solidFill>
            <a:schemeClr val="tx1"/>
          </a:solidFill>
          <a:latin typeface="Franklin Gothic Medium" pitchFamily="34" charset="0"/>
        </a:defRPr>
      </a:lvl4pPr>
      <a:lvl5pPr algn="l" rtl="0" fontAlgn="base">
        <a:spcBef>
          <a:spcPct val="0"/>
        </a:spcBef>
        <a:spcAft>
          <a:spcPct val="0"/>
        </a:spcAft>
        <a:defRPr sz="4900">
          <a:solidFill>
            <a:schemeClr val="tx1"/>
          </a:solidFill>
          <a:latin typeface="Franklin Gothic Medium"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762000"/>
            <a:ext cx="7543800" cy="2152650"/>
          </a:xfrm>
        </p:spPr>
        <p:txBody>
          <a:bodyPr>
            <a:normAutofit/>
          </a:bodyPr>
          <a:lstStyle/>
          <a:p>
            <a:pPr algn="ctr" fontAlgn="auto">
              <a:spcAft>
                <a:spcPts val="0"/>
              </a:spcAft>
              <a:defRPr/>
            </a:pPr>
            <a:r>
              <a:rPr lang="en-US" dirty="0">
                <a:latin typeface="Arial" pitchFamily="34" charset="0"/>
                <a:cs typeface="Arial" pitchFamily="34" charset="0"/>
              </a:rPr>
              <a:t>National Reviewer’s Perspective Tier 2</a:t>
            </a:r>
          </a:p>
        </p:txBody>
      </p:sp>
      <p:sp>
        <p:nvSpPr>
          <p:cNvPr id="3" name="Subtitle 2"/>
          <p:cNvSpPr>
            <a:spLocks noGrp="1"/>
          </p:cNvSpPr>
          <p:nvPr>
            <p:ph type="subTitle" idx="4294967295"/>
          </p:nvPr>
        </p:nvSpPr>
        <p:spPr>
          <a:xfrm>
            <a:off x="1981200" y="3009900"/>
            <a:ext cx="5257800" cy="838200"/>
          </a:xfrm>
        </p:spPr>
        <p:txBody>
          <a:bodyPr>
            <a:normAutofit/>
          </a:bodyPr>
          <a:lstStyle/>
          <a:p>
            <a:pPr marL="18288" indent="0" algn="ctr" fontAlgn="auto">
              <a:spcAft>
                <a:spcPts val="0"/>
              </a:spcAft>
              <a:buFont typeface="Wingdings" pitchFamily="2" charset="2"/>
              <a:buNone/>
              <a:defRPr/>
            </a:pPr>
            <a:r>
              <a:rPr lang="en-US" dirty="0">
                <a:latin typeface="Arial" pitchFamily="34" charset="0"/>
                <a:cs typeface="Arial" pitchFamily="34" charset="0"/>
              </a:rPr>
              <a:t>June 30, 2022</a:t>
            </a:r>
          </a:p>
        </p:txBody>
      </p:sp>
      <p:pic>
        <p:nvPicPr>
          <p:cNvPr id="7" name="Picture 6" descr="A picture containing water, outdoor, sky, boat&#10;&#10;Description automatically generated">
            <a:extLst>
              <a:ext uri="{FF2B5EF4-FFF2-40B4-BE49-F238E27FC236}">
                <a16:creationId xmlns:a16="http://schemas.microsoft.com/office/drawing/2014/main" id="{1387EF8D-15B4-4AB5-EC14-E704DD68E6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1" r="30769" b="27960"/>
          <a:stretch/>
        </p:blipFill>
        <p:spPr bwMode="auto">
          <a:xfrm>
            <a:off x="345207" y="4157090"/>
            <a:ext cx="4114800" cy="2676526"/>
          </a:xfrm>
          <a:prstGeom prst="rect">
            <a:avLst/>
          </a:prstGeom>
          <a:noFill/>
          <a:ln>
            <a:noFill/>
          </a:ln>
          <a:extLst>
            <a:ext uri="{53640926-AAD7-44D8-BBD7-CCE9431645EC}">
              <a14:shadowObscured xmlns:a14="http://schemas.microsoft.com/office/drawing/2010/main"/>
            </a:ext>
          </a:extLst>
        </p:spPr>
      </p:pic>
      <p:pic>
        <p:nvPicPr>
          <p:cNvPr id="8" name="Picture 7" descr="A picture containing outdoor, sky, docked, day&#10;&#10;Description automatically generated">
            <a:extLst>
              <a:ext uri="{FF2B5EF4-FFF2-40B4-BE49-F238E27FC236}">
                <a16:creationId xmlns:a16="http://schemas.microsoft.com/office/drawing/2014/main" id="{B0B2CECE-6E03-ACAD-5B97-8D13BF41C0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934"/>
          <a:stretch/>
        </p:blipFill>
        <p:spPr bwMode="auto">
          <a:xfrm>
            <a:off x="4668754" y="4157090"/>
            <a:ext cx="4293499" cy="2676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e the source image">
            <a:extLst>
              <a:ext uri="{FF2B5EF4-FFF2-40B4-BE49-F238E27FC236}">
                <a16:creationId xmlns:a16="http://schemas.microsoft.com/office/drawing/2014/main" id="{3ECB7738-D4F3-DE1B-932E-1995DC207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57200"/>
            <a:ext cx="5943600" cy="3624580"/>
          </a:xfrm>
          <a:prstGeom prst="rect">
            <a:avLst/>
          </a:prstGeom>
          <a:noFill/>
          <a:ln>
            <a:noFill/>
          </a:ln>
        </p:spPr>
      </p:pic>
      <p:pic>
        <p:nvPicPr>
          <p:cNvPr id="4" name="Picture 3" descr="Image result for boat pumpout station">
            <a:extLst>
              <a:ext uri="{FF2B5EF4-FFF2-40B4-BE49-F238E27FC236}">
                <a16:creationId xmlns:a16="http://schemas.microsoft.com/office/drawing/2014/main" id="{901CBB07-87D4-D960-0E30-F01366093C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945157">
            <a:off x="2346266" y="3303009"/>
            <a:ext cx="2857500" cy="1714500"/>
          </a:xfrm>
          <a:prstGeom prst="rect">
            <a:avLst/>
          </a:prstGeom>
          <a:noFill/>
          <a:ln>
            <a:noFill/>
          </a:ln>
        </p:spPr>
      </p:pic>
      <p:sp>
        <p:nvSpPr>
          <p:cNvPr id="10" name="TextBox 9">
            <a:extLst>
              <a:ext uri="{FF2B5EF4-FFF2-40B4-BE49-F238E27FC236}">
                <a16:creationId xmlns:a16="http://schemas.microsoft.com/office/drawing/2014/main" id="{AB7BC481-DD6E-5700-6939-9AE08D5A3F44}"/>
              </a:ext>
            </a:extLst>
          </p:cNvPr>
          <p:cNvSpPr txBox="1"/>
          <p:nvPr/>
        </p:nvSpPr>
        <p:spPr>
          <a:xfrm>
            <a:off x="3886200" y="5272518"/>
            <a:ext cx="4953000" cy="461665"/>
          </a:xfrm>
          <a:prstGeom prst="rect">
            <a:avLst/>
          </a:prstGeom>
          <a:noFill/>
        </p:spPr>
        <p:txBody>
          <a:bodyPr wrap="square">
            <a:spAutoFit/>
          </a:bodyPr>
          <a:lstStyle/>
          <a:p>
            <a:r>
              <a:rPr lang="en-US" sz="2400" dirty="0"/>
              <a:t>Where is the pumpout station?</a:t>
            </a:r>
          </a:p>
        </p:txBody>
      </p:sp>
    </p:spTree>
    <p:extLst>
      <p:ext uri="{BB962C8B-B14F-4D97-AF65-F5344CB8AC3E}">
        <p14:creationId xmlns:p14="http://schemas.microsoft.com/office/powerpoint/2010/main" val="136909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3FF48-0D91-2CD0-9EDB-819B6BB6A1A3}"/>
              </a:ext>
            </a:extLst>
          </p:cNvPr>
          <p:cNvPicPr>
            <a:picLocks noChangeAspect="1"/>
          </p:cNvPicPr>
          <p:nvPr/>
        </p:nvPicPr>
        <p:blipFill rotWithShape="1">
          <a:blip r:embed="rId3"/>
          <a:srcRect l="1904" t="12106"/>
          <a:stretch/>
        </p:blipFill>
        <p:spPr>
          <a:xfrm>
            <a:off x="1143000" y="2819400"/>
            <a:ext cx="6993731" cy="3319255"/>
          </a:xfrm>
          <a:prstGeom prst="rect">
            <a:avLst/>
          </a:prstGeom>
        </p:spPr>
      </p:pic>
      <p:sp>
        <p:nvSpPr>
          <p:cNvPr id="4" name="TextBox 3">
            <a:extLst>
              <a:ext uri="{FF2B5EF4-FFF2-40B4-BE49-F238E27FC236}">
                <a16:creationId xmlns:a16="http://schemas.microsoft.com/office/drawing/2014/main" id="{7C41DA5A-D1F2-E5FD-4F97-B516CAB0D2CB}"/>
              </a:ext>
            </a:extLst>
          </p:cNvPr>
          <p:cNvSpPr txBox="1"/>
          <p:nvPr/>
        </p:nvSpPr>
        <p:spPr>
          <a:xfrm>
            <a:off x="314325" y="483542"/>
            <a:ext cx="8305800" cy="1569660"/>
          </a:xfrm>
          <a:prstGeom prst="rect">
            <a:avLst/>
          </a:prstGeom>
          <a:noFill/>
        </p:spPr>
        <p:txBody>
          <a:bodyPr wrap="square">
            <a:spAutoFit/>
          </a:bodyPr>
          <a:lstStyle/>
          <a:p>
            <a:r>
              <a:rPr lang="en-US" sz="2400" dirty="0"/>
              <a:t>Is there 6 feet of water depth or navigable depth?  </a:t>
            </a:r>
          </a:p>
          <a:p>
            <a:endParaRPr lang="en-US" sz="2400" dirty="0"/>
          </a:p>
          <a:p>
            <a:r>
              <a:rPr lang="en-US" sz="2400" dirty="0"/>
              <a:t>If application includes dredging, is it prorated and within dollar limitation?</a:t>
            </a:r>
          </a:p>
        </p:txBody>
      </p:sp>
    </p:spTree>
    <p:extLst>
      <p:ext uri="{BB962C8B-B14F-4D97-AF65-F5344CB8AC3E}">
        <p14:creationId xmlns:p14="http://schemas.microsoft.com/office/powerpoint/2010/main" val="389955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boats in a body of water&#10;&#10;Description automatically generated with low confidence">
            <a:extLst>
              <a:ext uri="{FF2B5EF4-FFF2-40B4-BE49-F238E27FC236}">
                <a16:creationId xmlns:a16="http://schemas.microsoft.com/office/drawing/2014/main" id="{241C418F-890E-82C8-B574-67C7798C14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t="18812" r="36619" b="27747"/>
          <a:stretch/>
        </p:blipFill>
        <p:spPr bwMode="auto">
          <a:xfrm>
            <a:off x="4171188" y="3429000"/>
            <a:ext cx="4482275" cy="3143250"/>
          </a:xfrm>
          <a:prstGeom prst="rect">
            <a:avLst/>
          </a:prstGeom>
          <a:noFill/>
          <a:ln>
            <a:noFill/>
          </a:ln>
          <a:extLst>
            <a:ext uri="{53640926-AAD7-44D8-BBD7-CCE9431645EC}">
              <a14:shadowObscured xmlns:a14="http://schemas.microsoft.com/office/drawing/2010/main"/>
            </a:ext>
          </a:extLst>
        </p:spPr>
      </p:pic>
      <p:pic>
        <p:nvPicPr>
          <p:cNvPr id="12" name="Picture 11" descr="A boat docked at a pier&#10;&#10;Description automatically generated with low confidence">
            <a:extLst>
              <a:ext uri="{FF2B5EF4-FFF2-40B4-BE49-F238E27FC236}">
                <a16:creationId xmlns:a16="http://schemas.microsoft.com/office/drawing/2014/main" id="{4D3C9F45-050B-0044-3271-BB19311EC8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9866"/>
            <a:ext cx="4064000" cy="3048000"/>
          </a:xfrm>
          <a:prstGeom prst="rect">
            <a:avLst/>
          </a:prstGeom>
        </p:spPr>
      </p:pic>
      <p:pic>
        <p:nvPicPr>
          <p:cNvPr id="14" name="Picture 13">
            <a:extLst>
              <a:ext uri="{FF2B5EF4-FFF2-40B4-BE49-F238E27FC236}">
                <a16:creationId xmlns:a16="http://schemas.microsoft.com/office/drawing/2014/main" id="{63829BF3-C8BF-AC43-51BD-AE7C2E54BB3F}"/>
              </a:ext>
            </a:extLst>
          </p:cNvPr>
          <p:cNvPicPr>
            <a:picLocks noChangeAspect="1"/>
          </p:cNvPicPr>
          <p:nvPr/>
        </p:nvPicPr>
        <p:blipFill>
          <a:blip r:embed="rId5"/>
          <a:stretch>
            <a:fillRect/>
          </a:stretch>
        </p:blipFill>
        <p:spPr>
          <a:xfrm>
            <a:off x="4205195" y="533400"/>
            <a:ext cx="4436076" cy="2570226"/>
          </a:xfrm>
          <a:prstGeom prst="rect">
            <a:avLst/>
          </a:prstGeom>
        </p:spPr>
      </p:pic>
      <p:sp>
        <p:nvSpPr>
          <p:cNvPr id="15" name="TextBox 14">
            <a:extLst>
              <a:ext uri="{FF2B5EF4-FFF2-40B4-BE49-F238E27FC236}">
                <a16:creationId xmlns:a16="http://schemas.microsoft.com/office/drawing/2014/main" id="{F5BCCD17-F0B0-F5CB-C54E-8026DAA9148D}"/>
              </a:ext>
            </a:extLst>
          </p:cNvPr>
          <p:cNvSpPr txBox="1"/>
          <p:nvPr/>
        </p:nvSpPr>
        <p:spPr>
          <a:xfrm>
            <a:off x="672084" y="1219200"/>
            <a:ext cx="2909316" cy="1200329"/>
          </a:xfrm>
          <a:prstGeom prst="rect">
            <a:avLst/>
          </a:prstGeom>
          <a:noFill/>
        </p:spPr>
        <p:txBody>
          <a:bodyPr wrap="square">
            <a:spAutoFit/>
          </a:bodyPr>
          <a:lstStyle/>
          <a:p>
            <a:r>
              <a:rPr lang="en-US" sz="2400" dirty="0"/>
              <a:t>Who are the users and what is the need?</a:t>
            </a:r>
          </a:p>
        </p:txBody>
      </p:sp>
      <p:sp>
        <p:nvSpPr>
          <p:cNvPr id="17" name="&quot;Not Allowed&quot; Symbol 16">
            <a:extLst>
              <a:ext uri="{FF2B5EF4-FFF2-40B4-BE49-F238E27FC236}">
                <a16:creationId xmlns:a16="http://schemas.microsoft.com/office/drawing/2014/main" id="{65303542-8E27-3049-2DB5-15B19E11C9D1}"/>
              </a:ext>
            </a:extLst>
          </p:cNvPr>
          <p:cNvSpPr/>
          <p:nvPr/>
        </p:nvSpPr>
        <p:spPr>
          <a:xfrm>
            <a:off x="762000" y="3733800"/>
            <a:ext cx="2590800" cy="2514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A37BC408-AA69-38F2-016B-03F77AFF1B87}"/>
              </a:ext>
            </a:extLst>
          </p:cNvPr>
          <p:cNvSpPr txBox="1"/>
          <p:nvPr/>
        </p:nvSpPr>
        <p:spPr>
          <a:xfrm>
            <a:off x="5917025" y="457200"/>
            <a:ext cx="990600" cy="2400657"/>
          </a:xfrm>
          <a:prstGeom prst="rect">
            <a:avLst/>
          </a:prstGeom>
          <a:noFill/>
        </p:spPr>
        <p:txBody>
          <a:bodyPr wrap="square" rtlCol="0">
            <a:spAutoFit/>
          </a:bodyPr>
          <a:lstStyle/>
          <a:p>
            <a:r>
              <a:rPr lang="en-US" sz="15000" b="1" dirty="0"/>
              <a:t>?</a:t>
            </a:r>
          </a:p>
        </p:txBody>
      </p:sp>
      <p:sp>
        <p:nvSpPr>
          <p:cNvPr id="19" name="Star: 5 Points 18">
            <a:extLst>
              <a:ext uri="{FF2B5EF4-FFF2-40B4-BE49-F238E27FC236}">
                <a16:creationId xmlns:a16="http://schemas.microsoft.com/office/drawing/2014/main" id="{84486EED-F71C-3DC4-B11F-2C5815B0453D}"/>
              </a:ext>
            </a:extLst>
          </p:cNvPr>
          <p:cNvSpPr/>
          <p:nvPr/>
        </p:nvSpPr>
        <p:spPr>
          <a:xfrm>
            <a:off x="4800600" y="3733800"/>
            <a:ext cx="1905000" cy="1524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1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41A8E2-5DF3-1AB3-D8C4-304AE08B6EC5}"/>
              </a:ext>
            </a:extLst>
          </p:cNvPr>
          <p:cNvSpPr/>
          <p:nvPr/>
        </p:nvSpPr>
        <p:spPr>
          <a:xfrm>
            <a:off x="916191" y="2209800"/>
            <a:ext cx="7311618" cy="1323439"/>
          </a:xfrm>
          <a:prstGeom prst="rect">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Hints and Risk</a:t>
            </a:r>
          </a:p>
        </p:txBody>
      </p:sp>
    </p:spTree>
    <p:extLst>
      <p:ext uri="{BB962C8B-B14F-4D97-AF65-F5344CB8AC3E}">
        <p14:creationId xmlns:p14="http://schemas.microsoft.com/office/powerpoint/2010/main" val="8972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7FAA9-402C-DDE5-809F-40472C288C61}"/>
              </a:ext>
            </a:extLst>
          </p:cNvPr>
          <p:cNvSpPr txBox="1"/>
          <p:nvPr/>
        </p:nvSpPr>
        <p:spPr>
          <a:xfrm>
            <a:off x="1295400" y="782121"/>
            <a:ext cx="6781800" cy="5293757"/>
          </a:xfrm>
          <a:prstGeom prst="rect">
            <a:avLst/>
          </a:prstGeom>
          <a:noFill/>
        </p:spPr>
        <p:txBody>
          <a:bodyPr wrap="square">
            <a:spAutoFit/>
          </a:bodyPr>
          <a:lstStyle/>
          <a:p>
            <a:pPr marR="0" lvl="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Funding Restrictions: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XXXXXX acknowledges and will operate and manage the BIG funded recreational transient tie-up slips as follows:</a:t>
            </a:r>
          </a:p>
          <a:p>
            <a:pPr marL="685800" marR="0">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Limit use of overnight docks to eligible boats that are 26 feet or more in length staying no more than 15 consecutive days in a 30-day period;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Operate and maintain the facilities for the intended purpose for its useful life as originally proposed or as extended pursuant to 50 CFR 86.14(b)(2), except in the case of a catastrophic event;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Clearly designate eligible uses and inform the public of restrictions;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Offer security, safety and service for eligible users and boats;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 open and accessible to eligible vessels on navigable waters that are at least 6 feet deep at the lowest tide or fluctuation, unless the </a:t>
            </a:r>
            <a:r>
              <a:rPr lang="en-US" dirty="0">
                <a:latin typeface="Calibri" panose="020F0502020204030204" pitchFamily="34" charset="0"/>
                <a:ea typeface="Times New Roman" panose="02020603050405020304" pitchFamily="18" charset="0"/>
                <a:cs typeface="Times New Roman" panose="02020603050405020304" pitchFamily="18" charset="0"/>
              </a:rPr>
              <a:t>XXXXXX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can show that the facility will still serve its intended purpose for typical eligible users that visit the location;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Allow public access as described at 50 CFR 86.92;</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XXXXXX allows overnight stays provide pumpout service.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77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20B8C8AA-2204-CF19-DCF6-EC5814E34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50"/>
          <a:stretch/>
        </p:blipFill>
        <p:spPr bwMode="auto">
          <a:xfrm rot="18992711">
            <a:off x="895480" y="1521916"/>
            <a:ext cx="4421094" cy="3386776"/>
          </a:xfrm>
          <a:prstGeom prst="rect">
            <a:avLst/>
          </a:prstGeom>
          <a:noFill/>
          <a:ln>
            <a:noFill/>
          </a:ln>
        </p:spPr>
      </p:pic>
      <p:sp>
        <p:nvSpPr>
          <p:cNvPr id="4" name="Rectangle 3">
            <a:extLst>
              <a:ext uri="{FF2B5EF4-FFF2-40B4-BE49-F238E27FC236}">
                <a16:creationId xmlns:a16="http://schemas.microsoft.com/office/drawing/2014/main" id="{7312B3D3-6DAC-322B-1866-0D407F0801D9}"/>
              </a:ext>
            </a:extLst>
          </p:cNvPr>
          <p:cNvSpPr/>
          <p:nvPr/>
        </p:nvSpPr>
        <p:spPr>
          <a:xfrm>
            <a:off x="382391" y="914400"/>
            <a:ext cx="837921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Significant Commitment</a:t>
            </a:r>
          </a:p>
        </p:txBody>
      </p:sp>
      <p:pic>
        <p:nvPicPr>
          <p:cNvPr id="6" name="Picture 5" descr="See the source image">
            <a:extLst>
              <a:ext uri="{FF2B5EF4-FFF2-40B4-BE49-F238E27FC236}">
                <a16:creationId xmlns:a16="http://schemas.microsoft.com/office/drawing/2014/main" id="{833F252E-78B3-90B7-C638-D48A07EA17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962400"/>
            <a:ext cx="33528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6575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p:cNvPicPr>
          <p:nvPr/>
        </p:nvPicPr>
        <p:blipFill>
          <a:blip r:embed="rId3"/>
          <a:srcRect l="35152" t="11494" r="40919" b="49072"/>
          <a:stretch>
            <a:fillRect/>
          </a:stretch>
        </p:blipFill>
        <p:spPr bwMode="auto">
          <a:xfrm>
            <a:off x="2971800" y="3124200"/>
            <a:ext cx="2835088" cy="3352800"/>
          </a:xfrm>
          <a:prstGeom prst="rect">
            <a:avLst/>
          </a:prstGeom>
          <a:noFill/>
          <a:ln w="9525">
            <a:noFill/>
            <a:miter lim="800000"/>
            <a:headEnd/>
            <a:tailEnd/>
          </a:ln>
        </p:spPr>
      </p:pic>
      <p:sp>
        <p:nvSpPr>
          <p:cNvPr id="8" name="Oval Callout 2">
            <a:extLst>
              <a:ext uri="{FF2B5EF4-FFF2-40B4-BE49-F238E27FC236}">
                <a16:creationId xmlns:a16="http://schemas.microsoft.com/office/drawing/2014/main" id="{DDFA132C-6FC6-DCE9-C080-C501D4693DFD}"/>
              </a:ext>
            </a:extLst>
          </p:cNvPr>
          <p:cNvSpPr/>
          <p:nvPr/>
        </p:nvSpPr>
        <p:spPr>
          <a:xfrm>
            <a:off x="4524761" y="2095500"/>
            <a:ext cx="3201700" cy="2057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Brad,  Is this the entire application?</a:t>
            </a:r>
            <a:endParaRPr lang="en-US" sz="2400" b="1" dirty="0"/>
          </a:p>
        </p:txBody>
      </p:sp>
      <p:sp>
        <p:nvSpPr>
          <p:cNvPr id="10" name="Oval Callout 2">
            <a:extLst>
              <a:ext uri="{FF2B5EF4-FFF2-40B4-BE49-F238E27FC236}">
                <a16:creationId xmlns:a16="http://schemas.microsoft.com/office/drawing/2014/main" id="{DCD87A07-3865-E56A-77F4-39419B0235DB}"/>
              </a:ext>
            </a:extLst>
          </p:cNvPr>
          <p:cNvSpPr/>
          <p:nvPr/>
        </p:nvSpPr>
        <p:spPr>
          <a:xfrm rot="20226558">
            <a:off x="673833" y="671604"/>
            <a:ext cx="3280994" cy="1905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Brad,  Is there a clearer image?</a:t>
            </a:r>
            <a:endParaRPr lang="en-US" sz="2400" b="1" dirty="0"/>
          </a:p>
        </p:txBody>
      </p:sp>
      <p:sp>
        <p:nvSpPr>
          <p:cNvPr id="11" name="Oval Callout 2">
            <a:extLst>
              <a:ext uri="{FF2B5EF4-FFF2-40B4-BE49-F238E27FC236}">
                <a16:creationId xmlns:a16="http://schemas.microsoft.com/office/drawing/2014/main" id="{8ED88B02-62A9-CD46-3F3E-CAFE388D6646}"/>
              </a:ext>
            </a:extLst>
          </p:cNvPr>
          <p:cNvSpPr/>
          <p:nvPr/>
        </p:nvSpPr>
        <p:spPr>
          <a:xfrm rot="405282">
            <a:off x="3376209" y="432478"/>
            <a:ext cx="3579191" cy="1905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Brad, Do you have clarifications on proration?</a:t>
            </a:r>
            <a:endParaRPr lang="en-US" sz="2400" b="1" dirty="0"/>
          </a:p>
        </p:txBody>
      </p:sp>
      <p:sp>
        <p:nvSpPr>
          <p:cNvPr id="12" name="Oval Callout 2">
            <a:extLst>
              <a:ext uri="{FF2B5EF4-FFF2-40B4-BE49-F238E27FC236}">
                <a16:creationId xmlns:a16="http://schemas.microsoft.com/office/drawing/2014/main" id="{751B47F2-7A7A-C89D-AA90-5A5D8CC52FAE}"/>
              </a:ext>
            </a:extLst>
          </p:cNvPr>
          <p:cNvSpPr/>
          <p:nvPr/>
        </p:nvSpPr>
        <p:spPr>
          <a:xfrm rot="20444601">
            <a:off x="321183" y="2765797"/>
            <a:ext cx="3462109" cy="1905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Brad,  What is the water depth?</a:t>
            </a:r>
            <a:endParaRPr lang="en-US" sz="2400" b="1" dirty="0"/>
          </a:p>
        </p:txBody>
      </p:sp>
      <p:sp>
        <p:nvSpPr>
          <p:cNvPr id="13" name="Oval Callout 2">
            <a:extLst>
              <a:ext uri="{FF2B5EF4-FFF2-40B4-BE49-F238E27FC236}">
                <a16:creationId xmlns:a16="http://schemas.microsoft.com/office/drawing/2014/main" id="{BC2C614F-43C6-03D0-5ABB-40B253AF2BAC}"/>
              </a:ext>
            </a:extLst>
          </p:cNvPr>
          <p:cNvSpPr/>
          <p:nvPr/>
        </p:nvSpPr>
        <p:spPr>
          <a:xfrm rot="405282">
            <a:off x="5822175" y="3922450"/>
            <a:ext cx="2731685" cy="15925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Brad….</a:t>
            </a:r>
            <a:endParaRPr lang="en-US" sz="2400" b="1" dirty="0"/>
          </a:p>
        </p:txBody>
      </p:sp>
    </p:spTree>
    <p:extLst>
      <p:ext uri="{BB962C8B-B14F-4D97-AF65-F5344CB8AC3E}">
        <p14:creationId xmlns:p14="http://schemas.microsoft.com/office/powerpoint/2010/main" val="31453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F118F10-A7BF-C3E8-FCC8-803A1AED77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95400"/>
            <a:ext cx="4191000" cy="2695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1E55A5-A5C4-6C21-A31F-DB5A7952F957}"/>
              </a:ext>
            </a:extLst>
          </p:cNvPr>
          <p:cNvSpPr txBox="1"/>
          <p:nvPr/>
        </p:nvSpPr>
        <p:spPr>
          <a:xfrm>
            <a:off x="609600" y="457200"/>
            <a:ext cx="7696200" cy="461665"/>
          </a:xfrm>
          <a:prstGeom prst="rect">
            <a:avLst/>
          </a:prstGeom>
          <a:noFill/>
        </p:spPr>
        <p:txBody>
          <a:bodyPr wrap="square" rtlCol="0">
            <a:spAutoFit/>
          </a:bodyPr>
          <a:lstStyle/>
          <a:p>
            <a:r>
              <a:rPr lang="en-US" sz="2400" dirty="0"/>
              <a:t>Use the same numbering and headings from the NOFO</a:t>
            </a:r>
          </a:p>
        </p:txBody>
      </p:sp>
      <p:pic>
        <p:nvPicPr>
          <p:cNvPr id="1028" name="Picture 4" descr="Image result for no creativity">
            <a:extLst>
              <a:ext uri="{FF2B5EF4-FFF2-40B4-BE49-F238E27FC236}">
                <a16:creationId xmlns:a16="http://schemas.microsoft.com/office/drawing/2014/main" id="{6234D999-FA07-BFEF-6CFD-3F2555914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48000"/>
            <a:ext cx="30861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C60D8E-825D-6CDE-F520-F7E9BBF52856}"/>
              </a:ext>
            </a:extLst>
          </p:cNvPr>
          <p:cNvSpPr/>
          <p:nvPr/>
        </p:nvSpPr>
        <p:spPr>
          <a:xfrm>
            <a:off x="1496895" y="609600"/>
            <a:ext cx="6150210" cy="2554545"/>
          </a:xfrm>
          <a:prstGeom prst="rect">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MAPS &amp; </a:t>
            </a:r>
          </a:p>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LOCATIONS</a:t>
            </a:r>
          </a:p>
        </p:txBody>
      </p:sp>
      <p:pic>
        <p:nvPicPr>
          <p:cNvPr id="3" name="Picture 2" descr="See the source image">
            <a:extLst>
              <a:ext uri="{FF2B5EF4-FFF2-40B4-BE49-F238E27FC236}">
                <a16:creationId xmlns:a16="http://schemas.microsoft.com/office/drawing/2014/main" id="{86E6105F-FCD1-BFC9-29DA-546F3EDFBBC6}"/>
              </a:ext>
            </a:extLst>
          </p:cNvPr>
          <p:cNvPicPr>
            <a:picLocks noChangeAspect="1"/>
          </p:cNvPicPr>
          <p:nvPr/>
        </p:nvPicPr>
        <p:blipFill rotWithShape="1">
          <a:blip r:embed="rId3">
            <a:extLst>
              <a:ext uri="{28A0092B-C50C-407E-A947-70E740481C1C}">
                <a14:useLocalDpi xmlns:a14="http://schemas.microsoft.com/office/drawing/2010/main" val="0"/>
              </a:ext>
            </a:extLst>
          </a:blip>
          <a:srcRect l="1738" t="-10416" r="-1738" b="10416"/>
          <a:stretch/>
        </p:blipFill>
        <p:spPr bwMode="auto">
          <a:xfrm>
            <a:off x="1496895" y="2590800"/>
            <a:ext cx="5943600" cy="3826510"/>
          </a:xfrm>
          <a:prstGeom prst="rect">
            <a:avLst/>
          </a:prstGeom>
          <a:noFill/>
          <a:ln>
            <a:noFill/>
          </a:ln>
        </p:spPr>
      </p:pic>
    </p:spTree>
    <p:extLst>
      <p:ext uri="{BB962C8B-B14F-4D97-AF65-F5344CB8AC3E}">
        <p14:creationId xmlns:p14="http://schemas.microsoft.com/office/powerpoint/2010/main" val="322504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E4847-40F5-FB78-BA58-5E98A54EBBBE}"/>
              </a:ext>
            </a:extLst>
          </p:cNvPr>
          <p:cNvPicPr>
            <a:picLocks noChangeAspect="1"/>
          </p:cNvPicPr>
          <p:nvPr/>
        </p:nvPicPr>
        <p:blipFill rotWithShape="1">
          <a:blip r:embed="rId3"/>
          <a:srcRect t="34591" r="17471"/>
          <a:stretch/>
        </p:blipFill>
        <p:spPr>
          <a:xfrm>
            <a:off x="1524000" y="609600"/>
            <a:ext cx="6186488" cy="3881437"/>
          </a:xfrm>
          <a:prstGeom prst="rect">
            <a:avLst/>
          </a:prstGeom>
        </p:spPr>
      </p:pic>
      <p:sp>
        <p:nvSpPr>
          <p:cNvPr id="4" name="TextBox 3">
            <a:extLst>
              <a:ext uri="{FF2B5EF4-FFF2-40B4-BE49-F238E27FC236}">
                <a16:creationId xmlns:a16="http://schemas.microsoft.com/office/drawing/2014/main" id="{900C3697-D15C-6623-0B48-0D542AC7E536}"/>
              </a:ext>
            </a:extLst>
          </p:cNvPr>
          <p:cNvSpPr txBox="1"/>
          <p:nvPr/>
        </p:nvSpPr>
        <p:spPr>
          <a:xfrm>
            <a:off x="1905000" y="4953000"/>
            <a:ext cx="5486400" cy="461665"/>
          </a:xfrm>
          <a:prstGeom prst="rect">
            <a:avLst/>
          </a:prstGeom>
          <a:noFill/>
        </p:spPr>
        <p:txBody>
          <a:bodyPr wrap="square" rtlCol="0">
            <a:spAutoFit/>
          </a:bodyPr>
          <a:lstStyle/>
          <a:p>
            <a:r>
              <a:rPr lang="en-US" sz="2400" dirty="0"/>
              <a:t>Where is the project within the basin?</a:t>
            </a:r>
          </a:p>
        </p:txBody>
      </p:sp>
    </p:spTree>
    <p:extLst>
      <p:ext uri="{BB962C8B-B14F-4D97-AF65-F5344CB8AC3E}">
        <p14:creationId xmlns:p14="http://schemas.microsoft.com/office/powerpoint/2010/main" val="254459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8A35E7-021B-343C-F28E-ED4901664DA5}"/>
              </a:ext>
            </a:extLst>
          </p:cNvPr>
          <p:cNvPicPr>
            <a:picLocks noChangeAspect="1"/>
          </p:cNvPicPr>
          <p:nvPr/>
        </p:nvPicPr>
        <p:blipFill rotWithShape="1">
          <a:blip r:embed="rId3"/>
          <a:srcRect r="11361"/>
          <a:stretch/>
        </p:blipFill>
        <p:spPr>
          <a:xfrm>
            <a:off x="954881" y="235803"/>
            <a:ext cx="7234238" cy="4954221"/>
          </a:xfrm>
          <a:prstGeom prst="rect">
            <a:avLst/>
          </a:prstGeom>
        </p:spPr>
      </p:pic>
      <p:sp>
        <p:nvSpPr>
          <p:cNvPr id="4" name="TextBox 3">
            <a:extLst>
              <a:ext uri="{FF2B5EF4-FFF2-40B4-BE49-F238E27FC236}">
                <a16:creationId xmlns:a16="http://schemas.microsoft.com/office/drawing/2014/main" id="{14EB3513-5631-9E24-74DB-1D2AE9A73567}"/>
              </a:ext>
            </a:extLst>
          </p:cNvPr>
          <p:cNvSpPr txBox="1"/>
          <p:nvPr/>
        </p:nvSpPr>
        <p:spPr>
          <a:xfrm>
            <a:off x="2362200" y="5334000"/>
            <a:ext cx="5524500" cy="830997"/>
          </a:xfrm>
          <a:prstGeom prst="rect">
            <a:avLst/>
          </a:prstGeom>
          <a:noFill/>
        </p:spPr>
        <p:txBody>
          <a:bodyPr wrap="square" rtlCol="0">
            <a:spAutoFit/>
          </a:bodyPr>
          <a:lstStyle/>
          <a:p>
            <a:r>
              <a:rPr lang="en-US" sz="2400" dirty="0"/>
              <a:t>More information but….</a:t>
            </a:r>
          </a:p>
          <a:p>
            <a:r>
              <a:rPr lang="en-US" sz="2400" dirty="0"/>
              <a:t>Where is the project within the basin?</a:t>
            </a:r>
          </a:p>
        </p:txBody>
      </p:sp>
    </p:spTree>
    <p:extLst>
      <p:ext uri="{BB962C8B-B14F-4D97-AF65-F5344CB8AC3E}">
        <p14:creationId xmlns:p14="http://schemas.microsoft.com/office/powerpoint/2010/main" val="164782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FAF9F-73A0-76D0-33A4-D9B6E0A12BA2}"/>
              </a:ext>
            </a:extLst>
          </p:cNvPr>
          <p:cNvPicPr>
            <a:picLocks noChangeAspect="1"/>
          </p:cNvPicPr>
          <p:nvPr/>
        </p:nvPicPr>
        <p:blipFill>
          <a:blip r:embed="rId3"/>
          <a:stretch>
            <a:fillRect/>
          </a:stretch>
        </p:blipFill>
        <p:spPr>
          <a:xfrm>
            <a:off x="1143000" y="381000"/>
            <a:ext cx="7072312" cy="4905403"/>
          </a:xfrm>
          <a:prstGeom prst="rect">
            <a:avLst/>
          </a:prstGeom>
        </p:spPr>
      </p:pic>
      <p:sp>
        <p:nvSpPr>
          <p:cNvPr id="5" name="TextBox 4">
            <a:extLst>
              <a:ext uri="{FF2B5EF4-FFF2-40B4-BE49-F238E27FC236}">
                <a16:creationId xmlns:a16="http://schemas.microsoft.com/office/drawing/2014/main" id="{F43B0298-45C9-F640-9CAF-34B829B2F987}"/>
              </a:ext>
            </a:extLst>
          </p:cNvPr>
          <p:cNvSpPr txBox="1"/>
          <p:nvPr/>
        </p:nvSpPr>
        <p:spPr>
          <a:xfrm>
            <a:off x="1585912" y="5486400"/>
            <a:ext cx="6629400" cy="461665"/>
          </a:xfrm>
          <a:prstGeom prst="rect">
            <a:avLst/>
          </a:prstGeom>
          <a:noFill/>
        </p:spPr>
        <p:txBody>
          <a:bodyPr wrap="square">
            <a:spAutoFit/>
          </a:bodyPr>
          <a:lstStyle/>
          <a:p>
            <a:r>
              <a:rPr lang="en-US" sz="2400" dirty="0"/>
              <a:t>Better…Narrative connection on dock location</a:t>
            </a:r>
          </a:p>
        </p:txBody>
      </p:sp>
    </p:spTree>
    <p:extLst>
      <p:ext uri="{BB962C8B-B14F-4D97-AF65-F5344CB8AC3E}">
        <p14:creationId xmlns:p14="http://schemas.microsoft.com/office/powerpoint/2010/main" val="194834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E36E10-2D37-E371-2C1C-D112E75319C9}"/>
              </a:ext>
            </a:extLst>
          </p:cNvPr>
          <p:cNvPicPr>
            <a:picLocks noChangeAspect="1"/>
          </p:cNvPicPr>
          <p:nvPr/>
        </p:nvPicPr>
        <p:blipFill>
          <a:blip r:embed="rId3"/>
          <a:stretch>
            <a:fillRect/>
          </a:stretch>
        </p:blipFill>
        <p:spPr>
          <a:xfrm>
            <a:off x="228600" y="609600"/>
            <a:ext cx="8458200" cy="4317294"/>
          </a:xfrm>
          <a:prstGeom prst="rect">
            <a:avLst/>
          </a:prstGeom>
        </p:spPr>
      </p:pic>
      <p:sp>
        <p:nvSpPr>
          <p:cNvPr id="4" name="TextBox 3">
            <a:extLst>
              <a:ext uri="{FF2B5EF4-FFF2-40B4-BE49-F238E27FC236}">
                <a16:creationId xmlns:a16="http://schemas.microsoft.com/office/drawing/2014/main" id="{62792E1A-89BE-FC57-2342-D5AC6660AA4D}"/>
              </a:ext>
            </a:extLst>
          </p:cNvPr>
          <p:cNvSpPr txBox="1"/>
          <p:nvPr/>
        </p:nvSpPr>
        <p:spPr>
          <a:xfrm>
            <a:off x="304800" y="5257800"/>
            <a:ext cx="8305800" cy="461665"/>
          </a:xfrm>
          <a:prstGeom prst="rect">
            <a:avLst/>
          </a:prstGeom>
          <a:noFill/>
        </p:spPr>
        <p:txBody>
          <a:bodyPr wrap="square">
            <a:spAutoFit/>
          </a:bodyPr>
          <a:lstStyle/>
          <a:p>
            <a:r>
              <a:rPr lang="en-US" sz="2400" dirty="0"/>
              <a:t>Better…Narrative connection on dock location and utilities</a:t>
            </a:r>
          </a:p>
        </p:txBody>
      </p:sp>
    </p:spTree>
    <p:extLst>
      <p:ext uri="{BB962C8B-B14F-4D97-AF65-F5344CB8AC3E}">
        <p14:creationId xmlns:p14="http://schemas.microsoft.com/office/powerpoint/2010/main" val="1686011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2">
      <a:dk1>
        <a:sysClr val="windowText" lastClr="000000"/>
      </a:dk1>
      <a:lt1>
        <a:sysClr val="window" lastClr="FFFFFF"/>
      </a:lt1>
      <a:dk2>
        <a:srgbClr val="242852"/>
      </a:dk2>
      <a:lt2>
        <a:srgbClr val="ACCBF9"/>
      </a:lt2>
      <a:accent1>
        <a:srgbClr val="5AA2AE"/>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2338</TotalTime>
  <Words>449</Words>
  <Application>Microsoft Office PowerPoint</Application>
  <PresentationFormat>On-screen Show (4:3)</PresentationFormat>
  <Paragraphs>52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Book</vt:lpstr>
      <vt:lpstr>Franklin Gothic Medium</vt:lpstr>
      <vt:lpstr>Wingdings</vt:lpstr>
      <vt:lpstr>Elemental</vt:lpstr>
      <vt:lpstr>National Reviewer’s Perspective Tier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Oregon State Marine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jbelleque</dc:creator>
  <cp:lastModifiedBy>BELLEQUE Janine * BOAT</cp:lastModifiedBy>
  <cp:revision>159</cp:revision>
  <cp:lastPrinted>2022-06-30T16:47:28Z</cp:lastPrinted>
  <dcterms:created xsi:type="dcterms:W3CDTF">2010-10-13T17:29:07Z</dcterms:created>
  <dcterms:modified xsi:type="dcterms:W3CDTF">2022-06-30T17:54:00Z</dcterms:modified>
</cp:coreProperties>
</file>