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614" r:id="rId2"/>
    <p:sldId id="621" r:id="rId3"/>
    <p:sldId id="616" r:id="rId4"/>
    <p:sldId id="617" r:id="rId5"/>
    <p:sldId id="619" r:id="rId6"/>
    <p:sldId id="620" r:id="rId7"/>
    <p:sldId id="611" r:id="rId8"/>
    <p:sldId id="618" r:id="rId9"/>
    <p:sldId id="615" r:id="rId10"/>
    <p:sldId id="62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75FCC-A6C2-4BEE-B07B-4C4D95FB44A9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2A6BA-9F39-4238-B5D8-75DF4B91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090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56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78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06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35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63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74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50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38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t" anchorCtr="0">
            <a:noAutofit/>
          </a:bodyPr>
          <a:lstStyle/>
          <a:p>
            <a:pPr marL="0" indent="0" defTabSz="924371">
              <a:buFont typeface="Arial" panose="020B0604020202020204" pitchFamily="34" charset="0"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14" tIns="46207" rIns="92414" bIns="46207" anchor="b" anchorCtr="0">
            <a:noAutofit/>
          </a:bodyPr>
          <a:lstStyle/>
          <a:p>
            <a:pPr marL="0" marR="0" lvl="0" indent="0" algn="r" defTabSz="90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05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95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874"/>
            <a:ext cx="9144000" cy="4572289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  <a:lvl2pPr>
              <a:lnSpc>
                <a:spcPct val="90000"/>
              </a:lnSpc>
              <a:defRPr sz="2400"/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602D1-4A47-471B-BEFD-109B4EC694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374" y="6289366"/>
            <a:ext cx="938865" cy="49381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8FE45B-1ECD-4EEE-85D1-B18440BE8F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2167" y="6194962"/>
            <a:ext cx="681155" cy="681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FDB58-C520-40B0-8B3C-6B32F09B0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5946" y="6263378"/>
            <a:ext cx="509278" cy="569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148EEA-B8F7-47D3-9B6E-2CA2A17E83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15941" y="6258681"/>
            <a:ext cx="603453" cy="609041"/>
          </a:xfrm>
          <a:prstGeom prst="rect">
            <a:avLst/>
          </a:prstGeom>
        </p:spPr>
      </p:pic>
      <p:sp>
        <p:nvSpPr>
          <p:cNvPr id="11" name="Google Shape;196;p38">
            <a:extLst>
              <a:ext uri="{FF2B5EF4-FFF2-40B4-BE49-F238E27FC236}">
                <a16:creationId xmlns:a16="http://schemas.microsoft.com/office/drawing/2014/main" id="{9A4FA47B-E725-43C4-B0BF-FEC23EE5A7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8958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dirty="0">
                <a:solidFill>
                  <a:srgbClr val="153557"/>
                </a:solidFill>
                <a:effectLst/>
              </a:rPr>
              <a:t>WSFR</a:t>
            </a:r>
            <a:endParaRPr sz="3600" dirty="0">
              <a:solidFill>
                <a:schemeClr val="tx2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67" y="6284926"/>
            <a:ext cx="701631" cy="49615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379869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74" y="6007102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7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5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i="0" u="none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1479317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Red Flags &amp; Reminders</a:t>
            </a:r>
            <a:r>
              <a:rPr lang="en-US" sz="3600" b="1" dirty="0">
                <a:solidFill>
                  <a:srgbClr val="153557"/>
                </a:solidFill>
                <a:effectLst/>
              </a:rPr>
              <a:t/>
            </a:r>
            <a:br>
              <a:rPr lang="en-US" sz="3600" b="1" dirty="0">
                <a:solidFill>
                  <a:srgbClr val="153557"/>
                </a:solidFill>
                <a:effectLst/>
              </a:rPr>
            </a:br>
            <a:r>
              <a:rPr lang="en-US" sz="3600" b="1" dirty="0">
                <a:solidFill>
                  <a:srgbClr val="153557"/>
                </a:solidFill>
                <a:effectLst/>
              </a:rPr>
              <a:t/>
            </a:r>
            <a:br>
              <a:rPr lang="en-US" sz="3600" b="1" dirty="0">
                <a:solidFill>
                  <a:srgbClr val="153557"/>
                </a:solidFill>
                <a:effectLst/>
              </a:rPr>
            </a:br>
            <a:endParaRPr lang="en-US" sz="3600" b="1" dirty="0">
              <a:solidFill>
                <a:srgbClr val="153557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310" y="2329081"/>
            <a:ext cx="1521379" cy="228166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2577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3151333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6000" b="1" dirty="0" smtClean="0">
                <a:solidFill>
                  <a:srgbClr val="153557"/>
                </a:solidFill>
                <a:effectLst/>
              </a:rPr>
              <a:t>Questions?</a:t>
            </a:r>
            <a:r>
              <a:rPr lang="en-US" sz="6000" b="1" dirty="0">
                <a:solidFill>
                  <a:srgbClr val="153557"/>
                </a:solidFill>
                <a:effectLst/>
              </a:rPr>
              <a:t/>
            </a:r>
            <a:br>
              <a:rPr lang="en-US" sz="6000" b="1" dirty="0">
                <a:solidFill>
                  <a:srgbClr val="153557"/>
                </a:solidFill>
                <a:effectLst/>
              </a:rPr>
            </a:br>
            <a:r>
              <a:rPr lang="en-US" sz="6000" b="1" dirty="0">
                <a:solidFill>
                  <a:srgbClr val="153557"/>
                </a:solidFill>
                <a:effectLst/>
              </a:rPr>
              <a:t/>
            </a:r>
            <a:br>
              <a:rPr lang="en-US" sz="6000" b="1" dirty="0">
                <a:solidFill>
                  <a:srgbClr val="153557"/>
                </a:solidFill>
                <a:effectLst/>
              </a:rPr>
            </a:br>
            <a:endParaRPr lang="en-US" sz="6000" b="1" dirty="0">
              <a:solidFill>
                <a:srgbClr val="15355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89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Missing Application Components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40" y="400032"/>
            <a:ext cx="734313" cy="110127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6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213776" y="1740876"/>
            <a:ext cx="9144000" cy="32960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SF-424 form, Application for Federal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Assistance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SF-424C form, Budget Information for Construction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Program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SF-424D form, Assurances (unless on file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)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Project Abstract Summary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Form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Project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Narrative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Budget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Narrative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Maps, Drawings,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Photographs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Conflict of Interest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Disclosure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Uniform Audit Reporting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Statement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SF-LLL form, Disclosure of Lobbying Activities form (if applicable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)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Overlap or Duplication of Effort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Statement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Indirect Cost Statement a copy of your current NICRA, if </a:t>
            </a:r>
            <a:r>
              <a:rPr lang="en-US" sz="2100" spc="0" dirty="0" smtClean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applicable</a:t>
            </a:r>
            <a:endParaRPr lang="en-US" sz="2100" spc="0" dirty="0">
              <a:ln>
                <a:noFill/>
              </a:ln>
              <a:solidFill>
                <a:schemeClr val="tx2"/>
              </a:solidFill>
              <a:effectLst/>
              <a:cs typeface="+mn-cs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spc="0" dirty="0">
                <a:ln>
                  <a:noFill/>
                </a:ln>
                <a:solidFill>
                  <a:schemeClr val="tx2"/>
                </a:solidFill>
                <a:effectLst/>
                <a:cs typeface="+mn-cs"/>
              </a:rPr>
              <a:t>Detailed Responses to the Ranking Criteria.</a:t>
            </a:r>
          </a:p>
        </p:txBody>
      </p:sp>
    </p:spTree>
    <p:extLst>
      <p:ext uri="{BB962C8B-B14F-4D97-AF65-F5344CB8AC3E}">
        <p14:creationId xmlns:p14="http://schemas.microsoft.com/office/powerpoint/2010/main" val="1307225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Ineligible Items/Activities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433582" y="1108930"/>
            <a:ext cx="9144000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US" sz="2400" spc="0" dirty="0">
              <a:ln>
                <a:noFill/>
              </a:ln>
              <a:solidFill>
                <a:srgbClr val="1D4775"/>
              </a:solidFill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Any infrastructure for ineligible users only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Roads,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parking lots, walkways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Ship stores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Food service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Boat storage or repair facilities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Purchase of land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Law enforcement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40" y="400032"/>
            <a:ext cx="734313" cy="110127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143" y="2749680"/>
            <a:ext cx="2951456" cy="221359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22589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Shared Infrastructure - proration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996290" y="823178"/>
            <a:ext cx="9144000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Restrooms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Breakwaters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spc="0" dirty="0" smtClean="0">
                <a:ln>
                  <a:noFill/>
                </a:ln>
                <a:solidFill>
                  <a:srgbClr val="1D4775"/>
                </a:solidFill>
                <a:effectLst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Sea walls</a:t>
            </a:r>
          </a:p>
          <a:p>
            <a:pPr marL="285750" indent="-28575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spc="0" dirty="0" smtClean="0">
                <a:ln>
                  <a:noFill/>
                </a:ln>
                <a:solidFill>
                  <a:srgbClr val="1D477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Docks</a:t>
            </a:r>
          </a:p>
          <a:p>
            <a:pPr marL="285750" indent="-28575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Fueling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77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Gangways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spc="0" dirty="0" smtClean="0">
                <a:ln>
                  <a:noFill/>
                </a:ln>
                <a:solidFill>
                  <a:srgbClr val="1D4775"/>
                </a:solidFill>
                <a:effectLst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Dredging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263" y="368983"/>
            <a:ext cx="775720" cy="11633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844" t="5986" r="1947" b="5645"/>
          <a:stretch/>
        </p:blipFill>
        <p:spPr>
          <a:xfrm>
            <a:off x="4658921" y="2248068"/>
            <a:ext cx="3867062" cy="242945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26408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Poor Explanation of Need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267214" y="1232023"/>
            <a:ext cx="7483049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Why is the project necessary and how does it fulfill the purpose of BIG?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Describe existing transient facilities in the area.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Provide data to support the expected # of transient vessels and why existing facilities are insufficient to meet the need.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>
                <a:ln>
                  <a:noFill/>
                </a:ln>
                <a:solidFill>
                  <a:srgbClr val="153557"/>
                </a:solidFill>
                <a:effectLst/>
              </a:rPr>
              <a:t>Provide </a:t>
            </a: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waitlists, </a:t>
            </a:r>
            <a:r>
              <a:rPr lang="en-US" sz="2400" spc="0" dirty="0">
                <a:ln>
                  <a:noFill/>
                </a:ln>
                <a:solidFill>
                  <a:srgbClr val="153557"/>
                </a:solidFill>
                <a:effectLst/>
              </a:rPr>
              <a:t>current occupancy,  market analysis or other mechanism to show the eligible BIG users are </a:t>
            </a: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locally underserved.</a:t>
            </a:r>
            <a:endParaRPr lang="en-US" sz="2400" spc="0" dirty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lvl="1"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914400" lvl="1" indent="-457200"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endParaRPr lang="en-US" sz="2400" spc="0" dirty="0">
              <a:ln>
                <a:noFill/>
              </a:ln>
              <a:solidFill>
                <a:srgbClr val="153557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263" y="213224"/>
            <a:ext cx="775720" cy="11633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747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Missing Useful Life Estimations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996290" y="823178"/>
            <a:ext cx="9144000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263" y="368983"/>
            <a:ext cx="775720" cy="11633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5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267214" y="1232023"/>
            <a:ext cx="7483049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Estimate useful life (in years) of each capital improvement for the project.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Capital Improvement: a structure that costs at least $25K to build, or the renovation of a structure that costs at least $25K and increases the useful life by 10 years+.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Explain your methodology.  Did you use generally accepted methods of estimation?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</a:rPr>
              <a:t>What is your monitoring plan over the 20+ years of useful life?</a:t>
            </a:r>
            <a:endParaRPr lang="en-US" sz="2400" spc="0" dirty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lvl="1">
              <a:buClr>
                <a:srgbClr val="002060"/>
              </a:buClr>
              <a:buSzPts val="3600"/>
            </a:pP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</a:endParaRPr>
          </a:p>
          <a:p>
            <a:pPr marL="914400" lvl="1" indent="-457200"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endParaRPr lang="en-US" sz="2400" spc="0" dirty="0">
              <a:ln>
                <a:noFill/>
              </a:ln>
              <a:solidFill>
                <a:srgbClr val="15355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0260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Red Flags cont.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363243" y="1733184"/>
            <a:ext cx="9144000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Docks adjacent </a:t>
            </a:r>
            <a:r>
              <a:rPr lang="en-US" sz="2400" spc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dry-stacks </a:t>
            </a:r>
            <a:r>
              <a:rPr lang="en-US" sz="2400" spc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 boat </a:t>
            </a: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ramp-staging </a:t>
            </a:r>
            <a:r>
              <a:rPr lang="en-US" sz="2400" spc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areas </a:t>
            </a: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1200" spc="0" dirty="0">
              <a:ln>
                <a:noFill/>
              </a:ln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US" sz="2400" spc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slips in the middle of </a:t>
            </a: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nowhere</a:t>
            </a: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1200" spc="0" dirty="0">
              <a:ln>
                <a:noFill/>
              </a:ln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Insufficient </a:t>
            </a:r>
            <a:r>
              <a:rPr lang="en-US" sz="2400" spc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water </a:t>
            </a: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depth (minimum 6’ depth at MLW)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263" y="213224"/>
            <a:ext cx="775720" cy="11633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49868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21322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Reminders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202766" y="950669"/>
            <a:ext cx="9144000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1D477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  <a:cs typeface="+mn-cs"/>
              </a:rPr>
              <a:t>Provide clear, detailed drawings/schematics </a:t>
            </a:r>
            <a:r>
              <a:rPr lang="en-US" sz="2400" spc="0" dirty="0">
                <a:ln>
                  <a:noFill/>
                </a:ln>
                <a:solidFill>
                  <a:srgbClr val="153557"/>
                </a:solidFill>
                <a:effectLst/>
                <a:cs typeface="+mn-cs"/>
              </a:rPr>
              <a:t>with dimensions, designated tie-up dock space and supporting infrastructure labeled and readable. 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1000" spc="0" dirty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>
                <a:ln>
                  <a:noFill/>
                </a:ln>
                <a:solidFill>
                  <a:srgbClr val="153557"/>
                </a:solidFill>
                <a:effectLst/>
                <a:cs typeface="+mn-cs"/>
              </a:rPr>
              <a:t>Budgets must be line item level detail and if dredging is part of the application it must be identified in a separate line </a:t>
            </a: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  <a:cs typeface="+mn-cs"/>
              </a:rPr>
              <a:t>item.</a:t>
            </a:r>
            <a:endParaRPr lang="en-US" sz="2400" spc="0" dirty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1000" spc="0" dirty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1000" spc="0" dirty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>
                <a:ln>
                  <a:noFill/>
                </a:ln>
                <a:solidFill>
                  <a:srgbClr val="153557"/>
                </a:solidFill>
                <a:effectLst/>
                <a:cs typeface="+mn-cs"/>
              </a:rPr>
              <a:t>When identifying destinations and services include distance from project site and how eligible users would access the destination/service. </a:t>
            </a:r>
            <a:endParaRPr lang="en-US" sz="2400" spc="0" dirty="0" smtClean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1000" spc="0" dirty="0" smtClean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spc="0" dirty="0" smtClean="0">
                <a:ln>
                  <a:noFill/>
                </a:ln>
                <a:solidFill>
                  <a:srgbClr val="153557"/>
                </a:solidFill>
                <a:effectLst/>
                <a:cs typeface="+mn-cs"/>
              </a:rPr>
              <a:t>Focus on how the project will benefit transient boaters, not the marina itself.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3600"/>
            </a:pPr>
            <a:endParaRPr lang="en-US" sz="2400" spc="0" dirty="0">
              <a:ln>
                <a:noFill/>
              </a:ln>
              <a:solidFill>
                <a:srgbClr val="153557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82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0" y="81894"/>
            <a:ext cx="9144000" cy="737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rgbClr val="002060"/>
              </a:buClr>
              <a:buSzPts val="3600"/>
            </a:pPr>
            <a:r>
              <a:rPr lang="en-US" sz="3600" b="1" dirty="0" smtClean="0">
                <a:solidFill>
                  <a:srgbClr val="153557"/>
                </a:solidFill>
                <a:effectLst/>
              </a:rPr>
              <a:t>Reminders cont.</a:t>
            </a:r>
            <a:endParaRPr sz="36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4" name="Google Shape;196;p38">
            <a:extLst>
              <a:ext uri="{FF2B5EF4-FFF2-40B4-BE49-F238E27FC236}">
                <a16:creationId xmlns:a16="http://schemas.microsoft.com/office/drawing/2014/main" id="{82A2499B-EDB7-47AC-885E-CE27719462B2}"/>
              </a:ext>
            </a:extLst>
          </p:cNvPr>
          <p:cNvSpPr txBox="1">
            <a:spLocks/>
          </p:cNvSpPr>
          <p:nvPr/>
        </p:nvSpPr>
        <p:spPr>
          <a:xfrm>
            <a:off x="315884" y="661077"/>
            <a:ext cx="9144000" cy="38543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u="none" kern="1200" cap="none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let improper or unclear proration sink your application.</a:t>
            </a: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has the highest # of points than any category – maximize it.</a:t>
            </a: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advantage of WSFR Grant Manager pre-review.</a:t>
            </a: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use cents</a:t>
            </a: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Utilize contingency costs.</a:t>
            </a: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Utilize published resources</a:t>
            </a: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the TRACS format for your application.</a:t>
            </a: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Thoroughly review application prior to submittal.</a:t>
            </a: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sz="2400" spc="0" dirty="0" smtClean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US" sz="2400" spc="0" dirty="0">
              <a:ln>
                <a:noFill/>
              </a:ln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96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ight_with Blue Bar Segoe Template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470</Words>
  <Application>Microsoft Office PowerPoint</Application>
  <PresentationFormat>On-screen Show (4:3)</PresentationFormat>
  <Paragraphs>96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1_Light_with Blue Bar Segoe Template</vt:lpstr>
      <vt:lpstr>Red Flags &amp; Reminders  </vt:lpstr>
      <vt:lpstr>Missing Application Components</vt:lpstr>
      <vt:lpstr>Ineligible Items/Activities</vt:lpstr>
      <vt:lpstr>Shared Infrastructure - proration</vt:lpstr>
      <vt:lpstr>Poor Explanation of Need</vt:lpstr>
      <vt:lpstr>Missing Useful Life Estimations</vt:lpstr>
      <vt:lpstr>Red Flags cont.</vt:lpstr>
      <vt:lpstr>Reminders</vt:lpstr>
      <vt:lpstr>Reminders cont.</vt:lpstr>
      <vt:lpstr>Questions?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WSFR Partnership Success! Boating Access Grant Program</dc:title>
  <dc:creator>Gunn, Brad B</dc:creator>
  <cp:lastModifiedBy>Meister, Howard (Scott)</cp:lastModifiedBy>
  <cp:revision>41</cp:revision>
  <dcterms:created xsi:type="dcterms:W3CDTF">2022-06-13T20:44:21Z</dcterms:created>
  <dcterms:modified xsi:type="dcterms:W3CDTF">2022-06-30T19:25:24Z</dcterms:modified>
</cp:coreProperties>
</file>