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0" r:id="rId2"/>
    <p:sldMasterId id="2147483664" r:id="rId3"/>
  </p:sldMasterIdLst>
  <p:notesMasterIdLst>
    <p:notesMasterId r:id="rId18"/>
  </p:notesMasterIdLst>
  <p:sldIdLst>
    <p:sldId id="256" r:id="rId4"/>
    <p:sldId id="257" r:id="rId5"/>
    <p:sldId id="262" r:id="rId6"/>
    <p:sldId id="258" r:id="rId7"/>
    <p:sldId id="259" r:id="rId8"/>
    <p:sldId id="267" r:id="rId9"/>
    <p:sldId id="260" r:id="rId10"/>
    <p:sldId id="261" r:id="rId11"/>
    <p:sldId id="263" r:id="rId12"/>
    <p:sldId id="264" r:id="rId13"/>
    <p:sldId id="265" r:id="rId14"/>
    <p:sldId id="266" r:id="rId15"/>
    <p:sldId id="269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46C3F6-EF05-4A81-A3CA-594F039720E1}">
          <p14:sldIdLst>
            <p14:sldId id="256"/>
            <p14:sldId id="257"/>
            <p14:sldId id="262"/>
            <p14:sldId id="258"/>
            <p14:sldId id="259"/>
            <p14:sldId id="267"/>
            <p14:sldId id="260"/>
            <p14:sldId id="261"/>
            <p14:sldId id="263"/>
            <p14:sldId id="264"/>
            <p14:sldId id="265"/>
            <p14:sldId id="266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92" autoAdjust="0"/>
  </p:normalViewPr>
  <p:slideViewPr>
    <p:cSldViewPr snapToGrid="0">
      <p:cViewPr varScale="1">
        <p:scale>
          <a:sx n="95" d="100"/>
          <a:sy n="95" d="100"/>
        </p:scale>
        <p:origin x="21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F64D7-3E35-4200-9B2E-9CC1A3BF3461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385BB-176F-4C1F-8574-6EB5A26F9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385BB-176F-4C1F-8574-6EB5A26F9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385BB-176F-4C1F-8574-6EB5A26F9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385BB-176F-4C1F-8574-6EB5A26F9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2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385BB-176F-4C1F-8574-6EB5A26F9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3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385BB-176F-4C1F-8574-6EB5A26F9C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1606594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602D1-4A47-471B-BEFD-109B4EC69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375" y="6289368"/>
            <a:ext cx="938865" cy="49381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FE45B-1ECD-4EEE-85D1-B18440BE8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2168" y="6194964"/>
            <a:ext cx="681155" cy="681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FDB58-C520-40B0-8B3C-6B32F09B0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5947" y="6263380"/>
            <a:ext cx="509278" cy="569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48EEA-B8F7-47D3-9B6E-2CA2A17E83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15942" y="6258683"/>
            <a:ext cx="603453" cy="609041"/>
          </a:xfrm>
          <a:prstGeom prst="rect">
            <a:avLst/>
          </a:prstGeom>
        </p:spPr>
      </p:pic>
      <p:sp>
        <p:nvSpPr>
          <p:cNvPr id="11" name="Google Shape;196;p38">
            <a:extLst>
              <a:ext uri="{FF2B5EF4-FFF2-40B4-BE49-F238E27FC236}">
                <a16:creationId xmlns:a16="http://schemas.microsoft.com/office/drawing/2014/main" id="{9A4FA47B-E725-43C4-B0BF-FEC23EE5A7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8960"/>
            <a:ext cx="9144000" cy="737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buClr>
                <a:srgbClr val="002060"/>
              </a:buClr>
              <a:buSzPts val="3600"/>
            </a:pPr>
            <a:r>
              <a:rPr lang="en-US" sz="3600" dirty="0">
                <a:solidFill>
                  <a:srgbClr val="153557"/>
                </a:solidFill>
                <a:effectLst/>
              </a:rPr>
              <a:t>WSFR</a:t>
            </a:r>
            <a:endParaRPr sz="3600" dirty="0">
              <a:solidFill>
                <a:schemeClr val="tx2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68" y="6284926"/>
            <a:ext cx="701631" cy="49615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7911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1606594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602D1-4A47-471B-BEFD-109B4EC69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375" y="6289368"/>
            <a:ext cx="938865" cy="49381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FE45B-1ECD-4EEE-85D1-B18440BE8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2168" y="6194964"/>
            <a:ext cx="681155" cy="681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FDB58-C520-40B0-8B3C-6B32F09B0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5947" y="6263380"/>
            <a:ext cx="509278" cy="569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48EEA-B8F7-47D3-9B6E-2CA2A17E83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15942" y="6258683"/>
            <a:ext cx="603453" cy="609041"/>
          </a:xfrm>
          <a:prstGeom prst="rect">
            <a:avLst/>
          </a:prstGeom>
        </p:spPr>
      </p:pic>
      <p:sp>
        <p:nvSpPr>
          <p:cNvPr id="11" name="Google Shape;196;p38">
            <a:extLst>
              <a:ext uri="{FF2B5EF4-FFF2-40B4-BE49-F238E27FC236}">
                <a16:creationId xmlns:a16="http://schemas.microsoft.com/office/drawing/2014/main" id="{9A4FA47B-E725-43C4-B0BF-FEC23EE5A7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8960"/>
            <a:ext cx="9144000" cy="737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buClr>
                <a:srgbClr val="002060"/>
              </a:buClr>
              <a:buSzPts val="3600"/>
            </a:pPr>
            <a:r>
              <a:rPr lang="en-US" sz="3600" dirty="0">
                <a:solidFill>
                  <a:srgbClr val="153557"/>
                </a:solidFill>
                <a:effectLst/>
              </a:rPr>
              <a:t>WSFR</a:t>
            </a:r>
            <a:endParaRPr sz="3600" dirty="0">
              <a:solidFill>
                <a:schemeClr val="tx2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68" y="6284926"/>
            <a:ext cx="701631" cy="49615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15873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1606594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602D1-4A47-471B-BEFD-109B4EC6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5" y="6289368"/>
            <a:ext cx="938865" cy="49381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FE45B-1ECD-4EEE-85D1-B18440BE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68" y="6194964"/>
            <a:ext cx="681155" cy="681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FDB58-C520-40B0-8B3C-6B32F09B0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947" y="6263380"/>
            <a:ext cx="509278" cy="569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48EEA-B8F7-47D3-9B6E-2CA2A17E8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942" y="6258683"/>
            <a:ext cx="603453" cy="609041"/>
          </a:xfrm>
          <a:prstGeom prst="rect">
            <a:avLst/>
          </a:prstGeom>
        </p:spPr>
      </p:pic>
      <p:sp>
        <p:nvSpPr>
          <p:cNvPr id="11" name="Google Shape;196;p38">
            <a:extLst>
              <a:ext uri="{FF2B5EF4-FFF2-40B4-BE49-F238E27FC236}">
                <a16:creationId xmlns:a16="http://schemas.microsoft.com/office/drawing/2014/main" id="{9A4FA47B-E725-43C4-B0BF-FEC23EE5A7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68960"/>
            <a:ext cx="9144000" cy="737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buClr>
                <a:srgbClr val="002060"/>
              </a:buClr>
              <a:buSzPts val="3600"/>
            </a:pPr>
            <a:r>
              <a:rPr lang="en-US" sz="3600">
                <a:solidFill>
                  <a:srgbClr val="153557"/>
                </a:solidFill>
                <a:effectLst/>
              </a:rPr>
              <a:t>Click to edit Master title style</a:t>
            </a:r>
            <a:endParaRPr sz="3600" dirty="0">
              <a:solidFill>
                <a:schemeClr val="tx2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68" y="6284926"/>
            <a:ext cx="701631" cy="49615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12360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9894-0CB7-63A2-9A66-44AE33033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47970"/>
            <a:ext cx="6858000" cy="16619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4DDC6-0B7F-F81A-72A6-7BB3DA206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323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3DA8D-FBB6-A82B-9968-8C68105D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96D4-52D4-4249-888C-88500029F1A7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19149-F98A-F6BC-3937-53862C2F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4E933-62C3-58DA-8FF0-615DCD1F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1B53-6F25-4A11-BAFF-23411A591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3" y="6007104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92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i="0" u="none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3" y="6007104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92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7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i="0" u="none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873" y="6007104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92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i="0" u="none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8D50-FB5A-E544-2C7D-30DE8283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82141" y="2898113"/>
            <a:ext cx="12308282" cy="830997"/>
          </a:xfrm>
        </p:spPr>
        <p:txBody>
          <a:bodyPr/>
          <a:lstStyle/>
          <a:p>
            <a:r>
              <a:rPr lang="en-US" dirty="0"/>
              <a:t>Internal State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D9364-6F8E-F063-066E-85046BD2A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41576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Nick Wallover</a:t>
            </a:r>
          </a:p>
          <a:p>
            <a:r>
              <a:rPr lang="en-US" dirty="0"/>
              <a:t>Federal Aid Coordinator</a:t>
            </a:r>
          </a:p>
          <a:p>
            <a:r>
              <a:rPr lang="en-US" dirty="0"/>
              <a:t>SCDNR Marine Resource Division</a:t>
            </a:r>
          </a:p>
          <a:p>
            <a:endParaRPr lang="en-US" dirty="0"/>
          </a:p>
          <a:p>
            <a:r>
              <a:rPr lang="en-US" dirty="0"/>
              <a:t>Thursday June 30,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FD923-B597-388F-9B20-A0FDCEAFE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0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7683-CC78-1E54-7BED-57B1F470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33" y="1269990"/>
            <a:ext cx="9355015" cy="4800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 dirty="0"/>
              <a:t>SC BIG Advisory Committee modelled after VA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Committee Participants:</a:t>
            </a:r>
          </a:p>
          <a:p>
            <a:pPr marL="0" indent="0">
              <a:buNone/>
            </a:pPr>
            <a:r>
              <a:rPr lang="en-US" sz="2500" dirty="0"/>
              <a:t>	SCDNR Engineering</a:t>
            </a:r>
          </a:p>
          <a:p>
            <a:pPr marL="0" indent="0">
              <a:buNone/>
            </a:pPr>
            <a:r>
              <a:rPr lang="en-US" sz="2500" dirty="0"/>
              <a:t>	SC Sea Grant</a:t>
            </a:r>
          </a:p>
          <a:p>
            <a:pPr marL="0" indent="0">
              <a:buNone/>
            </a:pPr>
            <a:r>
              <a:rPr lang="en-US" sz="2500" dirty="0"/>
              <a:t>	SC Parks, Recreation and Tourism</a:t>
            </a:r>
          </a:p>
          <a:p>
            <a:pPr marL="0" indent="0">
              <a:buNone/>
            </a:pPr>
            <a:r>
              <a:rPr lang="en-US" sz="2500" dirty="0"/>
              <a:t>	Industry (temporarily vacant, formerly SC marina trade group)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Utilizes same scoring metrics as national committee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Committee advises, but SCDNR reserves the right to final selection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Tier I’s selected for balance of funds available after Admin grant costs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3BC71-E1CC-D186-9D9C-C39EC92E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Review/Scoring Phase</a:t>
            </a:r>
          </a:p>
        </p:txBody>
      </p:sp>
    </p:spTree>
    <p:extLst>
      <p:ext uri="{BB962C8B-B14F-4D97-AF65-F5344CB8AC3E}">
        <p14:creationId xmlns:p14="http://schemas.microsoft.com/office/powerpoint/2010/main" val="15446037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32B36-A2FE-46B9-7A1E-3F963BA6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" y="1106405"/>
            <a:ext cx="8955593" cy="47962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Applicants have two weeks to incorporate critiques/ edits from SCDNR </a:t>
            </a:r>
          </a:p>
          <a:p>
            <a:pPr marL="0" indent="0">
              <a:buNone/>
            </a:pPr>
            <a:r>
              <a:rPr lang="en-US" sz="2400" dirty="0"/>
              <a:t>&amp; Advisory Committee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Confer with USFWS regional lead for any questions or foreseeable issues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SCDNR reserves option for final submission as the primary grant recipient</a:t>
            </a:r>
          </a:p>
          <a:p>
            <a:pPr marL="0" indent="0">
              <a:buNone/>
            </a:pPr>
            <a:r>
              <a:rPr lang="en-US" sz="2400" dirty="0"/>
              <a:t>	Need to consider not only need/quality of proposal</a:t>
            </a:r>
          </a:p>
          <a:p>
            <a:pPr marL="0" indent="0">
              <a:buNone/>
            </a:pPr>
            <a:r>
              <a:rPr lang="en-US" sz="2400" dirty="0"/>
              <a:t>	Subrecipient risk (consider Risk Assessment at this stage)</a:t>
            </a:r>
          </a:p>
          <a:p>
            <a:pPr marL="0" indent="0">
              <a:buNone/>
            </a:pPr>
            <a:r>
              <a:rPr lang="en-US" sz="2400" dirty="0"/>
              <a:t>	Environmental ‘appropriateness’</a:t>
            </a:r>
          </a:p>
          <a:p>
            <a:pPr marL="0" indent="0">
              <a:buNone/>
            </a:pPr>
            <a:r>
              <a:rPr lang="en-US" sz="2400" dirty="0"/>
              <a:t>	Long term monitoring concerns</a:t>
            </a:r>
          </a:p>
          <a:p>
            <a:pPr marL="0" indent="0">
              <a:buNone/>
            </a:pPr>
            <a:r>
              <a:rPr lang="en-US" sz="2400" dirty="0"/>
              <a:t>       *Develop transparent and justifiable levers in the process to justify 	declining proposals or proposal elements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B6CA7-697A-F914-FA8E-2E251E60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Review/Scoring Phase</a:t>
            </a:r>
          </a:p>
        </p:txBody>
      </p:sp>
    </p:spTree>
    <p:extLst>
      <p:ext uri="{BB962C8B-B14F-4D97-AF65-F5344CB8AC3E}">
        <p14:creationId xmlns:p14="http://schemas.microsoft.com/office/powerpoint/2010/main" val="26781390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84CCF-25C8-D47D-B5EC-18CF3628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2" y="1316057"/>
            <a:ext cx="9144000" cy="1606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Program Staff prepares required federal and agency forms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Application packet is reviewed by our Grants Coordinator and squired through required offices before final signatures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Program Staff submits to Grant Solutions with plenty of time for confirmation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--------Take a breather-----------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Program Staff submits awarded programs to TRACS, completes compliance, and works towards obligation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C416E-3488-6009-B7B9-C57965A3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Submission/ Grant Dance</a:t>
            </a:r>
          </a:p>
        </p:txBody>
      </p:sp>
    </p:spTree>
    <p:extLst>
      <p:ext uri="{BB962C8B-B14F-4D97-AF65-F5344CB8AC3E}">
        <p14:creationId xmlns:p14="http://schemas.microsoft.com/office/powerpoint/2010/main" val="18299145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FA516-034E-797B-5372-2191A9C1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4" y="1106405"/>
            <a:ext cx="9144000" cy="549073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Start process before NOFO released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Utilize Tier I funding for administrative support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Institute hard stops (activities, deadlines,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Maintain control in selecting projects for long term success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Require Notice of Grant Agreement on deed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Ensure regular long-term monitoring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Submit early to USFWS for pre-review to avoid technical and eligibility issues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449F5-8427-1E74-4B73-3C038D38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Homes</a:t>
            </a:r>
          </a:p>
        </p:txBody>
      </p:sp>
    </p:spTree>
    <p:extLst>
      <p:ext uri="{BB962C8B-B14F-4D97-AF65-F5344CB8AC3E}">
        <p14:creationId xmlns:p14="http://schemas.microsoft.com/office/powerpoint/2010/main" val="13554154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615C-3E40-8BCD-9F00-B5EFD68E5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3006"/>
            <a:ext cx="9144000" cy="16065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Questions?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10EF7-4287-CE39-6C71-24778272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9BF28-3EC5-3A3D-FE68-7D1E2032FFC9}"/>
              </a:ext>
            </a:extLst>
          </p:cNvPr>
          <p:cNvSpPr txBox="1"/>
          <p:nvPr/>
        </p:nvSpPr>
        <p:spPr>
          <a:xfrm>
            <a:off x="2938893" y="2551837"/>
            <a:ext cx="3266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Nick Wallover</a:t>
            </a:r>
          </a:p>
          <a:p>
            <a:pPr algn="ctr"/>
            <a:r>
              <a:rPr lang="en-US" dirty="0"/>
              <a:t>Federal Aid Coordinator</a:t>
            </a:r>
          </a:p>
          <a:p>
            <a:pPr algn="ctr"/>
            <a:r>
              <a:rPr lang="en-US" dirty="0"/>
              <a:t>SCDNR Marine Resource Division</a:t>
            </a:r>
          </a:p>
          <a:p>
            <a:pPr algn="ctr"/>
            <a:r>
              <a:rPr lang="en-US" dirty="0"/>
              <a:t>wallovern@dnr.sc.gov</a:t>
            </a:r>
          </a:p>
          <a:p>
            <a:pPr algn="ctr"/>
            <a:r>
              <a:rPr lang="en-US" dirty="0"/>
              <a:t>843 729 7356</a:t>
            </a:r>
          </a:p>
          <a:p>
            <a:pPr algn="ctr"/>
            <a:endParaRPr lang="en-US" dirty="0"/>
          </a:p>
        </p:txBody>
      </p:sp>
      <p:pic>
        <p:nvPicPr>
          <p:cNvPr id="7" name="Picture 2" descr="http://www.waterwayguide.com/marinas/images/marinas/charleston-city-marina.jpg">
            <a:extLst>
              <a:ext uri="{FF2B5EF4-FFF2-40B4-BE49-F238E27FC236}">
                <a16:creationId xmlns:a16="http://schemas.microsoft.com/office/drawing/2014/main" id="{C40B5B0B-79DD-51D8-8EE5-69EF47CEA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768" t="2506" r="1964" b="5611"/>
          <a:stretch/>
        </p:blipFill>
        <p:spPr bwMode="auto">
          <a:xfrm>
            <a:off x="2673398" y="4158431"/>
            <a:ext cx="3797204" cy="148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C054CF-063A-3E68-CC4E-010FD44D3B79}"/>
              </a:ext>
            </a:extLst>
          </p:cNvPr>
          <p:cNvSpPr txBox="1"/>
          <p:nvPr/>
        </p:nvSpPr>
        <p:spPr>
          <a:xfrm>
            <a:off x="4572000" y="5638890"/>
            <a:ext cx="19832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SHM Charleston City </a:t>
            </a:r>
            <a:r>
              <a:rPr lang="en-US" sz="1100" dirty="0" err="1"/>
              <a:t>Megadock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874531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3F52-C1F3-B035-B620-6137C1B0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3" y="1151616"/>
            <a:ext cx="4116515" cy="475433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1800" dirty="0"/>
              <a:t>BIG offered in SC since 2002</a:t>
            </a:r>
          </a:p>
          <a:p>
            <a:pPr marL="0" indent="0">
              <a:buNone/>
            </a:pPr>
            <a:r>
              <a:rPr lang="en-US" sz="1800" dirty="0"/>
              <a:t>+/-50 awarded projects, +/- $20,000,000</a:t>
            </a:r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1800" u="sng" dirty="0"/>
              <a:t>Program Office</a:t>
            </a:r>
          </a:p>
          <a:p>
            <a:pPr marL="0" indent="0">
              <a:buNone/>
            </a:pPr>
            <a:r>
              <a:rPr lang="en-US" sz="1800" dirty="0"/>
              <a:t>Program Coordinator</a:t>
            </a:r>
          </a:p>
          <a:p>
            <a:pPr marL="0" indent="0">
              <a:buNone/>
            </a:pPr>
            <a:r>
              <a:rPr lang="en-US" sz="1800" dirty="0"/>
              <a:t>Part-time Administrative Specialist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Agency Offices</a:t>
            </a:r>
          </a:p>
          <a:p>
            <a:pPr marL="0" indent="0">
              <a:buNone/>
            </a:pPr>
            <a:r>
              <a:rPr lang="en-US" sz="1800" dirty="0"/>
              <a:t>Grants Coordinator</a:t>
            </a:r>
          </a:p>
          <a:p>
            <a:pPr marL="0" indent="0">
              <a:buNone/>
            </a:pPr>
            <a:r>
              <a:rPr lang="en-US" sz="1800" dirty="0"/>
              <a:t>Procurement Officer</a:t>
            </a:r>
          </a:p>
          <a:p>
            <a:pPr marL="0" indent="0">
              <a:buNone/>
            </a:pPr>
            <a:r>
              <a:rPr lang="en-US" sz="1800" dirty="0"/>
              <a:t>SCDNR Engineer</a:t>
            </a:r>
          </a:p>
          <a:p>
            <a:pPr marL="0" indent="0">
              <a:buNone/>
            </a:pPr>
            <a:r>
              <a:rPr lang="en-US" sz="1800" dirty="0"/>
              <a:t>Office of Environmental Programs</a:t>
            </a:r>
          </a:p>
          <a:p>
            <a:pPr marL="0" indent="0">
              <a:buNone/>
            </a:pPr>
            <a:r>
              <a:rPr lang="en-US" sz="1800" dirty="0"/>
              <a:t>Legal Office</a:t>
            </a:r>
          </a:p>
          <a:p>
            <a:pPr marL="0" indent="0">
              <a:buNone/>
            </a:pPr>
            <a:r>
              <a:rPr lang="en-US" sz="1800" dirty="0"/>
              <a:t>Archeology Program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24B68-7A49-6761-43EE-04D1009B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6" y="214608"/>
            <a:ext cx="6079253" cy="737445"/>
          </a:xfrm>
        </p:spPr>
        <p:txBody>
          <a:bodyPr/>
          <a:lstStyle/>
          <a:p>
            <a:r>
              <a:rPr lang="en-US" dirty="0"/>
              <a:t>The SCDNR BIG/CVA team</a:t>
            </a:r>
          </a:p>
        </p:txBody>
      </p:sp>
    </p:spTree>
    <p:extLst>
      <p:ext uri="{BB962C8B-B14F-4D97-AF65-F5344CB8AC3E}">
        <p14:creationId xmlns:p14="http://schemas.microsoft.com/office/powerpoint/2010/main" val="5360321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9FC66-BB57-CFEC-493B-930483BA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822406"/>
            <a:ext cx="9144000" cy="1606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Kick off Annual Workshop each spring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Applicant pre-submission phase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Internal review and scoring phase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Internal agency submission phase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Award Phase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7642E-AB29-C762-83D0-CEAC0F8E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Annual Cycle of the SCDNR BIG program</a:t>
            </a:r>
          </a:p>
        </p:txBody>
      </p:sp>
    </p:spTree>
    <p:extLst>
      <p:ext uri="{BB962C8B-B14F-4D97-AF65-F5344CB8AC3E}">
        <p14:creationId xmlns:p14="http://schemas.microsoft.com/office/powerpoint/2010/main" val="5218266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A367-1ACE-0B4B-331F-28FA8CCEC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348330"/>
            <a:ext cx="9144000" cy="1606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Held early spring each year (March/April)</a:t>
            </a:r>
          </a:p>
          <a:p>
            <a:pPr marL="0" indent="0">
              <a:buNone/>
            </a:pPr>
            <a:r>
              <a:rPr lang="en-US" sz="2000" dirty="0"/>
              <a:t>Expect 2-3 hours (in-person when possible)</a:t>
            </a:r>
          </a:p>
          <a:p>
            <a:pPr marL="0" indent="0">
              <a:buNone/>
            </a:pPr>
            <a:r>
              <a:rPr lang="en-US" sz="2000" dirty="0"/>
              <a:t>Invitees includes marina operators, consultants,</a:t>
            </a:r>
          </a:p>
          <a:p>
            <a:pPr marL="0" indent="0">
              <a:buNone/>
            </a:pPr>
            <a:r>
              <a:rPr lang="en-US" sz="2000" dirty="0"/>
              <a:t>Engineers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Covers both TII and TI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Multiple presenters-</a:t>
            </a:r>
          </a:p>
          <a:p>
            <a:pPr marL="0" indent="0">
              <a:buNone/>
            </a:pPr>
            <a:r>
              <a:rPr lang="en-US" sz="2000" dirty="0"/>
              <a:t>Program Staff, grants officer, OEP staff, USFWS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‘Product Plus’- also provides opportunity for CVA and </a:t>
            </a:r>
          </a:p>
          <a:p>
            <a:pPr marL="0" indent="0">
              <a:buNone/>
            </a:pPr>
            <a:r>
              <a:rPr lang="en-US" sz="2000" dirty="0"/>
              <a:t>Clean Marina programs and ‘teachable moments’ </a:t>
            </a:r>
          </a:p>
          <a:p>
            <a:pPr marL="0" indent="0">
              <a:buNone/>
            </a:pPr>
            <a:r>
              <a:rPr lang="en-US" sz="2000" dirty="0"/>
              <a:t>from current partners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0B56C-F8DF-8F54-6960-BFB6FB66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Annual Workshop</a:t>
            </a:r>
          </a:p>
        </p:txBody>
      </p:sp>
      <p:pic>
        <p:nvPicPr>
          <p:cNvPr id="4" name="Picture 6" descr="https://images.marinas.com/med_res_id/105884">
            <a:extLst>
              <a:ext uri="{FF2B5EF4-FFF2-40B4-BE49-F238E27FC236}">
                <a16:creationId xmlns:a16="http://schemas.microsoft.com/office/drawing/2014/main" id="{6157AB9E-0ABA-C6D8-B041-6E9810FDD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0222" r="21107" b="5655"/>
          <a:stretch/>
        </p:blipFill>
        <p:spPr bwMode="auto">
          <a:xfrm>
            <a:off x="6207162" y="1636900"/>
            <a:ext cx="2936838" cy="377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95A663-4324-C8E1-4BB6-FD67D8826640}"/>
              </a:ext>
            </a:extLst>
          </p:cNvPr>
          <p:cNvSpPr txBox="1"/>
          <p:nvPr/>
        </p:nvSpPr>
        <p:spPr>
          <a:xfrm>
            <a:off x="7048555" y="5439045"/>
            <a:ext cx="2095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SHM Beaufort Downtown Marina</a:t>
            </a:r>
          </a:p>
        </p:txBody>
      </p:sp>
    </p:spTree>
    <p:extLst>
      <p:ext uri="{BB962C8B-B14F-4D97-AF65-F5344CB8AC3E}">
        <p14:creationId xmlns:p14="http://schemas.microsoft.com/office/powerpoint/2010/main" val="7605174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F134-E1B2-9CFE-F079-502D71D5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4" y="1337572"/>
            <a:ext cx="9144000" cy="1606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4 Pillars of the WSFR/BIG program</a:t>
            </a:r>
          </a:p>
          <a:p>
            <a:pPr marL="0" indent="0">
              <a:buNone/>
            </a:pPr>
            <a:r>
              <a:rPr lang="en-US" sz="1800" dirty="0"/>
              <a:t>	Provide for transient boaters</a:t>
            </a:r>
          </a:p>
          <a:p>
            <a:pPr marL="0" indent="0">
              <a:buNone/>
            </a:pPr>
            <a:r>
              <a:rPr lang="en-US" sz="1800" dirty="0"/>
              <a:t>	Strengthen local boating community and industry</a:t>
            </a:r>
          </a:p>
          <a:p>
            <a:pPr marL="0" indent="0">
              <a:buNone/>
            </a:pPr>
            <a:r>
              <a:rPr lang="en-US" sz="1800" dirty="0"/>
              <a:t>	Create public/private partnerships</a:t>
            </a:r>
          </a:p>
          <a:p>
            <a:pPr marL="0" indent="0">
              <a:buNone/>
            </a:pPr>
            <a:r>
              <a:rPr lang="en-US" sz="1800" dirty="0"/>
              <a:t>	Promote resilient infrastructure and stewardship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r>
              <a:rPr lang="en-US" sz="1800" dirty="0"/>
              <a:t>Stress Collaboration and the long-term subrecipient relationship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Outline program goals and processes, requirements and expectations of subrecipients, eligible </a:t>
            </a:r>
          </a:p>
          <a:p>
            <a:pPr marL="0" indent="0">
              <a:buNone/>
            </a:pPr>
            <a:r>
              <a:rPr lang="en-US" sz="1800" dirty="0"/>
              <a:t>and ineligible activities- citing 50 CFR 86, prior year BIG NOFOs, SOBA Applicant Guide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How to assemble a competitive (and complete!) proposal to submit to SCDNR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500" dirty="0"/>
              <a:t>	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913E1-F7B7-B8CA-E754-4ADB45D0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Workshop Content- Programmatic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C3111-14EE-E10D-BC40-99553747D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741">
            <a:off x="6424926" y="2073682"/>
            <a:ext cx="1134820" cy="1468591"/>
          </a:xfrm>
          <a:prstGeom prst="rect">
            <a:avLst/>
          </a:prstGeom>
          <a:ln w="1587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71F6-8248-A72A-C130-5A4536F3A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5076">
            <a:off x="7512191" y="1905815"/>
            <a:ext cx="1376919" cy="1614710"/>
          </a:xfrm>
          <a:prstGeom prst="rect">
            <a:avLst/>
          </a:prstGeom>
        </p:spPr>
      </p:pic>
      <p:pic>
        <p:nvPicPr>
          <p:cNvPr id="5" name="Picture 2" descr="SOBA - PUBLICATIONS/PROMOTIONAL MATERIALS -">
            <a:extLst>
              <a:ext uri="{FF2B5EF4-FFF2-40B4-BE49-F238E27FC236}">
                <a16:creationId xmlns:a16="http://schemas.microsoft.com/office/drawing/2014/main" id="{C969AAD2-0B75-A827-85F4-039E27A8C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869">
            <a:off x="7222903" y="1529486"/>
            <a:ext cx="1246094" cy="14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195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EC3CC-E24A-0002-BB2F-326DA4E6F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55" y="1683205"/>
            <a:ext cx="40017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Pitfalls</a:t>
            </a:r>
          </a:p>
          <a:p>
            <a:pPr marL="0" indent="0">
              <a:buNone/>
            </a:pPr>
            <a:r>
              <a:rPr lang="en-US" sz="2000" dirty="0"/>
              <a:t>Missing elements</a:t>
            </a:r>
          </a:p>
          <a:p>
            <a:pPr marL="0" indent="0">
              <a:buNone/>
            </a:pPr>
            <a:r>
              <a:rPr lang="en-US" sz="2000" dirty="0"/>
              <a:t>	Proration</a:t>
            </a:r>
          </a:p>
          <a:p>
            <a:pPr marL="0" indent="0">
              <a:buNone/>
            </a:pPr>
            <a:r>
              <a:rPr lang="en-US" sz="2000" dirty="0"/>
              <a:t>	Response to Ranking Criteria</a:t>
            </a:r>
          </a:p>
          <a:p>
            <a:pPr marL="0" indent="0">
              <a:buNone/>
            </a:pPr>
            <a:r>
              <a:rPr lang="en-US" sz="2000" dirty="0"/>
              <a:t>Poor Proration</a:t>
            </a:r>
          </a:p>
          <a:p>
            <a:pPr marL="0" indent="0">
              <a:buNone/>
            </a:pPr>
            <a:r>
              <a:rPr lang="en-US" sz="2000" dirty="0"/>
              <a:t>Poor justification of costs</a:t>
            </a:r>
          </a:p>
          <a:p>
            <a:pPr marL="0" indent="0">
              <a:buNone/>
            </a:pPr>
            <a:r>
              <a:rPr lang="en-US" sz="2000" dirty="0"/>
              <a:t>Ineligible costs</a:t>
            </a:r>
          </a:p>
          <a:p>
            <a:pPr marL="0" indent="0">
              <a:buNone/>
            </a:pPr>
            <a:r>
              <a:rPr lang="en-US" sz="2000" dirty="0"/>
              <a:t>Unjustified contingency</a:t>
            </a:r>
          </a:p>
          <a:p>
            <a:pPr marL="0" indent="0">
              <a:buNone/>
            </a:pPr>
            <a:r>
              <a:rPr lang="en-US" sz="2000" dirty="0"/>
              <a:t>No consideration of pre-award costs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DD7F7-8C78-3074-8C33-A580C4C7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Workshop Content- Programmatic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B20598-2A6D-A094-3149-8AC6039CC857}"/>
              </a:ext>
            </a:extLst>
          </p:cNvPr>
          <p:cNvSpPr txBox="1">
            <a:spLocks/>
          </p:cNvSpPr>
          <p:nvPr/>
        </p:nvSpPr>
        <p:spPr>
          <a:xfrm>
            <a:off x="4501661" y="1690688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Tips</a:t>
            </a:r>
          </a:p>
          <a:p>
            <a:pPr marL="0" indent="0">
              <a:buNone/>
            </a:pPr>
            <a:r>
              <a:rPr lang="en-US" sz="2000" dirty="0"/>
              <a:t>Frame proposal around the boater</a:t>
            </a:r>
          </a:p>
          <a:p>
            <a:pPr marL="0" indent="0">
              <a:buNone/>
            </a:pPr>
            <a:r>
              <a:rPr lang="en-US" sz="2000" dirty="0"/>
              <a:t>Define need as clearly as possible </a:t>
            </a:r>
          </a:p>
          <a:p>
            <a:pPr marL="0" indent="0">
              <a:buNone/>
            </a:pPr>
            <a:r>
              <a:rPr lang="en-US" sz="2000" dirty="0"/>
              <a:t>	Quantitative and Qualitative</a:t>
            </a:r>
          </a:p>
          <a:p>
            <a:pPr marL="0" indent="0">
              <a:buNone/>
            </a:pPr>
            <a:r>
              <a:rPr lang="en-US" sz="2000" dirty="0"/>
              <a:t>Clear, concise, direct </a:t>
            </a:r>
          </a:p>
          <a:p>
            <a:pPr marL="0" indent="0">
              <a:buNone/>
            </a:pPr>
            <a:r>
              <a:rPr lang="en-US" sz="2000" dirty="0"/>
              <a:t>Consider pre-awards</a:t>
            </a:r>
          </a:p>
          <a:p>
            <a:pPr marL="0" indent="0">
              <a:buNone/>
            </a:pPr>
            <a:r>
              <a:rPr lang="en-US" sz="2000" dirty="0"/>
              <a:t>Letters of support</a:t>
            </a:r>
          </a:p>
          <a:p>
            <a:pPr marL="0" indent="0">
              <a:buNone/>
            </a:pPr>
            <a:r>
              <a:rPr lang="en-US" sz="2000" dirty="0"/>
              <a:t>Consider how to maximize points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DA69D-97CF-1421-4550-FA2BDF397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36" b="21404"/>
          <a:stretch/>
        </p:blipFill>
        <p:spPr>
          <a:xfrm>
            <a:off x="20202" y="4899565"/>
            <a:ext cx="9164203" cy="11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904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53F7E-1414-3AB7-5841-074FDF36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5" y="1445148"/>
            <a:ext cx="9144000" cy="1606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Grants Officer- Deep dive on the Subrecipient Process and Agreement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Eligibility requirements in receiving federal funds and doing business with the state </a:t>
            </a:r>
          </a:p>
          <a:p>
            <a:pPr marL="914400" lvl="2" indent="0">
              <a:buNone/>
            </a:pPr>
            <a:r>
              <a:rPr lang="en-US" sz="1800" dirty="0"/>
              <a:t>(small minority of partners are governmental partners)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 reimbursement process and required expense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Elements of 2 CFR 200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*Proof of Control/Acknowledgement of owner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*Notice of Grant Agreement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Office of Environmental Review - discusses appropriate activity that SCDNR is willing to facilitate (minimum required impact, public access, dredging)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USFWS Region 4 Coordinator provides a ‘view from the hill’</a:t>
            </a:r>
          </a:p>
          <a:p>
            <a:pPr marL="0" indent="0">
              <a:buNone/>
            </a:pPr>
            <a:r>
              <a:rPr lang="en-US" sz="2000" dirty="0"/>
              <a:t> 	trends on funding availability, TII selection updates, common issues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1A031-2FB0-C66A-6A96-E1F8D2BF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Content- Administrative</a:t>
            </a:r>
          </a:p>
        </p:txBody>
      </p:sp>
    </p:spTree>
    <p:extLst>
      <p:ext uri="{BB962C8B-B14F-4D97-AF65-F5344CB8AC3E}">
        <p14:creationId xmlns:p14="http://schemas.microsoft.com/office/powerpoint/2010/main" val="161700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38E0-A4FD-BB67-EB21-F0620973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33" y="1425374"/>
            <a:ext cx="9144000" cy="417345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After workshop, prior to July 1 deadline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We</a:t>
            </a:r>
            <a:r>
              <a:rPr lang="en-US" dirty="0"/>
              <a:t> </a:t>
            </a:r>
            <a:r>
              <a:rPr lang="en-US" sz="2400" dirty="0"/>
              <a:t>benefit from a very experienced group of applicants and especially consultants/engineers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encourage applicants to reach out early to collaborate or review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Contribute to applications as requested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Hard deadline first week of July (also published on website)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399AB9-6242-71F0-2C00-5881B297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 preparation phase	</a:t>
            </a:r>
          </a:p>
        </p:txBody>
      </p:sp>
    </p:spTree>
    <p:extLst>
      <p:ext uri="{BB962C8B-B14F-4D97-AF65-F5344CB8AC3E}">
        <p14:creationId xmlns:p14="http://schemas.microsoft.com/office/powerpoint/2010/main" val="35487658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F7DE-A90A-45B8-C26E-3207776F1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" y="1453069"/>
            <a:ext cx="8932985" cy="40072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applicant submission, prior to USFWS submission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Reviewed by OEP for any expected permitting red flags, and for SCDNR ‘appropriateness’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Reviewed for required elements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Reviewed by Engineering section for any new or untested tech or methods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40A19-148D-0A28-241D-3E13DE71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Review/Scoring Phase</a:t>
            </a:r>
          </a:p>
        </p:txBody>
      </p:sp>
    </p:spTree>
    <p:extLst>
      <p:ext uri="{BB962C8B-B14F-4D97-AF65-F5344CB8AC3E}">
        <p14:creationId xmlns:p14="http://schemas.microsoft.com/office/powerpoint/2010/main" val="7193852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Light_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Light_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Light_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IG Workshop example slide" id="{48F62B0A-75AC-437D-A269-5A3D1430EBCA}" vid="{B856355D-B02F-4256-9023-53578B50E6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821</Words>
  <Application>Microsoft Office PowerPoint</Application>
  <PresentationFormat>On-screen Show (4:3)</PresentationFormat>
  <Paragraphs>175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2_Light_with Blue Bar Segoe Template</vt:lpstr>
      <vt:lpstr>1_Light_with Blue Bar Segoe Template</vt:lpstr>
      <vt:lpstr>3_Light_with Blue Bar Segoe Template</vt:lpstr>
      <vt:lpstr>Internal State Processes</vt:lpstr>
      <vt:lpstr>The SCDNR BIG/CVA team</vt:lpstr>
      <vt:lpstr>Annual Cycle of the SCDNR BIG program</vt:lpstr>
      <vt:lpstr>Annual Workshop</vt:lpstr>
      <vt:lpstr> Workshop Content- Programmatic</vt:lpstr>
      <vt:lpstr> Workshop Content- Programmatic</vt:lpstr>
      <vt:lpstr>Workshop Content- Administrative</vt:lpstr>
      <vt:lpstr>Application preparation phase </vt:lpstr>
      <vt:lpstr>Review/Scoring Phase</vt:lpstr>
      <vt:lpstr>Review/Scoring Phase</vt:lpstr>
      <vt:lpstr>Review/Scoring Phase</vt:lpstr>
      <vt:lpstr>Final Submission/ Grant Dance</vt:lpstr>
      <vt:lpstr>Take Homes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State Processes South Carolina DNR</dc:title>
  <dc:creator>Nick Wallover</dc:creator>
  <cp:lastModifiedBy>Nick Wallover</cp:lastModifiedBy>
  <cp:revision>37</cp:revision>
  <dcterms:created xsi:type="dcterms:W3CDTF">2022-06-09T12:43:20Z</dcterms:created>
  <dcterms:modified xsi:type="dcterms:W3CDTF">2022-07-18T13:38:51Z</dcterms:modified>
</cp:coreProperties>
</file>