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5" r:id="rId5"/>
  </p:sldMasterIdLst>
  <p:notesMasterIdLst>
    <p:notesMasterId r:id="rId31"/>
  </p:notesMasterIdLst>
  <p:sldIdLst>
    <p:sldId id="281" r:id="rId6"/>
    <p:sldId id="999" r:id="rId7"/>
    <p:sldId id="972" r:id="rId8"/>
    <p:sldId id="986" r:id="rId9"/>
    <p:sldId id="974" r:id="rId10"/>
    <p:sldId id="970" r:id="rId11"/>
    <p:sldId id="257" r:id="rId12"/>
    <p:sldId id="981" r:id="rId13"/>
    <p:sldId id="982" r:id="rId14"/>
    <p:sldId id="983" r:id="rId15"/>
    <p:sldId id="978" r:id="rId16"/>
    <p:sldId id="987" r:id="rId17"/>
    <p:sldId id="980" r:id="rId18"/>
    <p:sldId id="988" r:id="rId19"/>
    <p:sldId id="989" r:id="rId20"/>
    <p:sldId id="991" r:id="rId21"/>
    <p:sldId id="992" r:id="rId22"/>
    <p:sldId id="990" r:id="rId23"/>
    <p:sldId id="993" r:id="rId24"/>
    <p:sldId id="998" r:id="rId25"/>
    <p:sldId id="994" r:id="rId26"/>
    <p:sldId id="995" r:id="rId27"/>
    <p:sldId id="996" r:id="rId28"/>
    <p:sldId id="997" r:id="rId29"/>
    <p:sldId id="9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ter, Ryan A" initials="ORA" lastIdx="1" clrIdx="0">
    <p:extLst>
      <p:ext uri="{19B8F6BF-5375-455C-9EA6-DF929625EA0E}">
        <p15:presenceInfo xmlns:p15="http://schemas.microsoft.com/office/powerpoint/2012/main" userId="S::ryan_oster@fws.gov::13380b19-8167-4c7c-b08a-c71c3c8337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89" autoAdjust="0"/>
    <p:restoredTop sz="87719" autoAdjust="0"/>
  </p:normalViewPr>
  <p:slideViewPr>
    <p:cSldViewPr snapToGrid="0">
      <p:cViewPr varScale="1">
        <p:scale>
          <a:sx n="142" d="100"/>
          <a:sy n="142" d="100"/>
        </p:scale>
        <p:origin x="1638" y="150"/>
      </p:cViewPr>
      <p:guideLst/>
    </p:cSldViewPr>
  </p:slideViewPr>
  <p:outlineViewPr>
    <p:cViewPr>
      <p:scale>
        <a:sx n="33" d="100"/>
        <a:sy n="33" d="100"/>
      </p:scale>
      <p:origin x="0" y="-1080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EE9E30-EB0B-4BCE-AA54-762E306D05CC}" type="datetimeFigureOut">
              <a:rPr lang="en-US" smtClean="0"/>
              <a:t>3/23/2023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EF1B0E-B758-4062-9CD0-B28FC903AAF6}" type="slidenum">
              <a:rPr lang="en-US" smtClean="0"/>
              <a:t>‹#›</a:t>
            </a:fld>
            <a:endParaRPr lang="en-US" dirty="0"/>
          </a:p>
        </p:txBody>
      </p:sp>
    </p:spTree>
    <p:extLst>
      <p:ext uri="{BB962C8B-B14F-4D97-AF65-F5344CB8AC3E}">
        <p14:creationId xmlns:p14="http://schemas.microsoft.com/office/powerpoint/2010/main" val="239861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Arial" charset="0"/>
                <a:cs typeface="Arial" charset="0"/>
              </a:defRPr>
            </a:lvl1pPr>
            <a:lvl2pPr marL="742950" indent="-285750" defTabSz="966788" eaLnBrk="0" hangingPunct="0">
              <a:spcBef>
                <a:spcPct val="30000"/>
              </a:spcBef>
              <a:defRPr sz="1200">
                <a:solidFill>
                  <a:schemeClr val="tx1"/>
                </a:solidFill>
                <a:latin typeface="Arial" charset="0"/>
                <a:cs typeface="Arial" charset="0"/>
              </a:defRPr>
            </a:lvl2pPr>
            <a:lvl3pPr marL="1143000" indent="-228600" defTabSz="966788" eaLnBrk="0" hangingPunct="0">
              <a:spcBef>
                <a:spcPct val="30000"/>
              </a:spcBef>
              <a:defRPr sz="1200">
                <a:solidFill>
                  <a:schemeClr val="tx1"/>
                </a:solidFill>
                <a:latin typeface="Arial" charset="0"/>
                <a:cs typeface="Arial" charset="0"/>
              </a:defRPr>
            </a:lvl3pPr>
            <a:lvl4pPr marL="1600200" indent="-228600" defTabSz="966788" eaLnBrk="0" hangingPunct="0">
              <a:spcBef>
                <a:spcPct val="30000"/>
              </a:spcBef>
              <a:defRPr sz="1200">
                <a:solidFill>
                  <a:schemeClr val="tx1"/>
                </a:solidFill>
                <a:latin typeface="Arial" charset="0"/>
                <a:cs typeface="Arial" charset="0"/>
              </a:defRPr>
            </a:lvl4pPr>
            <a:lvl5pPr marL="2057400" indent="-228600" defTabSz="966788" eaLnBrk="0" hangingPunct="0">
              <a:spcBef>
                <a:spcPct val="30000"/>
              </a:spcBef>
              <a:defRPr sz="1200">
                <a:solidFill>
                  <a:schemeClr val="tx1"/>
                </a:solidFill>
                <a:latin typeface="Arial" charset="0"/>
                <a:cs typeface="Arial" charset="0"/>
              </a:defRPr>
            </a:lvl5pPr>
            <a:lvl6pPr marL="2514600" indent="-228600" defTabSz="966788" eaLnBrk="0" fontAlgn="base" hangingPunct="0">
              <a:spcBef>
                <a:spcPct val="30000"/>
              </a:spcBef>
              <a:spcAft>
                <a:spcPct val="0"/>
              </a:spcAft>
              <a:defRPr sz="1200">
                <a:solidFill>
                  <a:schemeClr val="tx1"/>
                </a:solidFill>
                <a:latin typeface="Arial" charset="0"/>
                <a:cs typeface="Arial" charset="0"/>
              </a:defRPr>
            </a:lvl6pPr>
            <a:lvl7pPr marL="2971800" indent="-228600" defTabSz="966788" eaLnBrk="0" fontAlgn="base" hangingPunct="0">
              <a:spcBef>
                <a:spcPct val="30000"/>
              </a:spcBef>
              <a:spcAft>
                <a:spcPct val="0"/>
              </a:spcAft>
              <a:defRPr sz="1200">
                <a:solidFill>
                  <a:schemeClr val="tx1"/>
                </a:solidFill>
                <a:latin typeface="Arial" charset="0"/>
                <a:cs typeface="Arial" charset="0"/>
              </a:defRPr>
            </a:lvl7pPr>
            <a:lvl8pPr marL="3429000" indent="-228600" defTabSz="966788" eaLnBrk="0" fontAlgn="base" hangingPunct="0">
              <a:spcBef>
                <a:spcPct val="30000"/>
              </a:spcBef>
              <a:spcAft>
                <a:spcPct val="0"/>
              </a:spcAft>
              <a:defRPr sz="1200">
                <a:solidFill>
                  <a:schemeClr val="tx1"/>
                </a:solidFill>
                <a:latin typeface="Arial" charset="0"/>
                <a:cs typeface="Arial" charset="0"/>
              </a:defRPr>
            </a:lvl8pPr>
            <a:lvl9pPr marL="3886200" indent="-228600" defTabSz="966788" eaLnBrk="0" fontAlgn="base" hangingPunct="0">
              <a:spcBef>
                <a:spcPct val="30000"/>
              </a:spcBef>
              <a:spcAft>
                <a:spcPct val="0"/>
              </a:spcAft>
              <a:defRPr sz="1200">
                <a:solidFill>
                  <a:schemeClr val="tx1"/>
                </a:solidFill>
                <a:latin typeface="Arial" charset="0"/>
                <a:cs typeface="Arial"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EBCAE04F-10FB-4DA3-81AC-1BE1932398A5}" type="slidenum">
              <a:rPr kumimoji="0" lang="en-US" altLang="en-US" sz="13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66788" rtl="0" eaLnBrk="1" fontAlgn="base" latinLnBrk="0" hangingPunct="1">
                <a:lnSpc>
                  <a:spcPct val="100000"/>
                </a:lnSpc>
                <a:spcBef>
                  <a:spcPct val="0"/>
                </a:spcBef>
                <a:spcAft>
                  <a:spcPct val="0"/>
                </a:spcAft>
                <a:buClrTx/>
                <a:buSzTx/>
                <a:buFontTx/>
                <a:buNone/>
                <a:tabLst/>
                <a:defRPr/>
              </a:pPr>
              <a:t>1</a:t>
            </a:fld>
            <a:endParaRPr kumimoji="0" lang="en-US" altLang="en-US" sz="13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EF1B0E-B758-4062-9CD0-B28FC903AAF6}" type="slidenum">
              <a:rPr lang="en-US" smtClean="0"/>
              <a:t>19</a:t>
            </a:fld>
            <a:endParaRPr lang="en-US" dirty="0"/>
          </a:p>
        </p:txBody>
      </p:sp>
    </p:spTree>
    <p:extLst>
      <p:ext uri="{BB962C8B-B14F-4D97-AF65-F5344CB8AC3E}">
        <p14:creationId xmlns:p14="http://schemas.microsoft.com/office/powerpoint/2010/main" val="772845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EF1B0E-B758-4062-9CD0-B28FC903AAF6}" type="slidenum">
              <a:rPr lang="en-US" smtClean="0"/>
              <a:t>20</a:t>
            </a:fld>
            <a:endParaRPr lang="en-US" dirty="0"/>
          </a:p>
        </p:txBody>
      </p:sp>
    </p:spTree>
    <p:extLst>
      <p:ext uri="{BB962C8B-B14F-4D97-AF65-F5344CB8AC3E}">
        <p14:creationId xmlns:p14="http://schemas.microsoft.com/office/powerpoint/2010/main" val="2630563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EF1B0E-B758-4062-9CD0-B28FC903AAF6}" type="slidenum">
              <a:rPr lang="en-US" smtClean="0"/>
              <a:t>21</a:t>
            </a:fld>
            <a:endParaRPr lang="en-US" dirty="0"/>
          </a:p>
        </p:txBody>
      </p:sp>
    </p:spTree>
    <p:extLst>
      <p:ext uri="{BB962C8B-B14F-4D97-AF65-F5344CB8AC3E}">
        <p14:creationId xmlns:p14="http://schemas.microsoft.com/office/powerpoint/2010/main" val="3679832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EF1B0E-B758-4062-9CD0-B28FC903AAF6}" type="slidenum">
              <a:rPr lang="en-US" smtClean="0"/>
              <a:t>22</a:t>
            </a:fld>
            <a:endParaRPr lang="en-US" dirty="0"/>
          </a:p>
        </p:txBody>
      </p:sp>
    </p:spTree>
    <p:extLst>
      <p:ext uri="{BB962C8B-B14F-4D97-AF65-F5344CB8AC3E}">
        <p14:creationId xmlns:p14="http://schemas.microsoft.com/office/powerpoint/2010/main" val="1890064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EF1B0E-B758-4062-9CD0-B28FC903AAF6}" type="slidenum">
              <a:rPr lang="en-US" smtClean="0"/>
              <a:t>3</a:t>
            </a:fld>
            <a:endParaRPr lang="en-US" dirty="0"/>
          </a:p>
        </p:txBody>
      </p:sp>
    </p:spTree>
    <p:extLst>
      <p:ext uri="{BB962C8B-B14F-4D97-AF65-F5344CB8AC3E}">
        <p14:creationId xmlns:p14="http://schemas.microsoft.com/office/powerpoint/2010/main" val="3610831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EF1B0E-B758-4062-9CD0-B28FC903AAF6}" type="slidenum">
              <a:rPr lang="en-US" smtClean="0"/>
              <a:t>5</a:t>
            </a:fld>
            <a:endParaRPr lang="en-US" dirty="0"/>
          </a:p>
        </p:txBody>
      </p:sp>
    </p:spTree>
    <p:extLst>
      <p:ext uri="{BB962C8B-B14F-4D97-AF65-F5344CB8AC3E}">
        <p14:creationId xmlns:p14="http://schemas.microsoft.com/office/powerpoint/2010/main" val="1469075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EF1B0E-B758-4062-9CD0-B28FC903AAF6}" type="slidenum">
              <a:rPr lang="en-US" smtClean="0"/>
              <a:t>6</a:t>
            </a:fld>
            <a:endParaRPr lang="en-US" dirty="0"/>
          </a:p>
        </p:txBody>
      </p:sp>
    </p:spTree>
    <p:extLst>
      <p:ext uri="{BB962C8B-B14F-4D97-AF65-F5344CB8AC3E}">
        <p14:creationId xmlns:p14="http://schemas.microsoft.com/office/powerpoint/2010/main" val="3798493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EF1B0E-B758-4062-9CD0-B28FC903AAF6}" type="slidenum">
              <a:rPr lang="en-US" smtClean="0"/>
              <a:t>7</a:t>
            </a:fld>
            <a:endParaRPr lang="en-US" dirty="0"/>
          </a:p>
        </p:txBody>
      </p:sp>
    </p:spTree>
    <p:extLst>
      <p:ext uri="{BB962C8B-B14F-4D97-AF65-F5344CB8AC3E}">
        <p14:creationId xmlns:p14="http://schemas.microsoft.com/office/powerpoint/2010/main" val="3517222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EF1B0E-B758-4062-9CD0-B28FC903AAF6}" type="slidenum">
              <a:rPr lang="en-US" smtClean="0"/>
              <a:t>11</a:t>
            </a:fld>
            <a:endParaRPr lang="en-US" dirty="0"/>
          </a:p>
        </p:txBody>
      </p:sp>
    </p:spTree>
    <p:extLst>
      <p:ext uri="{BB962C8B-B14F-4D97-AF65-F5344CB8AC3E}">
        <p14:creationId xmlns:p14="http://schemas.microsoft.com/office/powerpoint/2010/main" val="3232520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EF1B0E-B758-4062-9CD0-B28FC903AAF6}" type="slidenum">
              <a:rPr lang="en-US" smtClean="0"/>
              <a:t>12</a:t>
            </a:fld>
            <a:endParaRPr lang="en-US" dirty="0"/>
          </a:p>
        </p:txBody>
      </p:sp>
    </p:spTree>
    <p:extLst>
      <p:ext uri="{BB962C8B-B14F-4D97-AF65-F5344CB8AC3E}">
        <p14:creationId xmlns:p14="http://schemas.microsoft.com/office/powerpoint/2010/main" val="3061139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EF1B0E-B758-4062-9CD0-B28FC903AAF6}" type="slidenum">
              <a:rPr lang="en-US" smtClean="0"/>
              <a:t>13</a:t>
            </a:fld>
            <a:endParaRPr lang="en-US" dirty="0"/>
          </a:p>
        </p:txBody>
      </p:sp>
    </p:spTree>
    <p:extLst>
      <p:ext uri="{BB962C8B-B14F-4D97-AF65-F5344CB8AC3E}">
        <p14:creationId xmlns:p14="http://schemas.microsoft.com/office/powerpoint/2010/main" val="3054239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EF1B0E-B758-4062-9CD0-B28FC903AAF6}" type="slidenum">
              <a:rPr lang="en-US" smtClean="0"/>
              <a:t>17</a:t>
            </a:fld>
            <a:endParaRPr lang="en-US" dirty="0"/>
          </a:p>
        </p:txBody>
      </p:sp>
    </p:spTree>
    <p:extLst>
      <p:ext uri="{BB962C8B-B14F-4D97-AF65-F5344CB8AC3E}">
        <p14:creationId xmlns:p14="http://schemas.microsoft.com/office/powerpoint/2010/main" val="4227161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5BC3B2E-A684-4FBF-A303-CB3DF44ECECE}" type="datetime1">
              <a:rPr lang="en-US"/>
              <a:pPr>
                <a:defRPr/>
              </a:pPr>
              <a:t>3/23/2023</a:t>
            </a:fld>
            <a:endParaRPr lang="en-US" dirty="0"/>
          </a:p>
        </p:txBody>
      </p:sp>
      <p:sp>
        <p:nvSpPr>
          <p:cNvPr id="5" name="Footer Placeholder 18"/>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6" name="Slide Number Placeholder 2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60E4C3EF-EC16-4CE3-83CF-41C24B75D4A9}" type="slidenum">
              <a:rPr lang="en-US"/>
              <a:pPr>
                <a:defRPr/>
              </a:pPr>
              <a:t>‹#›</a:t>
            </a:fld>
            <a:endParaRPr lang="en-US" dirty="0"/>
          </a:p>
        </p:txBody>
      </p:sp>
    </p:spTree>
    <p:extLst>
      <p:ext uri="{BB962C8B-B14F-4D97-AF65-F5344CB8AC3E}">
        <p14:creationId xmlns:p14="http://schemas.microsoft.com/office/powerpoint/2010/main" val="1005841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6" name="Right Triangle 5"/>
          <p:cNvSpPr/>
          <p:nvPr/>
        </p:nvSpPr>
        <p:spPr>
          <a:xfrm rot="420000" flipV="1">
            <a:off x="10672234" y="5359401"/>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7" name="Freeform 6"/>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cs typeface="+mn-cs"/>
            </a:endParaRPr>
          </a:p>
        </p:txBody>
      </p:sp>
      <p:sp>
        <p:nvSpPr>
          <p:cNvPr id="8" name="Freeform 7"/>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cs typeface="+mn-cs"/>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p>
        </p:txBody>
      </p:sp>
      <p:sp>
        <p:nvSpPr>
          <p:cNvPr id="9"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113667B-D525-46E3-BEB0-CF1818A42929}" type="datetime1">
              <a:rPr lang="en-US"/>
              <a:pPr>
                <a:defRPr/>
              </a:pPr>
              <a:t>3/23/2023</a:t>
            </a:fld>
            <a:endParaRPr lang="en-US" dirty="0"/>
          </a:p>
        </p:txBody>
      </p:sp>
      <p:sp>
        <p:nvSpPr>
          <p:cNvPr id="10"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11" name="Slide Number Placeholder 6"/>
          <p:cNvSpPr>
            <a:spLocks noGrp="1"/>
          </p:cNvSpPr>
          <p:nvPr>
            <p:ph type="sldNum" sz="quarter" idx="12"/>
          </p:nvPr>
        </p:nvSpPr>
        <p:spPr>
          <a:xfrm>
            <a:off x="10769600" y="6356351"/>
            <a:ext cx="812800" cy="365125"/>
          </a:xfrm>
        </p:spPr>
        <p:txBody>
          <a:bodyPr/>
          <a:lstStyle>
            <a:lvl1pPr fontAlgn="base">
              <a:spcBef>
                <a:spcPct val="0"/>
              </a:spcBef>
              <a:spcAft>
                <a:spcPct val="0"/>
              </a:spcAft>
              <a:defRPr>
                <a:latin typeface="Arial" pitchFamily="34" charset="0"/>
                <a:cs typeface="Arial" pitchFamily="34" charset="0"/>
              </a:defRPr>
            </a:lvl1pPr>
          </a:lstStyle>
          <a:p>
            <a:pPr>
              <a:defRPr/>
            </a:pPr>
            <a:fld id="{B96D5562-1A94-4002-B026-DD0FFD396BDD}" type="slidenum">
              <a:rPr lang="en-US"/>
              <a:pPr>
                <a:defRPr/>
              </a:pPr>
              <a:t>‹#›</a:t>
            </a:fld>
            <a:endParaRPr lang="en-US" dirty="0"/>
          </a:p>
        </p:txBody>
      </p:sp>
    </p:spTree>
    <p:extLst>
      <p:ext uri="{BB962C8B-B14F-4D97-AF65-F5344CB8AC3E}">
        <p14:creationId xmlns:p14="http://schemas.microsoft.com/office/powerpoint/2010/main" val="3850425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46217366-1479-48BE-94EA-8321E02318A5}" type="datetime1">
              <a:rPr lang="en-US"/>
              <a:pPr>
                <a:defRPr/>
              </a:pPr>
              <a:t>3/23/2023</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5E18914A-9894-4716-B840-89C8FECB82F9}" type="slidenum">
              <a:rPr lang="en-US"/>
              <a:pPr>
                <a:defRPr/>
              </a:pPr>
              <a:t>‹#›</a:t>
            </a:fld>
            <a:endParaRPr lang="en-US" dirty="0"/>
          </a:p>
        </p:txBody>
      </p:sp>
    </p:spTree>
    <p:extLst>
      <p:ext uri="{BB962C8B-B14F-4D97-AF65-F5344CB8AC3E}">
        <p14:creationId xmlns:p14="http://schemas.microsoft.com/office/powerpoint/2010/main" val="3226430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720EE40-C77F-4087-9219-3833EF9A00E6}" type="datetime1">
              <a:rPr lang="en-US"/>
              <a:pPr>
                <a:defRPr/>
              </a:pPr>
              <a:t>3/23/2023</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5B57DF71-F782-4CA9-91F8-6461771FCD84}" type="slidenum">
              <a:rPr lang="en-US"/>
              <a:pPr>
                <a:defRPr/>
              </a:pPr>
              <a:t>‹#›</a:t>
            </a:fld>
            <a:endParaRPr lang="en-US" dirty="0"/>
          </a:p>
        </p:txBody>
      </p:sp>
    </p:spTree>
    <p:extLst>
      <p:ext uri="{BB962C8B-B14F-4D97-AF65-F5344CB8AC3E}">
        <p14:creationId xmlns:p14="http://schemas.microsoft.com/office/powerpoint/2010/main" val="3561862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371601"/>
            <a:ext cx="10363200" cy="2505075"/>
          </a:xfrm>
        </p:spPr>
        <p:txBody>
          <a:bodyPr anchor="ctr"/>
          <a:lstStyle>
            <a:lvl1pPr algn="ctr" defTabSz="914400" rtl="0" eaLnBrk="1" latinLnBrk="0" hangingPunct="1">
              <a:lnSpc>
                <a:spcPct val="100000"/>
              </a:lnSpc>
              <a:spcBef>
                <a:spcPct val="0"/>
              </a:spcBef>
              <a:buNone/>
              <a:defRPr lang="en-US" sz="4000" kern="1200" dirty="0" smtClean="0">
                <a:solidFill>
                  <a:schemeClr val="tx2"/>
                </a:solidFill>
                <a:effectLst>
                  <a:outerShdw blurRad="63500" dist="38100" dir="5400000" algn="t" rotWithShape="0">
                    <a:prstClr val="black">
                      <a:alpha val="25000"/>
                    </a:prstClr>
                  </a:outerShdw>
                </a:effectLst>
                <a:latin typeface="+mj-lt"/>
                <a:ea typeface="+mj-ea"/>
                <a:cs typeface="+mj-cs"/>
              </a:defRPr>
            </a:lvl1pPr>
          </a:lstStyle>
          <a:p>
            <a:r>
              <a:rPr lang="en-US" dirty="0"/>
              <a:t>Click to edit Master title style</a:t>
            </a:r>
          </a:p>
        </p:txBody>
      </p:sp>
      <p:sp>
        <p:nvSpPr>
          <p:cNvPr id="3" name="Date Placeholder 3"/>
          <p:cNvSpPr>
            <a:spLocks noGrp="1"/>
          </p:cNvSpPr>
          <p:nvPr>
            <p:ph type="dt" sz="half" idx="10"/>
          </p:nvPr>
        </p:nvSpPr>
        <p:spPr/>
        <p:txBody>
          <a:bodyPr/>
          <a:lstStyle>
            <a:lvl1pPr fontAlgn="base">
              <a:spcBef>
                <a:spcPct val="0"/>
              </a:spcBef>
              <a:spcAft>
                <a:spcPct val="0"/>
              </a:spcAft>
              <a:defRPr>
                <a:solidFill>
                  <a:prstClr val="black">
                    <a:lumMod val="65000"/>
                    <a:lumOff val="35000"/>
                  </a:prstClr>
                </a:solidFill>
                <a:latin typeface="Arial" pitchFamily="34" charset="0"/>
                <a:cs typeface="Arial" pitchFamily="34" charset="0"/>
              </a:defRPr>
            </a:lvl1pPr>
          </a:lstStyle>
          <a:p>
            <a:pPr>
              <a:defRPr/>
            </a:pPr>
            <a:fld id="{BDD83A3F-0FB1-47A1-AA89-2B885D59EE31}" type="datetime1">
              <a:rPr lang="en-US"/>
              <a:pPr>
                <a:defRPr/>
              </a:pPr>
              <a:t>3/23/2023</a:t>
            </a:fld>
            <a:endParaRPr lang="en-US" dirty="0"/>
          </a:p>
        </p:txBody>
      </p:sp>
      <p:sp>
        <p:nvSpPr>
          <p:cNvPr id="4" name="Footer Placeholder 4"/>
          <p:cNvSpPr>
            <a:spLocks noGrp="1"/>
          </p:cNvSpPr>
          <p:nvPr>
            <p:ph type="ftr" sz="quarter" idx="11"/>
          </p:nvPr>
        </p:nvSpPr>
        <p:spPr/>
        <p:txBody>
          <a:bodyPr/>
          <a:lstStyle>
            <a:lvl1pPr fontAlgn="base">
              <a:spcBef>
                <a:spcPct val="0"/>
              </a:spcBef>
              <a:spcAft>
                <a:spcPct val="0"/>
              </a:spcAft>
              <a:defRPr>
                <a:solidFill>
                  <a:prstClr val="black">
                    <a:lumMod val="65000"/>
                    <a:lumOff val="35000"/>
                  </a:prstClr>
                </a:solidFill>
                <a:latin typeface="Arial" pitchFamily="34" charset="0"/>
                <a:cs typeface="Arial" pitchFamily="34" charset="0"/>
              </a:defRPr>
            </a:lvl1pPr>
          </a:lstStyle>
          <a:p>
            <a:pPr>
              <a:defRPr/>
            </a:pPr>
            <a:endParaRPr lang="en-US" dirty="0"/>
          </a:p>
        </p:txBody>
      </p:sp>
      <p:sp>
        <p:nvSpPr>
          <p:cNvPr id="5" name="Slide Number Placeholder 5"/>
          <p:cNvSpPr>
            <a:spLocks noGrp="1"/>
          </p:cNvSpPr>
          <p:nvPr>
            <p:ph type="sldNum" sz="quarter" idx="12"/>
          </p:nvPr>
        </p:nvSpPr>
        <p:spPr/>
        <p:txBody>
          <a:bodyPr/>
          <a:lstStyle>
            <a:lvl1pPr fontAlgn="base">
              <a:spcBef>
                <a:spcPct val="0"/>
              </a:spcBef>
              <a:spcAft>
                <a:spcPct val="0"/>
              </a:spcAft>
              <a:defRPr>
                <a:solidFill>
                  <a:prstClr val="black">
                    <a:lumMod val="65000"/>
                    <a:lumOff val="35000"/>
                  </a:prstClr>
                </a:solidFill>
                <a:latin typeface="Arial" pitchFamily="34" charset="0"/>
                <a:cs typeface="Arial" pitchFamily="34" charset="0"/>
              </a:defRPr>
            </a:lvl1pPr>
          </a:lstStyle>
          <a:p>
            <a:pPr>
              <a:defRPr/>
            </a:pPr>
            <a:fld id="{5DAF14B4-A80B-4A39-BB15-CCC45FDF7E88}" type="slidenum">
              <a:rPr lang="en-US"/>
              <a:pPr>
                <a:defRPr/>
              </a:pPr>
              <a:t>‹#›</a:t>
            </a:fld>
            <a:endParaRPr lang="en-US" dirty="0"/>
          </a:p>
        </p:txBody>
      </p:sp>
    </p:spTree>
    <p:extLst>
      <p:ext uri="{BB962C8B-B14F-4D97-AF65-F5344CB8AC3E}">
        <p14:creationId xmlns:p14="http://schemas.microsoft.com/office/powerpoint/2010/main" val="3943980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230188"/>
            <a:ext cx="11176000" cy="553998"/>
          </a:xfrm>
        </p:spPr>
        <p:txBody>
          <a:bodyPr/>
          <a:lstStyle>
            <a:lvl1pPr>
              <a:defRPr sz="4000"/>
            </a:lvl1pPr>
          </a:lstStyle>
          <a:p>
            <a:r>
              <a:rPr lang="en-US"/>
              <a:t>Click to edit Master title style</a:t>
            </a:r>
            <a:endParaRPr lang="en-US" dirty="0"/>
          </a:p>
        </p:txBody>
      </p:sp>
      <p:sp>
        <p:nvSpPr>
          <p:cNvPr id="6" name="Text Placeholder 5"/>
          <p:cNvSpPr>
            <a:spLocks noGrp="1"/>
          </p:cNvSpPr>
          <p:nvPr>
            <p:ph type="body" sz="quarter" idx="10"/>
          </p:nvPr>
        </p:nvSpPr>
        <p:spPr>
          <a:xfrm>
            <a:off x="508000" y="1905000"/>
            <a:ext cx="11176000" cy="2443746"/>
          </a:xfrm>
        </p:spPr>
        <p:txBody>
          <a:bodyPr/>
          <a:lstStyle>
            <a:lvl1pPr>
              <a:lnSpc>
                <a:spcPct val="90000"/>
              </a:lnSpc>
              <a:spcAft>
                <a:spcPts val="1200"/>
              </a:spcAft>
              <a:defRPr/>
            </a:lvl1pPr>
            <a:lvl2pPr>
              <a:lnSpc>
                <a:spcPct val="90000"/>
              </a:lnSpc>
              <a:spcAft>
                <a:spcPts val="1200"/>
              </a:spcAft>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2005220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2AA77-50F5-4F81-A072-4EE83ACE58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C1FCCF-502A-4A13-BD67-DDC8206F55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EE45F9-42EA-4D41-A31E-FC8F9D750A55}"/>
              </a:ext>
            </a:extLst>
          </p:cNvPr>
          <p:cNvSpPr>
            <a:spLocks noGrp="1"/>
          </p:cNvSpPr>
          <p:nvPr>
            <p:ph type="dt" sz="half" idx="10"/>
          </p:nvPr>
        </p:nvSpPr>
        <p:spPr/>
        <p:txBody>
          <a:bodyPr/>
          <a:lstStyle/>
          <a:p>
            <a:fld id="{B5C87781-ED1A-4F55-BEF0-66E6555C6301}" type="datetimeFigureOut">
              <a:rPr lang="en-US" smtClean="0"/>
              <a:t>3/23/2023</a:t>
            </a:fld>
            <a:endParaRPr lang="en-US"/>
          </a:p>
        </p:txBody>
      </p:sp>
      <p:sp>
        <p:nvSpPr>
          <p:cNvPr id="5" name="Footer Placeholder 4">
            <a:extLst>
              <a:ext uri="{FF2B5EF4-FFF2-40B4-BE49-F238E27FC236}">
                <a16:creationId xmlns:a16="http://schemas.microsoft.com/office/drawing/2014/main" id="{D23136AA-7D95-47A2-8ED2-BA6A7CB4E8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40B1E2-65DF-45FD-AAF7-AAC6DB6110BA}"/>
              </a:ext>
            </a:extLst>
          </p:cNvPr>
          <p:cNvSpPr>
            <a:spLocks noGrp="1"/>
          </p:cNvSpPr>
          <p:nvPr>
            <p:ph type="sldNum" sz="quarter" idx="12"/>
          </p:nvPr>
        </p:nvSpPr>
        <p:spPr/>
        <p:txBody>
          <a:bodyPr/>
          <a:lstStyle/>
          <a:p>
            <a:fld id="{4792319D-B7B3-4225-967F-7189A0EC0D17}" type="slidenum">
              <a:rPr lang="en-US" smtClean="0"/>
              <a:t>‹#›</a:t>
            </a:fld>
            <a:endParaRPr lang="en-US"/>
          </a:p>
        </p:txBody>
      </p:sp>
    </p:spTree>
    <p:extLst>
      <p:ext uri="{BB962C8B-B14F-4D97-AF65-F5344CB8AC3E}">
        <p14:creationId xmlns:p14="http://schemas.microsoft.com/office/powerpoint/2010/main" val="788278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2AEB-0268-4388-B649-B4EBADBC38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3F1FF7-9D5E-4C43-A6B0-012345FE4F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0769C-CAEE-4304-9F19-19F252E55DF4}"/>
              </a:ext>
            </a:extLst>
          </p:cNvPr>
          <p:cNvSpPr>
            <a:spLocks noGrp="1"/>
          </p:cNvSpPr>
          <p:nvPr>
            <p:ph type="dt" sz="half" idx="10"/>
          </p:nvPr>
        </p:nvSpPr>
        <p:spPr/>
        <p:txBody>
          <a:bodyPr/>
          <a:lstStyle/>
          <a:p>
            <a:fld id="{B5C87781-ED1A-4F55-BEF0-66E6555C6301}" type="datetimeFigureOut">
              <a:rPr lang="en-US" smtClean="0"/>
              <a:t>3/23/2023</a:t>
            </a:fld>
            <a:endParaRPr lang="en-US"/>
          </a:p>
        </p:txBody>
      </p:sp>
      <p:sp>
        <p:nvSpPr>
          <p:cNvPr id="5" name="Footer Placeholder 4">
            <a:extLst>
              <a:ext uri="{FF2B5EF4-FFF2-40B4-BE49-F238E27FC236}">
                <a16:creationId xmlns:a16="http://schemas.microsoft.com/office/drawing/2014/main" id="{5238B157-DC46-4645-A1EE-220273986B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3C55EA-79F7-4134-AEF1-8C728F065A6C}"/>
              </a:ext>
            </a:extLst>
          </p:cNvPr>
          <p:cNvSpPr>
            <a:spLocks noGrp="1"/>
          </p:cNvSpPr>
          <p:nvPr>
            <p:ph type="sldNum" sz="quarter" idx="12"/>
          </p:nvPr>
        </p:nvSpPr>
        <p:spPr/>
        <p:txBody>
          <a:bodyPr/>
          <a:lstStyle/>
          <a:p>
            <a:fld id="{4792319D-B7B3-4225-967F-7189A0EC0D17}" type="slidenum">
              <a:rPr lang="en-US" smtClean="0"/>
              <a:t>‹#›</a:t>
            </a:fld>
            <a:endParaRPr lang="en-US"/>
          </a:p>
        </p:txBody>
      </p:sp>
    </p:spTree>
    <p:extLst>
      <p:ext uri="{BB962C8B-B14F-4D97-AF65-F5344CB8AC3E}">
        <p14:creationId xmlns:p14="http://schemas.microsoft.com/office/powerpoint/2010/main" val="954744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46D38-034F-4E27-9C06-262C267B06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156559-6DC8-434F-9ABB-9EE6872081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363F08-7040-4E54-90D7-35D0AF2DB704}"/>
              </a:ext>
            </a:extLst>
          </p:cNvPr>
          <p:cNvSpPr>
            <a:spLocks noGrp="1"/>
          </p:cNvSpPr>
          <p:nvPr>
            <p:ph type="dt" sz="half" idx="10"/>
          </p:nvPr>
        </p:nvSpPr>
        <p:spPr/>
        <p:txBody>
          <a:bodyPr/>
          <a:lstStyle/>
          <a:p>
            <a:fld id="{B5C87781-ED1A-4F55-BEF0-66E6555C6301}" type="datetimeFigureOut">
              <a:rPr lang="en-US" smtClean="0"/>
              <a:t>3/23/2023</a:t>
            </a:fld>
            <a:endParaRPr lang="en-US"/>
          </a:p>
        </p:txBody>
      </p:sp>
      <p:sp>
        <p:nvSpPr>
          <p:cNvPr id="5" name="Footer Placeholder 4">
            <a:extLst>
              <a:ext uri="{FF2B5EF4-FFF2-40B4-BE49-F238E27FC236}">
                <a16:creationId xmlns:a16="http://schemas.microsoft.com/office/drawing/2014/main" id="{131227B6-3934-4BCE-B4BE-B98BE84E99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E0D618-6B89-437E-9224-6BB1DD404DFE}"/>
              </a:ext>
            </a:extLst>
          </p:cNvPr>
          <p:cNvSpPr>
            <a:spLocks noGrp="1"/>
          </p:cNvSpPr>
          <p:nvPr>
            <p:ph type="sldNum" sz="quarter" idx="12"/>
          </p:nvPr>
        </p:nvSpPr>
        <p:spPr/>
        <p:txBody>
          <a:bodyPr/>
          <a:lstStyle/>
          <a:p>
            <a:fld id="{4792319D-B7B3-4225-967F-7189A0EC0D17}" type="slidenum">
              <a:rPr lang="en-US" smtClean="0"/>
              <a:t>‹#›</a:t>
            </a:fld>
            <a:endParaRPr lang="en-US"/>
          </a:p>
        </p:txBody>
      </p:sp>
    </p:spTree>
    <p:extLst>
      <p:ext uri="{BB962C8B-B14F-4D97-AF65-F5344CB8AC3E}">
        <p14:creationId xmlns:p14="http://schemas.microsoft.com/office/powerpoint/2010/main" val="3432223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C5F65-CC06-46CF-9997-FAD3D38357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007B14-0573-41DE-8BC9-479CE74176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63C35E-DBB9-44FC-B4B9-E2071AC75D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D55F27-0708-4D5E-91EC-737479046A11}"/>
              </a:ext>
            </a:extLst>
          </p:cNvPr>
          <p:cNvSpPr>
            <a:spLocks noGrp="1"/>
          </p:cNvSpPr>
          <p:nvPr>
            <p:ph type="dt" sz="half" idx="10"/>
          </p:nvPr>
        </p:nvSpPr>
        <p:spPr/>
        <p:txBody>
          <a:bodyPr/>
          <a:lstStyle/>
          <a:p>
            <a:fld id="{B5C87781-ED1A-4F55-BEF0-66E6555C6301}" type="datetimeFigureOut">
              <a:rPr lang="en-US" smtClean="0"/>
              <a:t>3/23/2023</a:t>
            </a:fld>
            <a:endParaRPr lang="en-US"/>
          </a:p>
        </p:txBody>
      </p:sp>
      <p:sp>
        <p:nvSpPr>
          <p:cNvPr id="6" name="Footer Placeholder 5">
            <a:extLst>
              <a:ext uri="{FF2B5EF4-FFF2-40B4-BE49-F238E27FC236}">
                <a16:creationId xmlns:a16="http://schemas.microsoft.com/office/drawing/2014/main" id="{B09FC2FF-D3F2-42AA-8759-A0A2375A87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66F236-94BB-4E26-804B-F3F42FA4BC35}"/>
              </a:ext>
            </a:extLst>
          </p:cNvPr>
          <p:cNvSpPr>
            <a:spLocks noGrp="1"/>
          </p:cNvSpPr>
          <p:nvPr>
            <p:ph type="sldNum" sz="quarter" idx="12"/>
          </p:nvPr>
        </p:nvSpPr>
        <p:spPr/>
        <p:txBody>
          <a:bodyPr/>
          <a:lstStyle/>
          <a:p>
            <a:fld id="{4792319D-B7B3-4225-967F-7189A0EC0D17}" type="slidenum">
              <a:rPr lang="en-US" smtClean="0"/>
              <a:t>‹#›</a:t>
            </a:fld>
            <a:endParaRPr lang="en-US"/>
          </a:p>
        </p:txBody>
      </p:sp>
    </p:spTree>
    <p:extLst>
      <p:ext uri="{BB962C8B-B14F-4D97-AF65-F5344CB8AC3E}">
        <p14:creationId xmlns:p14="http://schemas.microsoft.com/office/powerpoint/2010/main" val="1106848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0C5C9-2044-42C9-B31B-FECF33B10B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9AF275-26E0-49A8-9A69-40D71A3611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21A0FC-02CD-4781-AB0E-00CC73AFFB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C2D938-2CAE-415D-8D46-4E81387FE0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EE32A4-7238-4BA7-9259-8634180037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848068-4A46-401F-870F-9E4BA318ECE2}"/>
              </a:ext>
            </a:extLst>
          </p:cNvPr>
          <p:cNvSpPr>
            <a:spLocks noGrp="1"/>
          </p:cNvSpPr>
          <p:nvPr>
            <p:ph type="dt" sz="half" idx="10"/>
          </p:nvPr>
        </p:nvSpPr>
        <p:spPr/>
        <p:txBody>
          <a:bodyPr/>
          <a:lstStyle/>
          <a:p>
            <a:fld id="{B5C87781-ED1A-4F55-BEF0-66E6555C6301}" type="datetimeFigureOut">
              <a:rPr lang="en-US" smtClean="0"/>
              <a:t>3/23/2023</a:t>
            </a:fld>
            <a:endParaRPr lang="en-US"/>
          </a:p>
        </p:txBody>
      </p:sp>
      <p:sp>
        <p:nvSpPr>
          <p:cNvPr id="8" name="Footer Placeholder 7">
            <a:extLst>
              <a:ext uri="{FF2B5EF4-FFF2-40B4-BE49-F238E27FC236}">
                <a16:creationId xmlns:a16="http://schemas.microsoft.com/office/drawing/2014/main" id="{46A61EE8-54E0-4554-9200-45248C3971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20A1A9-A459-4E04-BEA3-B4090829C7B3}"/>
              </a:ext>
            </a:extLst>
          </p:cNvPr>
          <p:cNvSpPr>
            <a:spLocks noGrp="1"/>
          </p:cNvSpPr>
          <p:nvPr>
            <p:ph type="sldNum" sz="quarter" idx="12"/>
          </p:nvPr>
        </p:nvSpPr>
        <p:spPr/>
        <p:txBody>
          <a:bodyPr/>
          <a:lstStyle/>
          <a:p>
            <a:fld id="{4792319D-B7B3-4225-967F-7189A0EC0D17}" type="slidenum">
              <a:rPr lang="en-US" smtClean="0"/>
              <a:t>‹#›</a:t>
            </a:fld>
            <a:endParaRPr lang="en-US"/>
          </a:p>
        </p:txBody>
      </p:sp>
    </p:spTree>
    <p:extLst>
      <p:ext uri="{BB962C8B-B14F-4D97-AF65-F5344CB8AC3E}">
        <p14:creationId xmlns:p14="http://schemas.microsoft.com/office/powerpoint/2010/main" val="1928336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r>
              <a:rPr lang="en-US" dirty="0"/>
              <a:t>WSFR Training Branch</a:t>
            </a:r>
          </a:p>
        </p:txBody>
      </p:sp>
      <p:sp>
        <p:nvSpPr>
          <p:cNvPr id="4" name="Footer Placeholder 3"/>
          <p:cNvSpPr>
            <a:spLocks noGrp="1"/>
          </p:cNvSpPr>
          <p:nvPr>
            <p:ph type="ftr" sz="quarter" idx="11"/>
          </p:nvPr>
        </p:nvSpPr>
        <p:spPr/>
        <p:txBody>
          <a:bodyPr/>
          <a:lstStyle>
            <a:lvl1pPr>
              <a:defRPr/>
            </a:lvl1pPr>
          </a:lstStyle>
          <a:p>
            <a:pPr>
              <a:defRPr/>
            </a:pPr>
            <a:r>
              <a:rPr lang="en-US" dirty="0"/>
              <a:t>Project Leaders Course</a:t>
            </a:r>
          </a:p>
        </p:txBody>
      </p:sp>
      <p:sp>
        <p:nvSpPr>
          <p:cNvPr id="5" name="Slide Number Placeholder 4"/>
          <p:cNvSpPr>
            <a:spLocks noGrp="1"/>
          </p:cNvSpPr>
          <p:nvPr>
            <p:ph type="sldNum" sz="quarter" idx="12"/>
          </p:nvPr>
        </p:nvSpPr>
        <p:spPr/>
        <p:txBody>
          <a:bodyPr/>
          <a:lstStyle>
            <a:lvl1pPr>
              <a:defRPr/>
            </a:lvl1pPr>
          </a:lstStyle>
          <a:p>
            <a:pPr>
              <a:defRPr/>
            </a:pPr>
            <a:fld id="{0A306198-8D09-4D40-8BC8-F4341303D5BC}" type="slidenum">
              <a:rPr lang="en-US"/>
              <a:pPr>
                <a:defRPr/>
              </a:pPr>
              <a:t>‹#›</a:t>
            </a:fld>
            <a:endParaRPr lang="en-US" dirty="0"/>
          </a:p>
        </p:txBody>
      </p:sp>
    </p:spTree>
    <p:extLst>
      <p:ext uri="{BB962C8B-B14F-4D97-AF65-F5344CB8AC3E}">
        <p14:creationId xmlns:p14="http://schemas.microsoft.com/office/powerpoint/2010/main" val="2257311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B9008-7EF3-412C-90F7-0D72543E54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777216-4F19-4A73-9E4E-50D70113A7DC}"/>
              </a:ext>
            </a:extLst>
          </p:cNvPr>
          <p:cNvSpPr>
            <a:spLocks noGrp="1"/>
          </p:cNvSpPr>
          <p:nvPr>
            <p:ph type="dt" sz="half" idx="10"/>
          </p:nvPr>
        </p:nvSpPr>
        <p:spPr/>
        <p:txBody>
          <a:bodyPr/>
          <a:lstStyle/>
          <a:p>
            <a:fld id="{B5C87781-ED1A-4F55-BEF0-66E6555C6301}" type="datetimeFigureOut">
              <a:rPr lang="en-US" smtClean="0"/>
              <a:t>3/23/2023</a:t>
            </a:fld>
            <a:endParaRPr lang="en-US"/>
          </a:p>
        </p:txBody>
      </p:sp>
      <p:sp>
        <p:nvSpPr>
          <p:cNvPr id="4" name="Footer Placeholder 3">
            <a:extLst>
              <a:ext uri="{FF2B5EF4-FFF2-40B4-BE49-F238E27FC236}">
                <a16:creationId xmlns:a16="http://schemas.microsoft.com/office/drawing/2014/main" id="{7D91A198-BFED-4FB5-8903-1CA83536BF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158533-BFA5-4A78-A4FF-65E6DA379758}"/>
              </a:ext>
            </a:extLst>
          </p:cNvPr>
          <p:cNvSpPr>
            <a:spLocks noGrp="1"/>
          </p:cNvSpPr>
          <p:nvPr>
            <p:ph type="sldNum" sz="quarter" idx="12"/>
          </p:nvPr>
        </p:nvSpPr>
        <p:spPr/>
        <p:txBody>
          <a:bodyPr/>
          <a:lstStyle/>
          <a:p>
            <a:fld id="{4792319D-B7B3-4225-967F-7189A0EC0D17}" type="slidenum">
              <a:rPr lang="en-US" smtClean="0"/>
              <a:t>‹#›</a:t>
            </a:fld>
            <a:endParaRPr lang="en-US"/>
          </a:p>
        </p:txBody>
      </p:sp>
    </p:spTree>
    <p:extLst>
      <p:ext uri="{BB962C8B-B14F-4D97-AF65-F5344CB8AC3E}">
        <p14:creationId xmlns:p14="http://schemas.microsoft.com/office/powerpoint/2010/main" val="13161596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54CABC-3AE1-4AD5-8F87-E16246A900D8}"/>
              </a:ext>
            </a:extLst>
          </p:cNvPr>
          <p:cNvSpPr>
            <a:spLocks noGrp="1"/>
          </p:cNvSpPr>
          <p:nvPr>
            <p:ph type="dt" sz="half" idx="10"/>
          </p:nvPr>
        </p:nvSpPr>
        <p:spPr/>
        <p:txBody>
          <a:bodyPr/>
          <a:lstStyle/>
          <a:p>
            <a:fld id="{B5C87781-ED1A-4F55-BEF0-66E6555C6301}" type="datetimeFigureOut">
              <a:rPr lang="en-US" smtClean="0"/>
              <a:t>3/23/2023</a:t>
            </a:fld>
            <a:endParaRPr lang="en-US"/>
          </a:p>
        </p:txBody>
      </p:sp>
      <p:sp>
        <p:nvSpPr>
          <p:cNvPr id="3" name="Footer Placeholder 2">
            <a:extLst>
              <a:ext uri="{FF2B5EF4-FFF2-40B4-BE49-F238E27FC236}">
                <a16:creationId xmlns:a16="http://schemas.microsoft.com/office/drawing/2014/main" id="{8F225A5B-E2C8-4D1D-AF98-ED98E0D589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11BD06-E9AA-41D1-81DF-7266E7F1BD64}"/>
              </a:ext>
            </a:extLst>
          </p:cNvPr>
          <p:cNvSpPr>
            <a:spLocks noGrp="1"/>
          </p:cNvSpPr>
          <p:nvPr>
            <p:ph type="sldNum" sz="quarter" idx="12"/>
          </p:nvPr>
        </p:nvSpPr>
        <p:spPr/>
        <p:txBody>
          <a:bodyPr/>
          <a:lstStyle/>
          <a:p>
            <a:fld id="{4792319D-B7B3-4225-967F-7189A0EC0D17}" type="slidenum">
              <a:rPr lang="en-US" smtClean="0"/>
              <a:t>‹#›</a:t>
            </a:fld>
            <a:endParaRPr lang="en-US"/>
          </a:p>
        </p:txBody>
      </p:sp>
    </p:spTree>
    <p:extLst>
      <p:ext uri="{BB962C8B-B14F-4D97-AF65-F5344CB8AC3E}">
        <p14:creationId xmlns:p14="http://schemas.microsoft.com/office/powerpoint/2010/main" val="737082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8955F-CF18-4F08-A4FF-F5D367BA06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152E30-821D-4B8D-BA1D-AB78E76436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1DA335-4B00-494A-83EE-8C8BB1661A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B0FA9D-34EB-4E94-A544-5F80631D31FF}"/>
              </a:ext>
            </a:extLst>
          </p:cNvPr>
          <p:cNvSpPr>
            <a:spLocks noGrp="1"/>
          </p:cNvSpPr>
          <p:nvPr>
            <p:ph type="dt" sz="half" idx="10"/>
          </p:nvPr>
        </p:nvSpPr>
        <p:spPr/>
        <p:txBody>
          <a:bodyPr/>
          <a:lstStyle/>
          <a:p>
            <a:fld id="{B5C87781-ED1A-4F55-BEF0-66E6555C6301}" type="datetimeFigureOut">
              <a:rPr lang="en-US" smtClean="0"/>
              <a:t>3/23/2023</a:t>
            </a:fld>
            <a:endParaRPr lang="en-US"/>
          </a:p>
        </p:txBody>
      </p:sp>
      <p:sp>
        <p:nvSpPr>
          <p:cNvPr id="6" name="Footer Placeholder 5">
            <a:extLst>
              <a:ext uri="{FF2B5EF4-FFF2-40B4-BE49-F238E27FC236}">
                <a16:creationId xmlns:a16="http://schemas.microsoft.com/office/drawing/2014/main" id="{08B5E16A-8E28-4F46-969E-C23FA2CEF7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43928C-79AE-47A3-847A-EFD1BEF3C43A}"/>
              </a:ext>
            </a:extLst>
          </p:cNvPr>
          <p:cNvSpPr>
            <a:spLocks noGrp="1"/>
          </p:cNvSpPr>
          <p:nvPr>
            <p:ph type="sldNum" sz="quarter" idx="12"/>
          </p:nvPr>
        </p:nvSpPr>
        <p:spPr/>
        <p:txBody>
          <a:bodyPr/>
          <a:lstStyle/>
          <a:p>
            <a:fld id="{4792319D-B7B3-4225-967F-7189A0EC0D17}" type="slidenum">
              <a:rPr lang="en-US" smtClean="0"/>
              <a:t>‹#›</a:t>
            </a:fld>
            <a:endParaRPr lang="en-US"/>
          </a:p>
        </p:txBody>
      </p:sp>
    </p:spTree>
    <p:extLst>
      <p:ext uri="{BB962C8B-B14F-4D97-AF65-F5344CB8AC3E}">
        <p14:creationId xmlns:p14="http://schemas.microsoft.com/office/powerpoint/2010/main" val="9628055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628EC-CBA6-48C2-8839-FDEC50C7B9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2F3AEB-5D81-4B14-9792-926325B14E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0E76AF-6A1A-4823-8D47-951664C604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C513FE-1EDD-42D4-8767-90BCBFA8E6DC}"/>
              </a:ext>
            </a:extLst>
          </p:cNvPr>
          <p:cNvSpPr>
            <a:spLocks noGrp="1"/>
          </p:cNvSpPr>
          <p:nvPr>
            <p:ph type="dt" sz="half" idx="10"/>
          </p:nvPr>
        </p:nvSpPr>
        <p:spPr/>
        <p:txBody>
          <a:bodyPr/>
          <a:lstStyle/>
          <a:p>
            <a:fld id="{B5C87781-ED1A-4F55-BEF0-66E6555C6301}" type="datetimeFigureOut">
              <a:rPr lang="en-US" smtClean="0"/>
              <a:t>3/23/2023</a:t>
            </a:fld>
            <a:endParaRPr lang="en-US"/>
          </a:p>
        </p:txBody>
      </p:sp>
      <p:sp>
        <p:nvSpPr>
          <p:cNvPr id="6" name="Footer Placeholder 5">
            <a:extLst>
              <a:ext uri="{FF2B5EF4-FFF2-40B4-BE49-F238E27FC236}">
                <a16:creationId xmlns:a16="http://schemas.microsoft.com/office/drawing/2014/main" id="{801F5742-A7AB-4D5C-9F54-7A5917135E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B709A4-BC34-4DCC-BA11-970C9C50D65B}"/>
              </a:ext>
            </a:extLst>
          </p:cNvPr>
          <p:cNvSpPr>
            <a:spLocks noGrp="1"/>
          </p:cNvSpPr>
          <p:nvPr>
            <p:ph type="sldNum" sz="quarter" idx="12"/>
          </p:nvPr>
        </p:nvSpPr>
        <p:spPr/>
        <p:txBody>
          <a:bodyPr/>
          <a:lstStyle/>
          <a:p>
            <a:fld id="{4792319D-B7B3-4225-967F-7189A0EC0D17}" type="slidenum">
              <a:rPr lang="en-US" smtClean="0"/>
              <a:t>‹#›</a:t>
            </a:fld>
            <a:endParaRPr lang="en-US"/>
          </a:p>
        </p:txBody>
      </p:sp>
    </p:spTree>
    <p:extLst>
      <p:ext uri="{BB962C8B-B14F-4D97-AF65-F5344CB8AC3E}">
        <p14:creationId xmlns:p14="http://schemas.microsoft.com/office/powerpoint/2010/main" val="1560624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952B8-84DB-4F2A-A9F4-823B0EA879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780208-9B2A-4A77-B598-DD366B1483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48376A-EB95-4077-9A6D-EFD13DBAC7D2}"/>
              </a:ext>
            </a:extLst>
          </p:cNvPr>
          <p:cNvSpPr>
            <a:spLocks noGrp="1"/>
          </p:cNvSpPr>
          <p:nvPr>
            <p:ph type="dt" sz="half" idx="10"/>
          </p:nvPr>
        </p:nvSpPr>
        <p:spPr/>
        <p:txBody>
          <a:bodyPr/>
          <a:lstStyle/>
          <a:p>
            <a:fld id="{B5C87781-ED1A-4F55-BEF0-66E6555C6301}" type="datetimeFigureOut">
              <a:rPr lang="en-US" smtClean="0"/>
              <a:t>3/23/2023</a:t>
            </a:fld>
            <a:endParaRPr lang="en-US"/>
          </a:p>
        </p:txBody>
      </p:sp>
      <p:sp>
        <p:nvSpPr>
          <p:cNvPr id="5" name="Footer Placeholder 4">
            <a:extLst>
              <a:ext uri="{FF2B5EF4-FFF2-40B4-BE49-F238E27FC236}">
                <a16:creationId xmlns:a16="http://schemas.microsoft.com/office/drawing/2014/main" id="{60546737-5E83-4154-94DF-EAB80B2C9B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29B3F0-1576-496F-B8D5-75297F7E36E3}"/>
              </a:ext>
            </a:extLst>
          </p:cNvPr>
          <p:cNvSpPr>
            <a:spLocks noGrp="1"/>
          </p:cNvSpPr>
          <p:nvPr>
            <p:ph type="sldNum" sz="quarter" idx="12"/>
          </p:nvPr>
        </p:nvSpPr>
        <p:spPr/>
        <p:txBody>
          <a:bodyPr/>
          <a:lstStyle/>
          <a:p>
            <a:fld id="{4792319D-B7B3-4225-967F-7189A0EC0D17}" type="slidenum">
              <a:rPr lang="en-US" smtClean="0"/>
              <a:t>‹#›</a:t>
            </a:fld>
            <a:endParaRPr lang="en-US"/>
          </a:p>
        </p:txBody>
      </p:sp>
    </p:spTree>
    <p:extLst>
      <p:ext uri="{BB962C8B-B14F-4D97-AF65-F5344CB8AC3E}">
        <p14:creationId xmlns:p14="http://schemas.microsoft.com/office/powerpoint/2010/main" val="18668127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32FD99-5694-4851-A8DB-9613809DA7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BF79C7-409E-44D7-A02D-8381510C4B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01F4A5-C1D1-4B5C-AC59-F65358CECE28}"/>
              </a:ext>
            </a:extLst>
          </p:cNvPr>
          <p:cNvSpPr>
            <a:spLocks noGrp="1"/>
          </p:cNvSpPr>
          <p:nvPr>
            <p:ph type="dt" sz="half" idx="10"/>
          </p:nvPr>
        </p:nvSpPr>
        <p:spPr/>
        <p:txBody>
          <a:bodyPr/>
          <a:lstStyle/>
          <a:p>
            <a:fld id="{B5C87781-ED1A-4F55-BEF0-66E6555C6301}" type="datetimeFigureOut">
              <a:rPr lang="en-US" smtClean="0"/>
              <a:t>3/23/2023</a:t>
            </a:fld>
            <a:endParaRPr lang="en-US"/>
          </a:p>
        </p:txBody>
      </p:sp>
      <p:sp>
        <p:nvSpPr>
          <p:cNvPr id="5" name="Footer Placeholder 4">
            <a:extLst>
              <a:ext uri="{FF2B5EF4-FFF2-40B4-BE49-F238E27FC236}">
                <a16:creationId xmlns:a16="http://schemas.microsoft.com/office/drawing/2014/main" id="{A585A6EF-96B8-4AE3-A7E7-C4490DA182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8935BA-0A1A-4150-90A6-44ED903E9F7A}"/>
              </a:ext>
            </a:extLst>
          </p:cNvPr>
          <p:cNvSpPr>
            <a:spLocks noGrp="1"/>
          </p:cNvSpPr>
          <p:nvPr>
            <p:ph type="sldNum" sz="quarter" idx="12"/>
          </p:nvPr>
        </p:nvSpPr>
        <p:spPr/>
        <p:txBody>
          <a:bodyPr/>
          <a:lstStyle/>
          <a:p>
            <a:fld id="{4792319D-B7B3-4225-967F-7189A0EC0D17}" type="slidenum">
              <a:rPr lang="en-US" smtClean="0"/>
              <a:t>‹#›</a:t>
            </a:fld>
            <a:endParaRPr lang="en-US"/>
          </a:p>
        </p:txBody>
      </p:sp>
    </p:spTree>
    <p:extLst>
      <p:ext uri="{BB962C8B-B14F-4D97-AF65-F5344CB8AC3E}">
        <p14:creationId xmlns:p14="http://schemas.microsoft.com/office/powerpoint/2010/main" val="13176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WSFR Training Branch</a:t>
            </a: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Project Leaders Course</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B07E895-7CB1-4A03-BF42-67EF13C4AC0C}" type="slidenum">
              <a:rPr lang="en-US"/>
              <a:pPr>
                <a:defRPr/>
              </a:pPr>
              <a:t>‹#›</a:t>
            </a:fld>
            <a:endParaRPr lang="en-US" dirty="0"/>
          </a:p>
        </p:txBody>
      </p:sp>
    </p:spTree>
    <p:extLst>
      <p:ext uri="{BB962C8B-B14F-4D97-AF65-F5344CB8AC3E}">
        <p14:creationId xmlns:p14="http://schemas.microsoft.com/office/powerpoint/2010/main" val="1417703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8C6B1F3A-1FD7-41EC-B8C5-0011B0722EC4}" type="datetime1">
              <a:rPr lang="en-US"/>
              <a:pPr>
                <a:defRPr/>
              </a:pPr>
              <a:t>3/23/2023</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DC08B71-8F0A-45D8-9E67-1A0E5D3ECAC5}" type="slidenum">
              <a:rPr lang="en-US"/>
              <a:pPr>
                <a:defRPr/>
              </a:pPr>
              <a:t>‹#›</a:t>
            </a:fld>
            <a:endParaRPr lang="en-US" dirty="0"/>
          </a:p>
        </p:txBody>
      </p:sp>
    </p:spTree>
    <p:extLst>
      <p:ext uri="{BB962C8B-B14F-4D97-AF65-F5344CB8AC3E}">
        <p14:creationId xmlns:p14="http://schemas.microsoft.com/office/powerpoint/2010/main" val="1278045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5AFC08CE-7770-4646-A404-CC792C97E958}" type="datetime1">
              <a:rPr lang="en-US"/>
              <a:pPr>
                <a:defRPr/>
              </a:pPr>
              <a:t>3/23/2023</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53519B8-BE40-4919-8D63-8842F6492DB9}" type="slidenum">
              <a:rPr lang="en-US"/>
              <a:pPr>
                <a:defRPr/>
              </a:pPr>
              <a:t>‹#›</a:t>
            </a:fld>
            <a:endParaRPr lang="en-US" dirty="0"/>
          </a:p>
        </p:txBody>
      </p:sp>
    </p:spTree>
    <p:extLst>
      <p:ext uri="{BB962C8B-B14F-4D97-AF65-F5344CB8AC3E}">
        <p14:creationId xmlns:p14="http://schemas.microsoft.com/office/powerpoint/2010/main" val="3635207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88BE7BD-7525-4B29-87E7-B8CB3FF67EEA}" type="datetime1">
              <a:rPr lang="en-US"/>
              <a:pPr>
                <a:defRPr/>
              </a:pPr>
              <a:t>3/23/2023</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64B7BAA-0AF6-4DC4-BC9E-AE8A7C2B7FAA}" type="slidenum">
              <a:rPr lang="en-US"/>
              <a:pPr>
                <a:defRPr/>
              </a:pPr>
              <a:t>‹#›</a:t>
            </a:fld>
            <a:endParaRPr lang="en-US" dirty="0"/>
          </a:p>
        </p:txBody>
      </p:sp>
    </p:spTree>
    <p:extLst>
      <p:ext uri="{BB962C8B-B14F-4D97-AF65-F5344CB8AC3E}">
        <p14:creationId xmlns:p14="http://schemas.microsoft.com/office/powerpoint/2010/main" val="2390230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261D9AB-BE1F-4688-A63B-6C2126CCE996}" type="datetime1">
              <a:rPr lang="en-US"/>
              <a:pPr>
                <a:defRPr/>
              </a:pPr>
              <a:t>3/23/2023</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CBDBFDE5-3CD3-4D31-83B0-8C7DC6981ED3}" type="slidenum">
              <a:rPr lang="en-US"/>
              <a:pPr>
                <a:defRPr/>
              </a:pPr>
              <a:t>‹#›</a:t>
            </a:fld>
            <a:endParaRPr lang="en-US" dirty="0"/>
          </a:p>
        </p:txBody>
      </p:sp>
    </p:spTree>
    <p:extLst>
      <p:ext uri="{BB962C8B-B14F-4D97-AF65-F5344CB8AC3E}">
        <p14:creationId xmlns:p14="http://schemas.microsoft.com/office/powerpoint/2010/main" val="2754679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17F04FA-A532-4FE3-9C6E-F016E163F549}" type="datetime1">
              <a:rPr lang="en-US"/>
              <a:pPr>
                <a:defRPr/>
              </a:pPr>
              <a:t>3/23/2023</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D2C5A541-86D2-49C4-9F2F-221D57C129F0}" type="slidenum">
              <a:rPr lang="en-US"/>
              <a:pPr>
                <a:defRPr/>
              </a:pPr>
              <a:t>‹#›</a:t>
            </a:fld>
            <a:endParaRPr lang="en-US" dirty="0"/>
          </a:p>
        </p:txBody>
      </p:sp>
    </p:spTree>
    <p:extLst>
      <p:ext uri="{BB962C8B-B14F-4D97-AF65-F5344CB8AC3E}">
        <p14:creationId xmlns:p14="http://schemas.microsoft.com/office/powerpoint/2010/main" val="354200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4225E83-0049-405B-900F-FC6772BE55C2}" type="datetime1">
              <a:rPr lang="en-US"/>
              <a:pPr>
                <a:defRPr/>
              </a:pPr>
              <a:t>3/23/2023</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188AF4FE-3FD6-4DBA-A572-0C47A6928529}" type="slidenum">
              <a:rPr lang="en-US"/>
              <a:pPr>
                <a:defRPr/>
              </a:pPr>
              <a:t>‹#›</a:t>
            </a:fld>
            <a:endParaRPr lang="en-US" dirty="0"/>
          </a:p>
        </p:txBody>
      </p:sp>
    </p:spTree>
    <p:extLst>
      <p:ext uri="{BB962C8B-B14F-4D97-AF65-F5344CB8AC3E}">
        <p14:creationId xmlns:p14="http://schemas.microsoft.com/office/powerpoint/2010/main" val="3514786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cs typeface="+mn-cs"/>
            </a:endParaRPr>
          </a:p>
        </p:txBody>
      </p:sp>
      <p:sp>
        <p:nvSpPr>
          <p:cNvPr id="8"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cs typeface="+mn-cs"/>
            </a:endParaRPr>
          </a:p>
        </p:txBody>
      </p:sp>
      <p:sp>
        <p:nvSpPr>
          <p:cNvPr id="2052" name="Title Placeholder 8"/>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2053" name="Text Placeholder 29"/>
          <p:cNvSpPr>
            <a:spLocks noGrp="1"/>
          </p:cNvSpPr>
          <p:nvPr>
            <p:ph type="body" idx="1"/>
          </p:nvPr>
        </p:nvSpPr>
        <p:spPr bwMode="auto">
          <a:xfrm>
            <a:off x="609600" y="1935164"/>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69676D">
                    <a:shade val="90000"/>
                  </a:srgbClr>
                </a:solidFill>
                <a:latin typeface="Constantia"/>
                <a:cs typeface="+mn-cs"/>
              </a:defRPr>
            </a:lvl1pPr>
          </a:lstStyle>
          <a:p>
            <a:pPr>
              <a:defRPr/>
            </a:pPr>
            <a:fld id="{D7A9180D-5D37-40A6-9B76-FD39B9161215}" type="datetime1">
              <a:rPr lang="en-US"/>
              <a:pPr>
                <a:defRPr/>
              </a:pPr>
              <a:t>3/23/2023</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69676D">
                    <a:shade val="90000"/>
                  </a:srgbClr>
                </a:solidFill>
                <a:latin typeface="Constantia"/>
                <a:cs typeface="+mn-cs"/>
              </a:defRPr>
            </a:lvl1pPr>
          </a:lstStyle>
          <a:p>
            <a:pPr>
              <a:defRPr/>
            </a:pPr>
            <a:endParaRPr lang="en-US" dirty="0"/>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rgbClr val="69676D">
                    <a:shade val="90000"/>
                  </a:srgbClr>
                </a:solidFill>
                <a:latin typeface="Constantia"/>
                <a:cs typeface="+mn-cs"/>
              </a:defRPr>
            </a:lvl1pPr>
          </a:lstStyle>
          <a:p>
            <a:pPr>
              <a:defRPr/>
            </a:pPr>
            <a:fld id="{F446B422-2B08-49EE-BC00-2DB56D9DA7DE}" type="slidenum">
              <a:rPr lang="en-US"/>
              <a:pPr>
                <a:defRPr/>
              </a:pPr>
              <a:t>‹#›</a:t>
            </a:fld>
            <a:endParaRPr lang="en-US" dirty="0"/>
          </a:p>
        </p:txBody>
      </p:sp>
      <p:grpSp>
        <p:nvGrpSpPr>
          <p:cNvPr id="2057" name="Group 1"/>
          <p:cNvGrpSpPr>
            <a:grpSpLocks/>
          </p:cNvGrpSpPr>
          <p:nvPr/>
        </p:nvGrpSpPr>
        <p:grpSpPr bwMode="auto">
          <a:xfrm>
            <a:off x="-25399" y="203200"/>
            <a:ext cx="12240684"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cs typeface="+mn-cs"/>
              </a:endParaRPr>
            </a:p>
          </p:txBody>
        </p:sp>
      </p:grpSp>
    </p:spTree>
    <p:extLst>
      <p:ext uri="{BB962C8B-B14F-4D97-AF65-F5344CB8AC3E}">
        <p14:creationId xmlns:p14="http://schemas.microsoft.com/office/powerpoint/2010/main" val="3270167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6BB1C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6BB1C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6585CF"/>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6A476D-74A7-4368-A1E8-B1850B74B2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CFFF23-EA39-48D3-A4B8-9D9C71FB71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22E64A-E5C7-4130-B504-C6DA7E33C0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C87781-ED1A-4F55-BEF0-66E6555C6301}" type="datetimeFigureOut">
              <a:rPr lang="en-US" smtClean="0"/>
              <a:t>3/23/2023</a:t>
            </a:fld>
            <a:endParaRPr lang="en-US"/>
          </a:p>
        </p:txBody>
      </p:sp>
      <p:sp>
        <p:nvSpPr>
          <p:cNvPr id="5" name="Footer Placeholder 4">
            <a:extLst>
              <a:ext uri="{FF2B5EF4-FFF2-40B4-BE49-F238E27FC236}">
                <a16:creationId xmlns:a16="http://schemas.microsoft.com/office/drawing/2014/main" id="{D0B3D130-7209-4AEB-9795-5518EE912E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5883D81-521F-4E70-9CC0-2379A283C7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92319D-B7B3-4225-967F-7189A0EC0D17}" type="slidenum">
              <a:rPr lang="en-US" smtClean="0"/>
              <a:t>‹#›</a:t>
            </a:fld>
            <a:endParaRPr lang="en-US"/>
          </a:p>
        </p:txBody>
      </p:sp>
    </p:spTree>
    <p:extLst>
      <p:ext uri="{BB962C8B-B14F-4D97-AF65-F5344CB8AC3E}">
        <p14:creationId xmlns:p14="http://schemas.microsoft.com/office/powerpoint/2010/main" val="45542615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685538" y="5484394"/>
            <a:ext cx="6820924" cy="1500189"/>
          </a:xfrm>
        </p:spPr>
        <p:txBody>
          <a:bodyPr/>
          <a:lstStyle/>
          <a:p>
            <a:br>
              <a:rPr lang="en-US" altLang="en-US" sz="2000" b="1" dirty="0">
                <a:solidFill>
                  <a:schemeClr val="tx1"/>
                </a:solidFill>
                <a:effectLst/>
                <a:cs typeface="Arial" panose="020B0604020202020204" pitchFamily="34" charset="0"/>
              </a:rPr>
            </a:br>
            <a:r>
              <a:rPr lang="en-US" altLang="en-US" sz="2000" b="1" dirty="0">
                <a:solidFill>
                  <a:schemeClr val="tx1"/>
                </a:solidFill>
                <a:effectLst/>
                <a:cs typeface="Arial" panose="020B0604020202020204" pitchFamily="34" charset="0"/>
              </a:rPr>
              <a:t>March 22, 2023</a:t>
            </a:r>
            <a:endParaRPr altLang="en-US" sz="2000" dirty="0">
              <a:solidFill>
                <a:schemeClr val="tx1"/>
              </a:solidFill>
              <a:effectLst/>
              <a:cs typeface="Arial" panose="020B0604020202020204" pitchFamily="34" charset="0"/>
            </a:endParaRPr>
          </a:p>
        </p:txBody>
      </p:sp>
      <p:pic>
        <p:nvPicPr>
          <p:cNvPr id="32771"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5393" y="5289470"/>
            <a:ext cx="1132523" cy="1359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2" descr="Image result for WSFR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7692" y="5419235"/>
            <a:ext cx="1268915" cy="122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05118" y="1504403"/>
            <a:ext cx="11127441" cy="1631216"/>
          </a:xfrm>
          <a:prstGeom prst="rect">
            <a:avLst/>
          </a:prstGeom>
          <a:noFill/>
        </p:spPr>
        <p:txBody>
          <a:bodyPr wrap="square">
            <a:spAutoFit/>
          </a:bodyPr>
          <a:lstStyle/>
          <a:p>
            <a:pPr algn="ctr">
              <a:defRPr/>
            </a:pPr>
            <a:r>
              <a:rPr lang="en-US" sz="6000" dirty="0">
                <a:solidFill>
                  <a:prstClr val="black"/>
                </a:solidFill>
                <a:latin typeface="+mj-lt"/>
                <a:cs typeface="Arial" panose="020B0604020202020204" pitchFamily="34" charset="0"/>
              </a:rPr>
              <a:t>Build America, Buy America (BABA)</a:t>
            </a:r>
          </a:p>
          <a:p>
            <a:pPr algn="ctr">
              <a:defRPr/>
            </a:pPr>
            <a:r>
              <a:rPr lang="en-US" sz="4000" dirty="0">
                <a:solidFill>
                  <a:prstClr val="black"/>
                </a:solidFill>
                <a:latin typeface="+mj-lt"/>
                <a:cs typeface="Arial" panose="020B0604020202020204" pitchFamily="34" charset="0"/>
              </a:rPr>
              <a:t>Update on Implementation</a:t>
            </a:r>
          </a:p>
        </p:txBody>
      </p:sp>
      <p:sp>
        <p:nvSpPr>
          <p:cNvPr id="3" name="TextBox 2">
            <a:extLst>
              <a:ext uri="{FF2B5EF4-FFF2-40B4-BE49-F238E27FC236}">
                <a16:creationId xmlns:a16="http://schemas.microsoft.com/office/drawing/2014/main" id="{236B2571-34A8-45D9-B989-F131EEFBA401}"/>
              </a:ext>
            </a:extLst>
          </p:cNvPr>
          <p:cNvSpPr txBox="1"/>
          <p:nvPr/>
        </p:nvSpPr>
        <p:spPr>
          <a:xfrm>
            <a:off x="2602991" y="4322432"/>
            <a:ext cx="6986016" cy="1569660"/>
          </a:xfrm>
          <a:prstGeom prst="rect">
            <a:avLst/>
          </a:prstGeom>
          <a:noFill/>
        </p:spPr>
        <p:txBody>
          <a:bodyPr wrap="square" rtlCol="0">
            <a:spAutoFit/>
          </a:bodyPr>
          <a:lstStyle/>
          <a:p>
            <a:pPr algn="ctr"/>
            <a:r>
              <a:rPr lang="en-US" sz="2400" dirty="0">
                <a:latin typeface="+mj-lt"/>
                <a:cs typeface="Arial" panose="020B0604020202020204" pitchFamily="34" charset="0"/>
              </a:rPr>
              <a:t>Ryan Oster &amp; Mike Sawyers</a:t>
            </a:r>
          </a:p>
          <a:p>
            <a:pPr algn="ctr"/>
            <a:r>
              <a:rPr lang="en-US" sz="2400" dirty="0">
                <a:latin typeface="+mj-lt"/>
                <a:cs typeface="Arial" panose="020B0604020202020204" pitchFamily="34" charset="0"/>
              </a:rPr>
              <a:t>Systems &amp; Training Branch</a:t>
            </a:r>
          </a:p>
          <a:p>
            <a:pPr algn="ctr"/>
            <a:r>
              <a:rPr lang="en-US" sz="2400" dirty="0">
                <a:latin typeface="+mj-lt"/>
                <a:cs typeface="Arial" panose="020B0604020202020204" pitchFamily="34" charset="0"/>
              </a:rPr>
              <a:t>Financial Assistance Support &amp; Oversight Division</a:t>
            </a:r>
          </a:p>
          <a:p>
            <a:pPr algn="ctr"/>
            <a:r>
              <a:rPr lang="en-US" sz="2400" dirty="0">
                <a:latin typeface="+mj-lt"/>
                <a:cs typeface="Arial" panose="020B0604020202020204" pitchFamily="34" charset="0"/>
              </a:rPr>
              <a:t>Wildlife &amp; Sport Fish Restoration Program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E96F1-B97F-4979-9981-8F420396A5DA}"/>
              </a:ext>
            </a:extLst>
          </p:cNvPr>
          <p:cNvSpPr>
            <a:spLocks noGrp="1"/>
          </p:cNvSpPr>
          <p:nvPr>
            <p:ph type="title"/>
          </p:nvPr>
        </p:nvSpPr>
        <p:spPr/>
        <p:txBody>
          <a:bodyPr/>
          <a:lstStyle/>
          <a:p>
            <a:r>
              <a:rPr lang="en-US" dirty="0"/>
              <a:t>Infrastructure in “our World” </a:t>
            </a:r>
          </a:p>
        </p:txBody>
      </p:sp>
      <p:sp>
        <p:nvSpPr>
          <p:cNvPr id="3" name="Content Placeholder 2">
            <a:extLst>
              <a:ext uri="{FF2B5EF4-FFF2-40B4-BE49-F238E27FC236}">
                <a16:creationId xmlns:a16="http://schemas.microsoft.com/office/drawing/2014/main" id="{FCA83A73-D7D0-437A-BB6F-360C25E0A19E}"/>
              </a:ext>
            </a:extLst>
          </p:cNvPr>
          <p:cNvSpPr>
            <a:spLocks noGrp="1"/>
          </p:cNvSpPr>
          <p:nvPr>
            <p:ph idx="1"/>
          </p:nvPr>
        </p:nvSpPr>
        <p:spPr/>
        <p:txBody>
          <a:bodyPr/>
          <a:lstStyle/>
          <a:p>
            <a:pPr marL="0" indent="0">
              <a:buNone/>
            </a:pPr>
            <a:r>
              <a:rPr lang="en-US" dirty="0"/>
              <a:t>Examples of projects that may be Infrastructure.</a:t>
            </a:r>
          </a:p>
          <a:p>
            <a:pPr lvl="1">
              <a:buFont typeface="Wingdings" panose="05000000000000000000" pitchFamily="2" charset="2"/>
              <a:buChar char="ü"/>
            </a:pPr>
            <a:r>
              <a:rPr lang="en-US" sz="1800" dirty="0"/>
              <a:t>WMAs</a:t>
            </a:r>
          </a:p>
          <a:p>
            <a:pPr lvl="1">
              <a:buFont typeface="Wingdings" panose="05000000000000000000" pitchFamily="2" charset="2"/>
              <a:buChar char="ü"/>
            </a:pPr>
            <a:r>
              <a:rPr lang="en-US" sz="1800" dirty="0"/>
              <a:t>Boat ramps</a:t>
            </a:r>
          </a:p>
          <a:p>
            <a:pPr lvl="1">
              <a:buFont typeface="Wingdings" panose="05000000000000000000" pitchFamily="2" charset="2"/>
              <a:buChar char="ü"/>
            </a:pPr>
            <a:r>
              <a:rPr lang="en-US" sz="1800" dirty="0"/>
              <a:t>Fishing piers / platforms</a:t>
            </a:r>
          </a:p>
          <a:p>
            <a:pPr lvl="1">
              <a:buFont typeface="Wingdings" panose="05000000000000000000" pitchFamily="2" charset="2"/>
              <a:buChar char="ü"/>
            </a:pPr>
            <a:r>
              <a:rPr lang="en-US" sz="1800" dirty="0"/>
              <a:t>Shooting ranges / platforms</a:t>
            </a:r>
          </a:p>
          <a:p>
            <a:pPr lvl="1">
              <a:buFont typeface="Wingdings" panose="05000000000000000000" pitchFamily="2" charset="2"/>
              <a:buChar char="ü"/>
            </a:pPr>
            <a:r>
              <a:rPr lang="en-US" sz="1800" dirty="0"/>
              <a:t>Office buildings, education centers</a:t>
            </a:r>
          </a:p>
          <a:p>
            <a:pPr lvl="1">
              <a:buFont typeface="Wingdings" panose="05000000000000000000" pitchFamily="2" charset="2"/>
              <a:buChar char="ü"/>
            </a:pPr>
            <a:r>
              <a:rPr lang="en-US" sz="1800" dirty="0"/>
              <a:t>Water control structures for hunting/wildlife viewing</a:t>
            </a:r>
          </a:p>
          <a:p>
            <a:pPr lvl="1">
              <a:buFont typeface="Wingdings" panose="05000000000000000000" pitchFamily="2" charset="2"/>
              <a:buChar char="ü"/>
            </a:pPr>
            <a:r>
              <a:rPr lang="en-US" sz="1800" dirty="0"/>
              <a:t>Propagation facilities / Fish hatcheries</a:t>
            </a:r>
          </a:p>
          <a:p>
            <a:pPr lvl="1">
              <a:buFont typeface="Wingdings" panose="05000000000000000000" pitchFamily="2" charset="2"/>
              <a:buChar char="ü"/>
            </a:pPr>
            <a:r>
              <a:rPr lang="en-US" sz="1800" dirty="0"/>
              <a:t>Docks</a:t>
            </a:r>
          </a:p>
          <a:p>
            <a:pPr lvl="1">
              <a:buFont typeface="Wingdings" panose="05000000000000000000" pitchFamily="2" charset="2"/>
              <a:buChar char="ü"/>
            </a:pPr>
            <a:r>
              <a:rPr lang="en-US" sz="1800" dirty="0"/>
              <a:t>Dams</a:t>
            </a:r>
          </a:p>
          <a:p>
            <a:pPr lvl="1">
              <a:buFont typeface="Wingdings" panose="05000000000000000000" pitchFamily="2" charset="2"/>
              <a:buChar char="ü"/>
            </a:pPr>
            <a:r>
              <a:rPr lang="en-US" sz="1800" dirty="0"/>
              <a:t>Marine </a:t>
            </a:r>
            <a:r>
              <a:rPr lang="en-US" sz="1800" dirty="0" err="1"/>
              <a:t>pumpout</a:t>
            </a:r>
            <a:r>
              <a:rPr lang="en-US" sz="1800" dirty="0"/>
              <a:t> stations</a:t>
            </a:r>
          </a:p>
          <a:p>
            <a:pPr lvl="1">
              <a:buFont typeface="Wingdings" panose="05000000000000000000" pitchFamily="2" charset="2"/>
              <a:buChar char="ü"/>
            </a:pPr>
            <a:r>
              <a:rPr lang="en-US" sz="1800" dirty="0"/>
              <a:t>Floating restrooms</a:t>
            </a:r>
          </a:p>
          <a:p>
            <a:pPr lvl="1">
              <a:buFont typeface="Wingdings" panose="05000000000000000000" pitchFamily="2" charset="2"/>
              <a:buChar char="ü"/>
            </a:pPr>
            <a:r>
              <a:rPr lang="en-US" sz="1800" dirty="0"/>
              <a:t>Public restrooms</a:t>
            </a:r>
          </a:p>
          <a:p>
            <a:pPr lvl="1">
              <a:buFont typeface="Wingdings" panose="05000000000000000000" pitchFamily="2" charset="2"/>
              <a:buChar char="ü"/>
            </a:pPr>
            <a:r>
              <a:rPr lang="en-US" sz="1800" dirty="0"/>
              <a:t>Parking areas</a:t>
            </a:r>
          </a:p>
        </p:txBody>
      </p:sp>
      <p:pic>
        <p:nvPicPr>
          <p:cNvPr id="5" name="Picture 4" descr="A body of water with a dock and grass by it&#10;&#10;Description automatically generated with low confidence">
            <a:extLst>
              <a:ext uri="{FF2B5EF4-FFF2-40B4-BE49-F238E27FC236}">
                <a16:creationId xmlns:a16="http://schemas.microsoft.com/office/drawing/2014/main" id="{D7419E45-3259-46D5-9E95-6BCA06A0ED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8344" y="2845943"/>
            <a:ext cx="5027896" cy="3770922"/>
          </a:xfrm>
          <a:prstGeom prst="rect">
            <a:avLst/>
          </a:prstGeom>
        </p:spPr>
      </p:pic>
      <p:sp>
        <p:nvSpPr>
          <p:cNvPr id="4" name="Thought Bubble: Cloud 3">
            <a:extLst>
              <a:ext uri="{FF2B5EF4-FFF2-40B4-BE49-F238E27FC236}">
                <a16:creationId xmlns:a16="http://schemas.microsoft.com/office/drawing/2014/main" id="{031B8563-4E40-42A1-9B2A-045F47445CD7}"/>
              </a:ext>
            </a:extLst>
          </p:cNvPr>
          <p:cNvSpPr/>
          <p:nvPr/>
        </p:nvSpPr>
        <p:spPr>
          <a:xfrm>
            <a:off x="8568853" y="899540"/>
            <a:ext cx="3140467" cy="1654139"/>
          </a:xfrm>
          <a:prstGeom prst="cloud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8D261A-27B5-490B-8984-F8630349A9BF}"/>
              </a:ext>
            </a:extLst>
          </p:cNvPr>
          <p:cNvSpPr txBox="1"/>
          <p:nvPr/>
        </p:nvSpPr>
        <p:spPr>
          <a:xfrm>
            <a:off x="8722760" y="1276350"/>
            <a:ext cx="2763748" cy="1015663"/>
          </a:xfrm>
          <a:prstGeom prst="rect">
            <a:avLst/>
          </a:prstGeom>
          <a:noFill/>
        </p:spPr>
        <p:txBody>
          <a:bodyPr wrap="square" rtlCol="0">
            <a:spAutoFit/>
          </a:bodyPr>
          <a:lstStyle/>
          <a:p>
            <a:pPr algn="ctr"/>
            <a:r>
              <a:rPr lang="en-US" sz="1500" dirty="0"/>
              <a:t>Is it serving a public purpose; publicly owned/operated; or a place of public accommodation?</a:t>
            </a:r>
          </a:p>
        </p:txBody>
      </p:sp>
      <p:pic>
        <p:nvPicPr>
          <p:cNvPr id="7" name="Picture 2" descr="Image result for WSFR logo">
            <a:extLst>
              <a:ext uri="{FF2B5EF4-FFF2-40B4-BE49-F238E27FC236}">
                <a16:creationId xmlns:a16="http://schemas.microsoft.com/office/drawing/2014/main" id="{D47180A2-46C4-4C4B-A492-D3DB9E5B17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0076" y="240977"/>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395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5CA6A-3AB6-4EB2-82AF-D027E4A46FA2}"/>
              </a:ext>
            </a:extLst>
          </p:cNvPr>
          <p:cNvSpPr>
            <a:spLocks noGrp="1"/>
          </p:cNvSpPr>
          <p:nvPr>
            <p:ph type="title"/>
          </p:nvPr>
        </p:nvSpPr>
        <p:spPr/>
        <p:txBody>
          <a:bodyPr/>
          <a:lstStyle/>
          <a:p>
            <a:r>
              <a:rPr lang="en-US" dirty="0"/>
              <a:t>Costs subject to BABA?</a:t>
            </a:r>
          </a:p>
        </p:txBody>
      </p:sp>
      <p:sp>
        <p:nvSpPr>
          <p:cNvPr id="3" name="Content Placeholder 2">
            <a:extLst>
              <a:ext uri="{FF2B5EF4-FFF2-40B4-BE49-F238E27FC236}">
                <a16:creationId xmlns:a16="http://schemas.microsoft.com/office/drawing/2014/main" id="{EF416A28-5077-42B6-AFAF-0656D1F7A2A7}"/>
              </a:ext>
            </a:extLst>
          </p:cNvPr>
          <p:cNvSpPr>
            <a:spLocks noGrp="1"/>
          </p:cNvSpPr>
          <p:nvPr>
            <p:ph idx="1"/>
          </p:nvPr>
        </p:nvSpPr>
        <p:spPr>
          <a:xfrm>
            <a:off x="609599" y="1935164"/>
            <a:ext cx="11113827" cy="4389437"/>
          </a:xfrm>
        </p:spPr>
        <p:txBody>
          <a:bodyPr/>
          <a:lstStyle/>
          <a:p>
            <a:pPr marL="0" indent="0">
              <a:buNone/>
            </a:pPr>
            <a:r>
              <a:rPr lang="en-US" dirty="0"/>
              <a:t>Domestic procurement preferences applies to articles, materials, and supplies that are consumed in, incorporated into, </a:t>
            </a:r>
            <a:r>
              <a:rPr lang="en-US" u="sng" dirty="0"/>
              <a:t>an integral part of</a:t>
            </a:r>
            <a:r>
              <a:rPr lang="en-US" dirty="0"/>
              <a:t>, or affixed to an infrastructure project: </a:t>
            </a:r>
          </a:p>
          <a:p>
            <a:pPr lvl="1"/>
            <a:r>
              <a:rPr lang="en-US" dirty="0"/>
              <a:t>Iron and steel, including the manufacturing processes thereof. </a:t>
            </a:r>
          </a:p>
          <a:p>
            <a:pPr lvl="1"/>
            <a:r>
              <a:rPr lang="en-US" dirty="0"/>
              <a:t>Manufactured products were manufactured in the U.S., and cost of the components from the U.S. is </a:t>
            </a:r>
            <a:r>
              <a:rPr lang="en-US" u="sng" dirty="0"/>
              <a:t>&gt;</a:t>
            </a:r>
            <a:r>
              <a:rPr lang="en-US" dirty="0"/>
              <a:t> 55% of the total cost of all the components of the manufactured product. </a:t>
            </a:r>
          </a:p>
          <a:p>
            <a:pPr lvl="1"/>
            <a:r>
              <a:rPr lang="en-US" dirty="0"/>
              <a:t>Construction materials, including the manufacturing processes thereof. </a:t>
            </a:r>
          </a:p>
          <a:p>
            <a:pPr marL="0" indent="0">
              <a:buNone/>
            </a:pPr>
            <a:endParaRPr lang="en-US" dirty="0"/>
          </a:p>
          <a:p>
            <a:pPr marL="0" indent="0">
              <a:buNone/>
            </a:pPr>
            <a:endParaRPr lang="en-US" dirty="0"/>
          </a:p>
        </p:txBody>
      </p:sp>
      <p:pic>
        <p:nvPicPr>
          <p:cNvPr id="4" name="Picture 2" descr="Image result for WSFR logo">
            <a:extLst>
              <a:ext uri="{FF2B5EF4-FFF2-40B4-BE49-F238E27FC236}">
                <a16:creationId xmlns:a16="http://schemas.microsoft.com/office/drawing/2014/main" id="{D6FC2143-5022-47CD-8629-41B8EE0B81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0076" y="240977"/>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2627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5CA6A-3AB6-4EB2-82AF-D027E4A46FA2}"/>
              </a:ext>
            </a:extLst>
          </p:cNvPr>
          <p:cNvSpPr>
            <a:spLocks noGrp="1"/>
          </p:cNvSpPr>
          <p:nvPr>
            <p:ph type="title"/>
          </p:nvPr>
        </p:nvSpPr>
        <p:spPr/>
        <p:txBody>
          <a:bodyPr/>
          <a:lstStyle/>
          <a:p>
            <a:r>
              <a:rPr lang="en-US" dirty="0"/>
              <a:t>Costs subject to BABA?</a:t>
            </a:r>
          </a:p>
        </p:txBody>
      </p:sp>
      <p:sp>
        <p:nvSpPr>
          <p:cNvPr id="3" name="Content Placeholder 2">
            <a:extLst>
              <a:ext uri="{FF2B5EF4-FFF2-40B4-BE49-F238E27FC236}">
                <a16:creationId xmlns:a16="http://schemas.microsoft.com/office/drawing/2014/main" id="{EF416A28-5077-42B6-AFAF-0656D1F7A2A7}"/>
              </a:ext>
            </a:extLst>
          </p:cNvPr>
          <p:cNvSpPr>
            <a:spLocks noGrp="1"/>
          </p:cNvSpPr>
          <p:nvPr>
            <p:ph idx="1"/>
          </p:nvPr>
        </p:nvSpPr>
        <p:spPr>
          <a:xfrm>
            <a:off x="609599" y="1935164"/>
            <a:ext cx="11113827" cy="4389437"/>
          </a:xfrm>
        </p:spPr>
        <p:txBody>
          <a:bodyPr/>
          <a:lstStyle/>
          <a:p>
            <a:pPr marL="0" indent="0">
              <a:buNone/>
            </a:pPr>
            <a:r>
              <a:rPr lang="en-US" dirty="0"/>
              <a:t>Domestic procurement preferences </a:t>
            </a:r>
            <a:r>
              <a:rPr lang="en-US" u="sng" dirty="0"/>
              <a:t>does not</a:t>
            </a:r>
            <a:r>
              <a:rPr lang="en-US" dirty="0"/>
              <a:t> apply to:  </a:t>
            </a:r>
          </a:p>
          <a:p>
            <a:pPr lvl="1"/>
            <a:r>
              <a:rPr lang="en-US" dirty="0"/>
              <a:t>Tools, equipment, and supplies brought to construction site and removed upon completion of the infrastructure project. </a:t>
            </a:r>
          </a:p>
          <a:p>
            <a:pPr lvl="1"/>
            <a:r>
              <a:rPr lang="en-US" dirty="0"/>
              <a:t>Equipment and furnishings used at the site of the completed infrastructure project that are not an integral part of the structure or permanently affixed to. </a:t>
            </a:r>
          </a:p>
          <a:p>
            <a:pPr marL="0" indent="0">
              <a:buNone/>
            </a:pPr>
            <a:endParaRPr lang="en-US" dirty="0"/>
          </a:p>
        </p:txBody>
      </p:sp>
      <p:pic>
        <p:nvPicPr>
          <p:cNvPr id="4" name="Picture 2" descr="Image result for WSFR logo">
            <a:extLst>
              <a:ext uri="{FF2B5EF4-FFF2-40B4-BE49-F238E27FC236}">
                <a16:creationId xmlns:a16="http://schemas.microsoft.com/office/drawing/2014/main" id="{D6FC2143-5022-47CD-8629-41B8EE0B81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0076" y="240977"/>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5806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5CA6A-3AB6-4EB2-82AF-D027E4A46FA2}"/>
              </a:ext>
            </a:extLst>
          </p:cNvPr>
          <p:cNvSpPr>
            <a:spLocks noGrp="1"/>
          </p:cNvSpPr>
          <p:nvPr>
            <p:ph type="title"/>
          </p:nvPr>
        </p:nvSpPr>
        <p:spPr/>
        <p:txBody>
          <a:bodyPr/>
          <a:lstStyle/>
          <a:p>
            <a:r>
              <a:rPr lang="en-US" dirty="0"/>
              <a:t>BABA Waiver Criteria</a:t>
            </a:r>
          </a:p>
        </p:txBody>
      </p:sp>
      <p:sp>
        <p:nvSpPr>
          <p:cNvPr id="3" name="Content Placeholder 2">
            <a:extLst>
              <a:ext uri="{FF2B5EF4-FFF2-40B4-BE49-F238E27FC236}">
                <a16:creationId xmlns:a16="http://schemas.microsoft.com/office/drawing/2014/main" id="{EF416A28-5077-42B6-AFAF-0656D1F7A2A7}"/>
              </a:ext>
            </a:extLst>
          </p:cNvPr>
          <p:cNvSpPr>
            <a:spLocks noGrp="1"/>
          </p:cNvSpPr>
          <p:nvPr>
            <p:ph idx="1"/>
          </p:nvPr>
        </p:nvSpPr>
        <p:spPr>
          <a:xfrm>
            <a:off x="609599" y="1935164"/>
            <a:ext cx="11113827" cy="4389437"/>
          </a:xfrm>
        </p:spPr>
        <p:txBody>
          <a:bodyPr/>
          <a:lstStyle/>
          <a:p>
            <a:pPr marL="0" indent="0">
              <a:buNone/>
            </a:pPr>
            <a:r>
              <a:rPr lang="en-US" dirty="0"/>
              <a:t>Federal agencies may waive BABA requirements when:  </a:t>
            </a:r>
          </a:p>
          <a:p>
            <a:pPr marL="850900" lvl="1" indent="-457200">
              <a:buFont typeface="+mj-lt"/>
              <a:buAutoNum type="arabicPeriod"/>
            </a:pPr>
            <a:r>
              <a:rPr lang="en-US" u="sng" dirty="0"/>
              <a:t>Public Interest Waiver</a:t>
            </a:r>
            <a:r>
              <a:rPr lang="en-US" dirty="0"/>
              <a:t>: Applying domestic procurement preference inconsistent with public interest.</a:t>
            </a:r>
          </a:p>
          <a:p>
            <a:pPr lvl="3">
              <a:buFont typeface="Wingdings" panose="05000000000000000000" pitchFamily="2" charset="2"/>
              <a:buChar char="ü"/>
            </a:pPr>
            <a:r>
              <a:rPr lang="en-US" dirty="0"/>
              <a:t>Small Grants</a:t>
            </a:r>
          </a:p>
          <a:p>
            <a:pPr lvl="3">
              <a:buFont typeface="Wingdings" panose="05000000000000000000" pitchFamily="2" charset="2"/>
              <a:buChar char="ü"/>
            </a:pPr>
            <a:r>
              <a:rPr lang="en-US" dirty="0"/>
              <a:t>De Minimis		</a:t>
            </a:r>
          </a:p>
          <a:p>
            <a:pPr marL="850900" lvl="1" indent="-457200">
              <a:buFont typeface="+mj-lt"/>
              <a:buAutoNum type="arabicPeriod" startAt="2"/>
            </a:pPr>
            <a:r>
              <a:rPr lang="en-US" u="sng" dirty="0"/>
              <a:t>Nonavailability Waiver</a:t>
            </a:r>
            <a:r>
              <a:rPr lang="en-US" dirty="0"/>
              <a:t>: Covered products are not produced domestically in sufficient or reasonable quantities or satisfactory quality. </a:t>
            </a:r>
          </a:p>
          <a:p>
            <a:pPr marL="850900" lvl="1" indent="-457200">
              <a:buFont typeface="+mj-lt"/>
              <a:buAutoNum type="arabicPeriod" startAt="2"/>
            </a:pPr>
            <a:r>
              <a:rPr lang="en-US" u="sng" dirty="0"/>
              <a:t>Unreasonable Cost Waiver</a:t>
            </a:r>
            <a:r>
              <a:rPr lang="en-US" dirty="0"/>
              <a:t>: Use of domestic products will increase the overall project cost in excess of 25%. </a:t>
            </a:r>
          </a:p>
          <a:p>
            <a:pPr marL="0" indent="0">
              <a:buNone/>
            </a:pPr>
            <a:endParaRPr lang="en-US" dirty="0"/>
          </a:p>
          <a:p>
            <a:pPr marL="0" indent="0">
              <a:buNone/>
            </a:pPr>
            <a:endParaRPr lang="en-US" dirty="0"/>
          </a:p>
        </p:txBody>
      </p:sp>
      <p:pic>
        <p:nvPicPr>
          <p:cNvPr id="4" name="Picture 2" descr="Image result for WSFR logo">
            <a:extLst>
              <a:ext uri="{FF2B5EF4-FFF2-40B4-BE49-F238E27FC236}">
                <a16:creationId xmlns:a16="http://schemas.microsoft.com/office/drawing/2014/main" id="{48FDDDCF-B4BF-47C7-8449-66F73A9D39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0076" y="240977"/>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6789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C52E3-5F28-3F68-D486-7531D5B52D75}"/>
              </a:ext>
            </a:extLst>
          </p:cNvPr>
          <p:cNvSpPr>
            <a:spLocks noGrp="1"/>
          </p:cNvSpPr>
          <p:nvPr>
            <p:ph type="title"/>
          </p:nvPr>
        </p:nvSpPr>
        <p:spPr/>
        <p:txBody>
          <a:bodyPr/>
          <a:lstStyle/>
          <a:p>
            <a:r>
              <a:rPr lang="en-US" dirty="0"/>
              <a:t>New DOI BABA Waivers</a:t>
            </a:r>
          </a:p>
        </p:txBody>
      </p:sp>
      <p:sp>
        <p:nvSpPr>
          <p:cNvPr id="3" name="Content Placeholder 2">
            <a:extLst>
              <a:ext uri="{FF2B5EF4-FFF2-40B4-BE49-F238E27FC236}">
                <a16:creationId xmlns:a16="http://schemas.microsoft.com/office/drawing/2014/main" id="{545D28CD-C81F-9F2A-5A0F-E65A3B9B40AB}"/>
              </a:ext>
            </a:extLst>
          </p:cNvPr>
          <p:cNvSpPr>
            <a:spLocks noGrp="1"/>
          </p:cNvSpPr>
          <p:nvPr>
            <p:ph idx="1"/>
          </p:nvPr>
        </p:nvSpPr>
        <p:spPr/>
        <p:txBody>
          <a:bodyPr/>
          <a:lstStyle/>
          <a:p>
            <a:pPr marL="0" indent="0">
              <a:buNone/>
            </a:pPr>
            <a:r>
              <a:rPr lang="en-US" dirty="0"/>
              <a:t>FWS worked with DOI to help develop two BABA waivers:</a:t>
            </a:r>
          </a:p>
          <a:p>
            <a:pPr marL="514350" indent="-514350">
              <a:buFont typeface="+mj-lt"/>
              <a:buAutoNum type="arabicPeriod"/>
            </a:pPr>
            <a:r>
              <a:rPr lang="en-US" dirty="0"/>
              <a:t>Small Grants (all forms of Federal financial assistance)</a:t>
            </a:r>
          </a:p>
          <a:p>
            <a:pPr marL="514350" indent="-514350">
              <a:buFont typeface="+mj-lt"/>
              <a:buAutoNum type="arabicPeriod"/>
            </a:pPr>
            <a:r>
              <a:rPr lang="en-US" dirty="0"/>
              <a:t>De Minimis Purchases</a:t>
            </a:r>
          </a:p>
          <a:p>
            <a:pPr marL="0" indent="0">
              <a:buNone/>
            </a:pPr>
            <a:endParaRPr lang="en-US" dirty="0"/>
          </a:p>
          <a:p>
            <a:pPr marL="0" indent="0">
              <a:buNone/>
            </a:pPr>
            <a:r>
              <a:rPr lang="en-US" dirty="0"/>
              <a:t>Both waivers were posted for public comment on December 22, 2022.</a:t>
            </a:r>
          </a:p>
          <a:p>
            <a:pPr marL="0" indent="0">
              <a:buNone/>
            </a:pPr>
            <a:r>
              <a:rPr lang="en-US" dirty="0"/>
              <a:t>Public comment periods closed on January 6, 2023.</a:t>
            </a:r>
          </a:p>
          <a:p>
            <a:pPr marL="0" indent="0">
              <a:buNone/>
            </a:pPr>
            <a:endParaRPr lang="en-US" dirty="0"/>
          </a:p>
          <a:p>
            <a:pPr marL="0" indent="0">
              <a:buNone/>
            </a:pPr>
            <a:r>
              <a:rPr lang="en-US" dirty="0"/>
              <a:t>Great news, they were both approved February 21, 2023 (February 20, 2028).</a:t>
            </a:r>
          </a:p>
        </p:txBody>
      </p:sp>
      <p:pic>
        <p:nvPicPr>
          <p:cNvPr id="4" name="Picture 2" descr="Image result for WSFR logo">
            <a:extLst>
              <a:ext uri="{FF2B5EF4-FFF2-40B4-BE49-F238E27FC236}">
                <a16:creationId xmlns:a16="http://schemas.microsoft.com/office/drawing/2014/main" id="{6FF3FFA4-ADD1-91A7-12BB-BFB4D0453A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0076" y="240977"/>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5969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38326-3E53-64DA-CDEC-E44B780367D3}"/>
              </a:ext>
            </a:extLst>
          </p:cNvPr>
          <p:cNvSpPr>
            <a:spLocks noGrp="1"/>
          </p:cNvSpPr>
          <p:nvPr>
            <p:ph type="title"/>
          </p:nvPr>
        </p:nvSpPr>
        <p:spPr/>
        <p:txBody>
          <a:bodyPr/>
          <a:lstStyle/>
          <a:p>
            <a:r>
              <a:rPr lang="en-US" dirty="0"/>
              <a:t>Small Grants Waiver</a:t>
            </a:r>
          </a:p>
        </p:txBody>
      </p:sp>
      <p:sp>
        <p:nvSpPr>
          <p:cNvPr id="3" name="Content Placeholder 2">
            <a:extLst>
              <a:ext uri="{FF2B5EF4-FFF2-40B4-BE49-F238E27FC236}">
                <a16:creationId xmlns:a16="http://schemas.microsoft.com/office/drawing/2014/main" id="{72AA4F47-2C5C-9EC8-623F-07E9C6268A08}"/>
              </a:ext>
            </a:extLst>
          </p:cNvPr>
          <p:cNvSpPr>
            <a:spLocks noGrp="1"/>
          </p:cNvSpPr>
          <p:nvPr>
            <p:ph idx="1"/>
          </p:nvPr>
        </p:nvSpPr>
        <p:spPr/>
        <p:txBody>
          <a:bodyPr/>
          <a:lstStyle/>
          <a:p>
            <a:r>
              <a:rPr lang="en-US" dirty="0"/>
              <a:t>Permits use of non-domestic iron, steel, manufactured products, and construction materials for </a:t>
            </a:r>
            <a:r>
              <a:rPr lang="en-US" u="sng" dirty="0"/>
              <a:t>small FA awards </a:t>
            </a:r>
            <a:r>
              <a:rPr lang="en-US" dirty="0"/>
              <a:t>that meet the following standard:</a:t>
            </a:r>
          </a:p>
          <a:p>
            <a:pPr lvl="1">
              <a:buFont typeface="Wingdings" panose="05000000000000000000" pitchFamily="2" charset="2"/>
              <a:buChar char="ü"/>
            </a:pPr>
            <a:r>
              <a:rPr lang="en-US" u="sng" dirty="0"/>
              <a:t>Total award amount </a:t>
            </a:r>
            <a:r>
              <a:rPr lang="en-US" dirty="0"/>
              <a:t>does not exceed the SAT* (</a:t>
            </a:r>
            <a:r>
              <a:rPr lang="en-US" u="sng" dirty="0"/>
              <a:t>currently</a:t>
            </a:r>
            <a:r>
              <a:rPr lang="en-US" dirty="0"/>
              <a:t> $250,000).</a:t>
            </a:r>
          </a:p>
          <a:p>
            <a:pPr lvl="1">
              <a:buFont typeface="Wingdings" panose="05000000000000000000" pitchFamily="2" charset="2"/>
              <a:buChar char="ü"/>
            </a:pPr>
            <a:r>
              <a:rPr lang="en-US" u="sng" dirty="0"/>
              <a:t>Award amount </a:t>
            </a:r>
            <a:r>
              <a:rPr lang="en-US" dirty="0"/>
              <a:t>is not anticipated to exceed the SAT for the life of the award.</a:t>
            </a:r>
          </a:p>
          <a:p>
            <a:endParaRPr lang="en-US" dirty="0"/>
          </a:p>
          <a:p>
            <a:r>
              <a:rPr lang="en-US" dirty="0"/>
              <a:t>Assists small and disadvantaged communities / recipients, as well as reduces administrative burden commensurate with funding amounts.</a:t>
            </a:r>
          </a:p>
          <a:p>
            <a:r>
              <a:rPr lang="en-US" dirty="0"/>
              <a:t>Duration = 5 years from final approval date.</a:t>
            </a:r>
          </a:p>
        </p:txBody>
      </p:sp>
      <p:sp>
        <p:nvSpPr>
          <p:cNvPr id="4" name="TextBox 3">
            <a:extLst>
              <a:ext uri="{FF2B5EF4-FFF2-40B4-BE49-F238E27FC236}">
                <a16:creationId xmlns:a16="http://schemas.microsoft.com/office/drawing/2014/main" id="{C7E5A500-DA24-2012-B4CE-361BC4848827}"/>
              </a:ext>
            </a:extLst>
          </p:cNvPr>
          <p:cNvSpPr txBox="1"/>
          <p:nvPr/>
        </p:nvSpPr>
        <p:spPr>
          <a:xfrm>
            <a:off x="0" y="6411915"/>
            <a:ext cx="5527495" cy="369332"/>
          </a:xfrm>
          <a:prstGeom prst="rect">
            <a:avLst/>
          </a:prstGeom>
          <a:noFill/>
        </p:spPr>
        <p:txBody>
          <a:bodyPr wrap="square" rtlCol="0">
            <a:spAutoFit/>
          </a:bodyPr>
          <a:lstStyle/>
          <a:p>
            <a:r>
              <a:rPr lang="en-US" i="1" dirty="0"/>
              <a:t>*In 2018, SAT was raised from $100,000 to $250,000.</a:t>
            </a:r>
          </a:p>
        </p:txBody>
      </p:sp>
      <p:pic>
        <p:nvPicPr>
          <p:cNvPr id="5" name="Picture 2" descr="Image result for WSFR logo">
            <a:extLst>
              <a:ext uri="{FF2B5EF4-FFF2-40B4-BE49-F238E27FC236}">
                <a16:creationId xmlns:a16="http://schemas.microsoft.com/office/drawing/2014/main" id="{315B8777-64B8-30B1-34E0-56CDACE309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0076" y="240977"/>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0337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74D3B-D615-9143-C24D-D539B487AC6F}"/>
              </a:ext>
            </a:extLst>
          </p:cNvPr>
          <p:cNvSpPr>
            <a:spLocks noGrp="1"/>
          </p:cNvSpPr>
          <p:nvPr>
            <p:ph type="title"/>
          </p:nvPr>
        </p:nvSpPr>
        <p:spPr/>
        <p:txBody>
          <a:bodyPr/>
          <a:lstStyle/>
          <a:p>
            <a:r>
              <a:rPr lang="en-US" dirty="0"/>
              <a:t>Small Grants Waiver Examples</a:t>
            </a:r>
          </a:p>
        </p:txBody>
      </p:sp>
      <p:sp>
        <p:nvSpPr>
          <p:cNvPr id="3" name="Content Placeholder 2">
            <a:extLst>
              <a:ext uri="{FF2B5EF4-FFF2-40B4-BE49-F238E27FC236}">
                <a16:creationId xmlns:a16="http://schemas.microsoft.com/office/drawing/2014/main" id="{D90799B9-1B91-0406-06C8-4C5399A692E7}"/>
              </a:ext>
            </a:extLst>
          </p:cNvPr>
          <p:cNvSpPr>
            <a:spLocks noGrp="1"/>
          </p:cNvSpPr>
          <p:nvPr>
            <p:ph sz="half" idx="1"/>
          </p:nvPr>
        </p:nvSpPr>
        <p:spPr/>
        <p:txBody>
          <a:bodyPr/>
          <a:lstStyle/>
          <a:p>
            <a:pPr marL="0" indent="0" algn="ctr">
              <a:buNone/>
            </a:pPr>
            <a:r>
              <a:rPr lang="en-US" sz="2000" u="sng" dirty="0"/>
              <a:t>Scenario 1: Canoe/Kayak Access Site Award</a:t>
            </a:r>
          </a:p>
          <a:p>
            <a:pPr marL="0" indent="0">
              <a:buNone/>
            </a:pPr>
            <a:r>
              <a:rPr lang="en-US" sz="2000" dirty="0"/>
              <a:t>Entire award will be contracted out to build the access site.</a:t>
            </a:r>
          </a:p>
          <a:p>
            <a:pPr marL="0" indent="0">
              <a:buNone/>
            </a:pPr>
            <a:r>
              <a:rPr lang="en-US" sz="2000" dirty="0"/>
              <a:t>Total Award = $125,000</a:t>
            </a:r>
          </a:p>
          <a:p>
            <a:r>
              <a:rPr lang="en-US" sz="2000" dirty="0"/>
              <a:t>Federal Share = $93,750</a:t>
            </a:r>
          </a:p>
          <a:p>
            <a:r>
              <a:rPr lang="en-US" sz="2000" dirty="0"/>
              <a:t>Match Share = $31,250</a:t>
            </a:r>
          </a:p>
          <a:p>
            <a:pPr marL="0" indent="0">
              <a:buNone/>
            </a:pPr>
            <a:endParaRPr lang="en-US" sz="2000" dirty="0"/>
          </a:p>
          <a:p>
            <a:pPr marL="0" indent="0">
              <a:buNone/>
            </a:pPr>
            <a:r>
              <a:rPr lang="en-US" sz="2000" dirty="0"/>
              <a:t>Does award qualify for SG Waiver? </a:t>
            </a:r>
          </a:p>
          <a:p>
            <a:pPr marL="0" indent="0">
              <a:buNone/>
            </a:pPr>
            <a:endParaRPr lang="en-US" sz="2000" dirty="0"/>
          </a:p>
          <a:p>
            <a:pPr marL="0" indent="0">
              <a:buNone/>
            </a:pPr>
            <a:endParaRPr lang="en-US" sz="2000" dirty="0"/>
          </a:p>
        </p:txBody>
      </p:sp>
      <p:sp>
        <p:nvSpPr>
          <p:cNvPr id="4" name="Content Placeholder 3">
            <a:extLst>
              <a:ext uri="{FF2B5EF4-FFF2-40B4-BE49-F238E27FC236}">
                <a16:creationId xmlns:a16="http://schemas.microsoft.com/office/drawing/2014/main" id="{2AC9F9C6-7A5B-89EC-A835-449C2B66C74B}"/>
              </a:ext>
            </a:extLst>
          </p:cNvPr>
          <p:cNvSpPr>
            <a:spLocks noGrp="1"/>
          </p:cNvSpPr>
          <p:nvPr>
            <p:ph sz="half" idx="2"/>
          </p:nvPr>
        </p:nvSpPr>
        <p:spPr/>
        <p:txBody>
          <a:bodyPr/>
          <a:lstStyle/>
          <a:p>
            <a:pPr marL="0" indent="0" algn="ctr">
              <a:buNone/>
            </a:pPr>
            <a:r>
              <a:rPr lang="en-US" sz="2000" u="sng" dirty="0"/>
              <a:t>Scenario 2: Boat Ramp Construction</a:t>
            </a:r>
          </a:p>
          <a:p>
            <a:pPr marL="0" indent="0">
              <a:buNone/>
            </a:pPr>
            <a:r>
              <a:rPr lang="en-US" sz="2000" dirty="0"/>
              <a:t>Entire award will be contracted out to build the ramp.</a:t>
            </a:r>
          </a:p>
          <a:p>
            <a:pPr marL="0" indent="0">
              <a:buNone/>
            </a:pPr>
            <a:r>
              <a:rPr lang="en-US" sz="2000" dirty="0"/>
              <a:t>Total Award = $500,000</a:t>
            </a:r>
          </a:p>
          <a:p>
            <a:r>
              <a:rPr lang="en-US" sz="2000" dirty="0"/>
              <a:t>Federal Share = $375,000</a:t>
            </a:r>
          </a:p>
          <a:p>
            <a:r>
              <a:rPr lang="en-US" sz="2000" dirty="0"/>
              <a:t>Match Share = $125,000</a:t>
            </a:r>
          </a:p>
          <a:p>
            <a:endParaRPr lang="en-US" sz="2000" dirty="0"/>
          </a:p>
          <a:p>
            <a:pPr marL="0" indent="0">
              <a:buNone/>
            </a:pPr>
            <a:r>
              <a:rPr lang="en-US" sz="2000" dirty="0"/>
              <a:t>Does the award qualify for SG Waiver? </a:t>
            </a:r>
          </a:p>
        </p:txBody>
      </p:sp>
      <p:sp>
        <p:nvSpPr>
          <p:cNvPr id="5" name="TextBox 4">
            <a:extLst>
              <a:ext uri="{FF2B5EF4-FFF2-40B4-BE49-F238E27FC236}">
                <a16:creationId xmlns:a16="http://schemas.microsoft.com/office/drawing/2014/main" id="{73C85A7B-FC31-F0DF-0DE8-593906C87E01}"/>
              </a:ext>
            </a:extLst>
          </p:cNvPr>
          <p:cNvSpPr txBox="1"/>
          <p:nvPr/>
        </p:nvSpPr>
        <p:spPr>
          <a:xfrm>
            <a:off x="2630185" y="5517222"/>
            <a:ext cx="883578" cy="523220"/>
          </a:xfrm>
          <a:prstGeom prst="rect">
            <a:avLst/>
          </a:prstGeom>
          <a:noFill/>
        </p:spPr>
        <p:txBody>
          <a:bodyPr wrap="square" rtlCol="0">
            <a:spAutoFit/>
          </a:bodyPr>
          <a:lstStyle/>
          <a:p>
            <a:r>
              <a:rPr lang="en-US" sz="2800" dirty="0">
                <a:solidFill>
                  <a:srgbClr val="FF0000"/>
                </a:solidFill>
              </a:rPr>
              <a:t>YES</a:t>
            </a:r>
          </a:p>
        </p:txBody>
      </p:sp>
      <p:sp>
        <p:nvSpPr>
          <p:cNvPr id="6" name="TextBox 5">
            <a:extLst>
              <a:ext uri="{FF2B5EF4-FFF2-40B4-BE49-F238E27FC236}">
                <a16:creationId xmlns:a16="http://schemas.microsoft.com/office/drawing/2014/main" id="{98E3646A-CC47-F113-FDC1-8798A3C07615}"/>
              </a:ext>
            </a:extLst>
          </p:cNvPr>
          <p:cNvSpPr txBox="1"/>
          <p:nvPr/>
        </p:nvSpPr>
        <p:spPr>
          <a:xfrm>
            <a:off x="8448211" y="5517222"/>
            <a:ext cx="883578" cy="523220"/>
          </a:xfrm>
          <a:prstGeom prst="rect">
            <a:avLst/>
          </a:prstGeom>
          <a:noFill/>
        </p:spPr>
        <p:txBody>
          <a:bodyPr wrap="square" rtlCol="0">
            <a:spAutoFit/>
          </a:bodyPr>
          <a:lstStyle/>
          <a:p>
            <a:r>
              <a:rPr lang="en-US" sz="2800" dirty="0">
                <a:solidFill>
                  <a:srgbClr val="FF0000"/>
                </a:solidFill>
              </a:rPr>
              <a:t>NO</a:t>
            </a:r>
          </a:p>
        </p:txBody>
      </p:sp>
      <p:pic>
        <p:nvPicPr>
          <p:cNvPr id="7" name="Picture 2" descr="Image result for WSFR logo">
            <a:extLst>
              <a:ext uri="{FF2B5EF4-FFF2-40B4-BE49-F238E27FC236}">
                <a16:creationId xmlns:a16="http://schemas.microsoft.com/office/drawing/2014/main" id="{E94F5698-BFF8-C10B-80F4-3B6014014D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0076" y="240977"/>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920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1000" fill="hold"/>
                                        <p:tgtEl>
                                          <p:spTgt spid="5"/>
                                        </p:tgtEl>
                                        <p:attrNameLst>
                                          <p:attrName>ppt_w</p:attrName>
                                        </p:attrNameLst>
                                      </p:cBhvr>
                                      <p:tavLst>
                                        <p:tav tm="0">
                                          <p:val>
                                            <p:fltVal val="0"/>
                                          </p:val>
                                        </p:tav>
                                        <p:tav tm="100000">
                                          <p:val>
                                            <p:strVal val="#ppt_w"/>
                                          </p:val>
                                        </p:tav>
                                      </p:tavLst>
                                    </p:anim>
                                    <p:anim calcmode="lin" valueType="num">
                                      <p:cBhvr>
                                        <p:cTn id="46" dur="1000" fill="hold"/>
                                        <p:tgtEl>
                                          <p:spTgt spid="5"/>
                                        </p:tgtEl>
                                        <p:attrNameLst>
                                          <p:attrName>ppt_h</p:attrName>
                                        </p:attrNameLst>
                                      </p:cBhvr>
                                      <p:tavLst>
                                        <p:tav tm="0">
                                          <p:val>
                                            <p:fltVal val="0"/>
                                          </p:val>
                                        </p:tav>
                                        <p:tav tm="100000">
                                          <p:val>
                                            <p:strVal val="#ppt_h"/>
                                          </p:val>
                                        </p:tav>
                                      </p:tavLst>
                                    </p:anim>
                                    <p:anim calcmode="lin" valueType="num">
                                      <p:cBhvr>
                                        <p:cTn id="47" dur="1000" fill="hold"/>
                                        <p:tgtEl>
                                          <p:spTgt spid="5"/>
                                        </p:tgtEl>
                                        <p:attrNameLst>
                                          <p:attrName>style.rotation</p:attrName>
                                        </p:attrNameLst>
                                      </p:cBhvr>
                                      <p:tavLst>
                                        <p:tav tm="0">
                                          <p:val>
                                            <p:fltVal val="90"/>
                                          </p:val>
                                        </p:tav>
                                        <p:tav tm="100000">
                                          <p:val>
                                            <p:fltVal val="0"/>
                                          </p:val>
                                        </p:tav>
                                      </p:tavLst>
                                    </p:anim>
                                    <p:animEffect transition="in" filter="fade">
                                      <p:cBhvr>
                                        <p:cTn id="48" dur="10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4">
                                            <p:txEl>
                                              <p:pRg st="0" end="0"/>
                                            </p:txEl>
                                          </p:spTgt>
                                        </p:tgtEl>
                                        <p:attrNameLst>
                                          <p:attrName>style.visibility</p:attrName>
                                        </p:attrNameLst>
                                      </p:cBhvr>
                                      <p:to>
                                        <p:strVal val="visible"/>
                                      </p:to>
                                    </p:set>
                                    <p:anim calcmode="lin" valueType="num">
                                      <p:cBhvr>
                                        <p:cTn id="5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54"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55"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56" dur="1000"/>
                                        <p:tgtEl>
                                          <p:spTgt spid="4">
                                            <p:txEl>
                                              <p:pRg st="0" end="0"/>
                                            </p:txEl>
                                          </p:spTgt>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4">
                                            <p:txEl>
                                              <p:pRg st="1" end="1"/>
                                            </p:txEl>
                                          </p:spTgt>
                                        </p:tgtEl>
                                        <p:attrNameLst>
                                          <p:attrName>style.visibility</p:attrName>
                                        </p:attrNameLst>
                                      </p:cBhvr>
                                      <p:to>
                                        <p:strVal val="visible"/>
                                      </p:to>
                                    </p:set>
                                    <p:anim calcmode="lin" valueType="num">
                                      <p:cBhvr>
                                        <p:cTn id="59"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60"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61"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62" dur="1000"/>
                                        <p:tgtEl>
                                          <p:spTgt spid="4">
                                            <p:txEl>
                                              <p:pRg st="1" end="1"/>
                                            </p:txEl>
                                          </p:spTgt>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4">
                                            <p:txEl>
                                              <p:pRg st="2" end="2"/>
                                            </p:txEl>
                                          </p:spTgt>
                                        </p:tgtEl>
                                        <p:attrNameLst>
                                          <p:attrName>style.visibility</p:attrName>
                                        </p:attrNameLst>
                                      </p:cBhvr>
                                      <p:to>
                                        <p:strVal val="visible"/>
                                      </p:to>
                                    </p:set>
                                    <p:anim calcmode="lin" valueType="num">
                                      <p:cBhvr>
                                        <p:cTn id="65"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66"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67"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68" dur="1000"/>
                                        <p:tgtEl>
                                          <p:spTgt spid="4">
                                            <p:txEl>
                                              <p:pRg st="2" end="2"/>
                                            </p:txEl>
                                          </p:spTgt>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4">
                                            <p:txEl>
                                              <p:pRg st="3" end="3"/>
                                            </p:txEl>
                                          </p:spTgt>
                                        </p:tgtEl>
                                        <p:attrNameLst>
                                          <p:attrName>style.visibility</p:attrName>
                                        </p:attrNameLst>
                                      </p:cBhvr>
                                      <p:to>
                                        <p:strVal val="visible"/>
                                      </p:to>
                                    </p:set>
                                    <p:anim calcmode="lin" valueType="num">
                                      <p:cBhvr>
                                        <p:cTn id="71"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72"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73"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74" dur="1000"/>
                                        <p:tgtEl>
                                          <p:spTgt spid="4">
                                            <p:txEl>
                                              <p:pRg st="3" end="3"/>
                                            </p:txEl>
                                          </p:spTgt>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4">
                                            <p:txEl>
                                              <p:pRg st="4" end="4"/>
                                            </p:txEl>
                                          </p:spTgt>
                                        </p:tgtEl>
                                        <p:attrNameLst>
                                          <p:attrName>style.visibility</p:attrName>
                                        </p:attrNameLst>
                                      </p:cBhvr>
                                      <p:to>
                                        <p:strVal val="visible"/>
                                      </p:to>
                                    </p:set>
                                    <p:anim calcmode="lin" valueType="num">
                                      <p:cBhvr>
                                        <p:cTn id="77"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78"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79"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80" dur="1000"/>
                                        <p:tgtEl>
                                          <p:spTgt spid="4">
                                            <p:txEl>
                                              <p:pRg st="4" end="4"/>
                                            </p:txEl>
                                          </p:spTgt>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4">
                                            <p:txEl>
                                              <p:pRg st="6" end="6"/>
                                            </p:txEl>
                                          </p:spTgt>
                                        </p:tgtEl>
                                        <p:attrNameLst>
                                          <p:attrName>style.visibility</p:attrName>
                                        </p:attrNameLst>
                                      </p:cBhvr>
                                      <p:to>
                                        <p:strVal val="visible"/>
                                      </p:to>
                                    </p:set>
                                    <p:anim calcmode="lin" valueType="num">
                                      <p:cBhvr>
                                        <p:cTn id="83"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84"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85"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86" dur="1000"/>
                                        <p:tgtEl>
                                          <p:spTgt spid="4">
                                            <p:txEl>
                                              <p:pRg st="6" end="6"/>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31" presetClass="entr" presetSubtype="0" fill="hold" grpId="0" nodeType="clickEffect">
                                  <p:stCondLst>
                                    <p:cond delay="0"/>
                                  </p:stCondLst>
                                  <p:childTnLst>
                                    <p:set>
                                      <p:cBhvr>
                                        <p:cTn id="90" dur="1" fill="hold">
                                          <p:stCondLst>
                                            <p:cond delay="0"/>
                                          </p:stCondLst>
                                        </p:cTn>
                                        <p:tgtEl>
                                          <p:spTgt spid="6"/>
                                        </p:tgtEl>
                                        <p:attrNameLst>
                                          <p:attrName>style.visibility</p:attrName>
                                        </p:attrNameLst>
                                      </p:cBhvr>
                                      <p:to>
                                        <p:strVal val="visible"/>
                                      </p:to>
                                    </p:set>
                                    <p:anim calcmode="lin" valueType="num">
                                      <p:cBhvr>
                                        <p:cTn id="91" dur="1000" fill="hold"/>
                                        <p:tgtEl>
                                          <p:spTgt spid="6"/>
                                        </p:tgtEl>
                                        <p:attrNameLst>
                                          <p:attrName>ppt_w</p:attrName>
                                        </p:attrNameLst>
                                      </p:cBhvr>
                                      <p:tavLst>
                                        <p:tav tm="0">
                                          <p:val>
                                            <p:fltVal val="0"/>
                                          </p:val>
                                        </p:tav>
                                        <p:tav tm="100000">
                                          <p:val>
                                            <p:strVal val="#ppt_w"/>
                                          </p:val>
                                        </p:tav>
                                      </p:tavLst>
                                    </p:anim>
                                    <p:anim calcmode="lin" valueType="num">
                                      <p:cBhvr>
                                        <p:cTn id="92" dur="1000" fill="hold"/>
                                        <p:tgtEl>
                                          <p:spTgt spid="6"/>
                                        </p:tgtEl>
                                        <p:attrNameLst>
                                          <p:attrName>ppt_h</p:attrName>
                                        </p:attrNameLst>
                                      </p:cBhvr>
                                      <p:tavLst>
                                        <p:tav tm="0">
                                          <p:val>
                                            <p:fltVal val="0"/>
                                          </p:val>
                                        </p:tav>
                                        <p:tav tm="100000">
                                          <p:val>
                                            <p:strVal val="#ppt_h"/>
                                          </p:val>
                                        </p:tav>
                                      </p:tavLst>
                                    </p:anim>
                                    <p:anim calcmode="lin" valueType="num">
                                      <p:cBhvr>
                                        <p:cTn id="93" dur="1000" fill="hold"/>
                                        <p:tgtEl>
                                          <p:spTgt spid="6"/>
                                        </p:tgtEl>
                                        <p:attrNameLst>
                                          <p:attrName>style.rotation</p:attrName>
                                        </p:attrNameLst>
                                      </p:cBhvr>
                                      <p:tavLst>
                                        <p:tav tm="0">
                                          <p:val>
                                            <p:fltVal val="90"/>
                                          </p:val>
                                        </p:tav>
                                        <p:tav tm="100000">
                                          <p:val>
                                            <p:fltVal val="0"/>
                                          </p:val>
                                        </p:tav>
                                      </p:tavLst>
                                    </p:anim>
                                    <p:animEffect transition="in" filter="fade">
                                      <p:cBhvr>
                                        <p:cTn id="9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74D3B-D615-9143-C24D-D539B487AC6F}"/>
              </a:ext>
            </a:extLst>
          </p:cNvPr>
          <p:cNvSpPr>
            <a:spLocks noGrp="1"/>
          </p:cNvSpPr>
          <p:nvPr>
            <p:ph type="title"/>
          </p:nvPr>
        </p:nvSpPr>
        <p:spPr/>
        <p:txBody>
          <a:bodyPr/>
          <a:lstStyle/>
          <a:p>
            <a:r>
              <a:rPr lang="en-US" dirty="0"/>
              <a:t>Small Grants Waiver Examples</a:t>
            </a:r>
          </a:p>
        </p:txBody>
      </p:sp>
      <p:sp>
        <p:nvSpPr>
          <p:cNvPr id="3" name="Content Placeholder 2">
            <a:extLst>
              <a:ext uri="{FF2B5EF4-FFF2-40B4-BE49-F238E27FC236}">
                <a16:creationId xmlns:a16="http://schemas.microsoft.com/office/drawing/2014/main" id="{D90799B9-1B91-0406-06C8-4C5399A692E7}"/>
              </a:ext>
            </a:extLst>
          </p:cNvPr>
          <p:cNvSpPr>
            <a:spLocks noGrp="1"/>
          </p:cNvSpPr>
          <p:nvPr>
            <p:ph sz="half" idx="1"/>
          </p:nvPr>
        </p:nvSpPr>
        <p:spPr/>
        <p:txBody>
          <a:bodyPr/>
          <a:lstStyle/>
          <a:p>
            <a:pPr marL="0" indent="0" algn="ctr">
              <a:buNone/>
            </a:pPr>
            <a:r>
              <a:rPr lang="en-US" sz="2000" u="sng" dirty="0"/>
              <a:t>Scenario 3: Statewide O&amp;M of WMAs</a:t>
            </a:r>
          </a:p>
          <a:p>
            <a:pPr marL="0" indent="0">
              <a:buNone/>
            </a:pPr>
            <a:r>
              <a:rPr lang="en-US" sz="2000" dirty="0"/>
              <a:t>Under this larger award, the state has multiple small “infrastructure” construction and maintenance projects.  One of them involves a $10,000 maintenance to WMA fencing.   </a:t>
            </a:r>
          </a:p>
          <a:p>
            <a:pPr marL="0" indent="0">
              <a:buNone/>
            </a:pPr>
            <a:r>
              <a:rPr lang="en-US" sz="2000" dirty="0"/>
              <a:t>Total Award = $4,000,000</a:t>
            </a:r>
          </a:p>
          <a:p>
            <a:r>
              <a:rPr lang="en-US" sz="2000" dirty="0"/>
              <a:t>Federal Share = $3,000,000</a:t>
            </a:r>
          </a:p>
          <a:p>
            <a:r>
              <a:rPr lang="en-US" sz="2000" dirty="0"/>
              <a:t>Match Share = $1,000,000</a:t>
            </a:r>
          </a:p>
          <a:p>
            <a:pPr marL="0" indent="0">
              <a:buNone/>
            </a:pPr>
            <a:endParaRPr lang="en-US" sz="2000" dirty="0"/>
          </a:p>
          <a:p>
            <a:pPr marL="0" indent="0">
              <a:buNone/>
            </a:pPr>
            <a:r>
              <a:rPr lang="en-US" sz="2000" dirty="0"/>
              <a:t>Does the fencing qualify for SG Waiver? </a:t>
            </a:r>
          </a:p>
          <a:p>
            <a:pPr marL="0" indent="0">
              <a:buNone/>
            </a:pPr>
            <a:endParaRPr lang="en-US" sz="2000" dirty="0"/>
          </a:p>
          <a:p>
            <a:pPr marL="0" indent="0">
              <a:buNone/>
            </a:pPr>
            <a:endParaRPr lang="en-US" sz="2000" dirty="0"/>
          </a:p>
        </p:txBody>
      </p:sp>
      <p:sp>
        <p:nvSpPr>
          <p:cNvPr id="4" name="Content Placeholder 3">
            <a:extLst>
              <a:ext uri="{FF2B5EF4-FFF2-40B4-BE49-F238E27FC236}">
                <a16:creationId xmlns:a16="http://schemas.microsoft.com/office/drawing/2014/main" id="{2AC9F9C6-7A5B-89EC-A835-449C2B66C74B}"/>
              </a:ext>
            </a:extLst>
          </p:cNvPr>
          <p:cNvSpPr>
            <a:spLocks noGrp="1"/>
          </p:cNvSpPr>
          <p:nvPr>
            <p:ph sz="half" idx="2"/>
          </p:nvPr>
        </p:nvSpPr>
        <p:spPr/>
        <p:txBody>
          <a:bodyPr/>
          <a:lstStyle/>
          <a:p>
            <a:pPr marL="0" indent="0" algn="ctr">
              <a:buNone/>
            </a:pPr>
            <a:r>
              <a:rPr lang="en-US" sz="2000" u="sng" dirty="0"/>
              <a:t>Scenario 4: Public Target Range Expansion</a:t>
            </a:r>
          </a:p>
          <a:p>
            <a:pPr marL="0" indent="0">
              <a:buNone/>
            </a:pPr>
            <a:r>
              <a:rPr lang="en-US" sz="2000" dirty="0"/>
              <a:t>State receives an award to expand a shooting range for $220,000.  When it goes out for bid, the low bid comes back at $260,000.     </a:t>
            </a:r>
          </a:p>
          <a:p>
            <a:pPr marL="0" indent="0">
              <a:buNone/>
            </a:pPr>
            <a:r>
              <a:rPr lang="en-US" sz="2000" dirty="0"/>
              <a:t>Total Award = $260,000</a:t>
            </a:r>
          </a:p>
          <a:p>
            <a:r>
              <a:rPr lang="en-US" sz="2000" dirty="0"/>
              <a:t>Federal Share = $195,000</a:t>
            </a:r>
          </a:p>
          <a:p>
            <a:r>
              <a:rPr lang="en-US" sz="2000" dirty="0"/>
              <a:t>Match Share = $65,000</a:t>
            </a:r>
          </a:p>
          <a:p>
            <a:endParaRPr lang="en-US" sz="2000" dirty="0"/>
          </a:p>
          <a:p>
            <a:pPr marL="0" indent="0">
              <a:buNone/>
            </a:pPr>
            <a:r>
              <a:rPr lang="en-US" sz="2000" dirty="0"/>
              <a:t>Does the award qualify for SG Waiver? </a:t>
            </a:r>
          </a:p>
        </p:txBody>
      </p:sp>
      <p:sp>
        <p:nvSpPr>
          <p:cNvPr id="5" name="TextBox 4">
            <a:extLst>
              <a:ext uri="{FF2B5EF4-FFF2-40B4-BE49-F238E27FC236}">
                <a16:creationId xmlns:a16="http://schemas.microsoft.com/office/drawing/2014/main" id="{73C85A7B-FC31-F0DF-0DE8-593906C87E01}"/>
              </a:ext>
            </a:extLst>
          </p:cNvPr>
          <p:cNvSpPr txBox="1"/>
          <p:nvPr/>
        </p:nvSpPr>
        <p:spPr>
          <a:xfrm>
            <a:off x="2630185" y="5517222"/>
            <a:ext cx="883578" cy="523220"/>
          </a:xfrm>
          <a:prstGeom prst="rect">
            <a:avLst/>
          </a:prstGeom>
          <a:noFill/>
        </p:spPr>
        <p:txBody>
          <a:bodyPr wrap="square" rtlCol="0">
            <a:spAutoFit/>
          </a:bodyPr>
          <a:lstStyle/>
          <a:p>
            <a:r>
              <a:rPr lang="en-US" sz="2800" dirty="0">
                <a:solidFill>
                  <a:srgbClr val="FF0000"/>
                </a:solidFill>
              </a:rPr>
              <a:t>NO</a:t>
            </a:r>
          </a:p>
        </p:txBody>
      </p:sp>
      <p:sp>
        <p:nvSpPr>
          <p:cNvPr id="6" name="TextBox 5">
            <a:extLst>
              <a:ext uri="{FF2B5EF4-FFF2-40B4-BE49-F238E27FC236}">
                <a16:creationId xmlns:a16="http://schemas.microsoft.com/office/drawing/2014/main" id="{98E3646A-CC47-F113-FDC1-8798A3C07615}"/>
              </a:ext>
            </a:extLst>
          </p:cNvPr>
          <p:cNvSpPr txBox="1"/>
          <p:nvPr/>
        </p:nvSpPr>
        <p:spPr>
          <a:xfrm>
            <a:off x="8448211" y="5517222"/>
            <a:ext cx="2750620" cy="523220"/>
          </a:xfrm>
          <a:prstGeom prst="rect">
            <a:avLst/>
          </a:prstGeom>
          <a:noFill/>
        </p:spPr>
        <p:txBody>
          <a:bodyPr wrap="square" rtlCol="0">
            <a:spAutoFit/>
          </a:bodyPr>
          <a:lstStyle/>
          <a:p>
            <a:r>
              <a:rPr lang="en-US" sz="2800" dirty="0">
                <a:solidFill>
                  <a:srgbClr val="FF0000"/>
                </a:solidFill>
              </a:rPr>
              <a:t>NO</a:t>
            </a:r>
          </a:p>
        </p:txBody>
      </p:sp>
      <p:pic>
        <p:nvPicPr>
          <p:cNvPr id="7" name="Picture 2" descr="Image result for WSFR logo">
            <a:extLst>
              <a:ext uri="{FF2B5EF4-FFF2-40B4-BE49-F238E27FC236}">
                <a16:creationId xmlns:a16="http://schemas.microsoft.com/office/drawing/2014/main" id="{541818DA-F037-DAB4-7819-B848AAE10E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0076" y="240977"/>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986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1000" fill="hold"/>
                                        <p:tgtEl>
                                          <p:spTgt spid="5"/>
                                        </p:tgtEl>
                                        <p:attrNameLst>
                                          <p:attrName>ppt_w</p:attrName>
                                        </p:attrNameLst>
                                      </p:cBhvr>
                                      <p:tavLst>
                                        <p:tav tm="0">
                                          <p:val>
                                            <p:fltVal val="0"/>
                                          </p:val>
                                        </p:tav>
                                        <p:tav tm="100000">
                                          <p:val>
                                            <p:strVal val="#ppt_w"/>
                                          </p:val>
                                        </p:tav>
                                      </p:tavLst>
                                    </p:anim>
                                    <p:anim calcmode="lin" valueType="num">
                                      <p:cBhvr>
                                        <p:cTn id="46" dur="1000" fill="hold"/>
                                        <p:tgtEl>
                                          <p:spTgt spid="5"/>
                                        </p:tgtEl>
                                        <p:attrNameLst>
                                          <p:attrName>ppt_h</p:attrName>
                                        </p:attrNameLst>
                                      </p:cBhvr>
                                      <p:tavLst>
                                        <p:tav tm="0">
                                          <p:val>
                                            <p:fltVal val="0"/>
                                          </p:val>
                                        </p:tav>
                                        <p:tav tm="100000">
                                          <p:val>
                                            <p:strVal val="#ppt_h"/>
                                          </p:val>
                                        </p:tav>
                                      </p:tavLst>
                                    </p:anim>
                                    <p:anim calcmode="lin" valueType="num">
                                      <p:cBhvr>
                                        <p:cTn id="47" dur="1000" fill="hold"/>
                                        <p:tgtEl>
                                          <p:spTgt spid="5"/>
                                        </p:tgtEl>
                                        <p:attrNameLst>
                                          <p:attrName>style.rotation</p:attrName>
                                        </p:attrNameLst>
                                      </p:cBhvr>
                                      <p:tavLst>
                                        <p:tav tm="0">
                                          <p:val>
                                            <p:fltVal val="90"/>
                                          </p:val>
                                        </p:tav>
                                        <p:tav tm="100000">
                                          <p:val>
                                            <p:fltVal val="0"/>
                                          </p:val>
                                        </p:tav>
                                      </p:tavLst>
                                    </p:anim>
                                    <p:animEffect transition="in" filter="fade">
                                      <p:cBhvr>
                                        <p:cTn id="48" dur="10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4">
                                            <p:txEl>
                                              <p:pRg st="0" end="0"/>
                                            </p:txEl>
                                          </p:spTgt>
                                        </p:tgtEl>
                                        <p:attrNameLst>
                                          <p:attrName>style.visibility</p:attrName>
                                        </p:attrNameLst>
                                      </p:cBhvr>
                                      <p:to>
                                        <p:strVal val="visible"/>
                                      </p:to>
                                    </p:set>
                                    <p:anim calcmode="lin" valueType="num">
                                      <p:cBhvr>
                                        <p:cTn id="5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54"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55"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56" dur="1000"/>
                                        <p:tgtEl>
                                          <p:spTgt spid="4">
                                            <p:txEl>
                                              <p:pRg st="0" end="0"/>
                                            </p:txEl>
                                          </p:spTgt>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4">
                                            <p:txEl>
                                              <p:pRg st="1" end="1"/>
                                            </p:txEl>
                                          </p:spTgt>
                                        </p:tgtEl>
                                        <p:attrNameLst>
                                          <p:attrName>style.visibility</p:attrName>
                                        </p:attrNameLst>
                                      </p:cBhvr>
                                      <p:to>
                                        <p:strVal val="visible"/>
                                      </p:to>
                                    </p:set>
                                    <p:anim calcmode="lin" valueType="num">
                                      <p:cBhvr>
                                        <p:cTn id="59"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60"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61"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62" dur="1000"/>
                                        <p:tgtEl>
                                          <p:spTgt spid="4">
                                            <p:txEl>
                                              <p:pRg st="1" end="1"/>
                                            </p:txEl>
                                          </p:spTgt>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4">
                                            <p:txEl>
                                              <p:pRg st="2" end="2"/>
                                            </p:txEl>
                                          </p:spTgt>
                                        </p:tgtEl>
                                        <p:attrNameLst>
                                          <p:attrName>style.visibility</p:attrName>
                                        </p:attrNameLst>
                                      </p:cBhvr>
                                      <p:to>
                                        <p:strVal val="visible"/>
                                      </p:to>
                                    </p:set>
                                    <p:anim calcmode="lin" valueType="num">
                                      <p:cBhvr>
                                        <p:cTn id="65"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66"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67"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68" dur="1000"/>
                                        <p:tgtEl>
                                          <p:spTgt spid="4">
                                            <p:txEl>
                                              <p:pRg st="2" end="2"/>
                                            </p:txEl>
                                          </p:spTgt>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4">
                                            <p:txEl>
                                              <p:pRg st="3" end="3"/>
                                            </p:txEl>
                                          </p:spTgt>
                                        </p:tgtEl>
                                        <p:attrNameLst>
                                          <p:attrName>style.visibility</p:attrName>
                                        </p:attrNameLst>
                                      </p:cBhvr>
                                      <p:to>
                                        <p:strVal val="visible"/>
                                      </p:to>
                                    </p:set>
                                    <p:anim calcmode="lin" valueType="num">
                                      <p:cBhvr>
                                        <p:cTn id="71"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72"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73"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74" dur="1000"/>
                                        <p:tgtEl>
                                          <p:spTgt spid="4">
                                            <p:txEl>
                                              <p:pRg st="3" end="3"/>
                                            </p:txEl>
                                          </p:spTgt>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4">
                                            <p:txEl>
                                              <p:pRg st="4" end="4"/>
                                            </p:txEl>
                                          </p:spTgt>
                                        </p:tgtEl>
                                        <p:attrNameLst>
                                          <p:attrName>style.visibility</p:attrName>
                                        </p:attrNameLst>
                                      </p:cBhvr>
                                      <p:to>
                                        <p:strVal val="visible"/>
                                      </p:to>
                                    </p:set>
                                    <p:anim calcmode="lin" valueType="num">
                                      <p:cBhvr>
                                        <p:cTn id="77"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78"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79"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80" dur="1000"/>
                                        <p:tgtEl>
                                          <p:spTgt spid="4">
                                            <p:txEl>
                                              <p:pRg st="4" end="4"/>
                                            </p:txEl>
                                          </p:spTgt>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4">
                                            <p:txEl>
                                              <p:pRg st="6" end="6"/>
                                            </p:txEl>
                                          </p:spTgt>
                                        </p:tgtEl>
                                        <p:attrNameLst>
                                          <p:attrName>style.visibility</p:attrName>
                                        </p:attrNameLst>
                                      </p:cBhvr>
                                      <p:to>
                                        <p:strVal val="visible"/>
                                      </p:to>
                                    </p:set>
                                    <p:anim calcmode="lin" valueType="num">
                                      <p:cBhvr>
                                        <p:cTn id="83"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84"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85"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86" dur="1000"/>
                                        <p:tgtEl>
                                          <p:spTgt spid="4">
                                            <p:txEl>
                                              <p:pRg st="6" end="6"/>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31" presetClass="entr" presetSubtype="0" fill="hold" grpId="0" nodeType="clickEffect">
                                  <p:stCondLst>
                                    <p:cond delay="0"/>
                                  </p:stCondLst>
                                  <p:childTnLst>
                                    <p:set>
                                      <p:cBhvr>
                                        <p:cTn id="90" dur="1" fill="hold">
                                          <p:stCondLst>
                                            <p:cond delay="0"/>
                                          </p:stCondLst>
                                        </p:cTn>
                                        <p:tgtEl>
                                          <p:spTgt spid="6"/>
                                        </p:tgtEl>
                                        <p:attrNameLst>
                                          <p:attrName>style.visibility</p:attrName>
                                        </p:attrNameLst>
                                      </p:cBhvr>
                                      <p:to>
                                        <p:strVal val="visible"/>
                                      </p:to>
                                    </p:set>
                                    <p:anim calcmode="lin" valueType="num">
                                      <p:cBhvr>
                                        <p:cTn id="91" dur="1000" fill="hold"/>
                                        <p:tgtEl>
                                          <p:spTgt spid="6"/>
                                        </p:tgtEl>
                                        <p:attrNameLst>
                                          <p:attrName>ppt_w</p:attrName>
                                        </p:attrNameLst>
                                      </p:cBhvr>
                                      <p:tavLst>
                                        <p:tav tm="0">
                                          <p:val>
                                            <p:fltVal val="0"/>
                                          </p:val>
                                        </p:tav>
                                        <p:tav tm="100000">
                                          <p:val>
                                            <p:strVal val="#ppt_w"/>
                                          </p:val>
                                        </p:tav>
                                      </p:tavLst>
                                    </p:anim>
                                    <p:anim calcmode="lin" valueType="num">
                                      <p:cBhvr>
                                        <p:cTn id="92" dur="1000" fill="hold"/>
                                        <p:tgtEl>
                                          <p:spTgt spid="6"/>
                                        </p:tgtEl>
                                        <p:attrNameLst>
                                          <p:attrName>ppt_h</p:attrName>
                                        </p:attrNameLst>
                                      </p:cBhvr>
                                      <p:tavLst>
                                        <p:tav tm="0">
                                          <p:val>
                                            <p:fltVal val="0"/>
                                          </p:val>
                                        </p:tav>
                                        <p:tav tm="100000">
                                          <p:val>
                                            <p:strVal val="#ppt_h"/>
                                          </p:val>
                                        </p:tav>
                                      </p:tavLst>
                                    </p:anim>
                                    <p:anim calcmode="lin" valueType="num">
                                      <p:cBhvr>
                                        <p:cTn id="93" dur="1000" fill="hold"/>
                                        <p:tgtEl>
                                          <p:spTgt spid="6"/>
                                        </p:tgtEl>
                                        <p:attrNameLst>
                                          <p:attrName>style.rotation</p:attrName>
                                        </p:attrNameLst>
                                      </p:cBhvr>
                                      <p:tavLst>
                                        <p:tav tm="0">
                                          <p:val>
                                            <p:fltVal val="90"/>
                                          </p:val>
                                        </p:tav>
                                        <p:tav tm="100000">
                                          <p:val>
                                            <p:fltVal val="0"/>
                                          </p:val>
                                        </p:tav>
                                      </p:tavLst>
                                    </p:anim>
                                    <p:animEffect transition="in" filter="fade">
                                      <p:cBhvr>
                                        <p:cTn id="9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38326-3E53-64DA-CDEC-E44B780367D3}"/>
              </a:ext>
            </a:extLst>
          </p:cNvPr>
          <p:cNvSpPr>
            <a:spLocks noGrp="1"/>
          </p:cNvSpPr>
          <p:nvPr>
            <p:ph type="title"/>
          </p:nvPr>
        </p:nvSpPr>
        <p:spPr/>
        <p:txBody>
          <a:bodyPr/>
          <a:lstStyle/>
          <a:p>
            <a:r>
              <a:rPr lang="en-US" dirty="0"/>
              <a:t>De Minimis Waiver</a:t>
            </a:r>
          </a:p>
        </p:txBody>
      </p:sp>
      <p:sp>
        <p:nvSpPr>
          <p:cNvPr id="3" name="Content Placeholder 2">
            <a:extLst>
              <a:ext uri="{FF2B5EF4-FFF2-40B4-BE49-F238E27FC236}">
                <a16:creationId xmlns:a16="http://schemas.microsoft.com/office/drawing/2014/main" id="{72AA4F47-2C5C-9EC8-623F-07E9C6268A08}"/>
              </a:ext>
            </a:extLst>
          </p:cNvPr>
          <p:cNvSpPr>
            <a:spLocks noGrp="1"/>
          </p:cNvSpPr>
          <p:nvPr>
            <p:ph idx="1"/>
          </p:nvPr>
        </p:nvSpPr>
        <p:spPr/>
        <p:txBody>
          <a:bodyPr/>
          <a:lstStyle/>
          <a:p>
            <a:r>
              <a:rPr lang="en-US" dirty="0"/>
              <a:t>Waiver of up to 5% of the total </a:t>
            </a:r>
            <a:r>
              <a:rPr lang="en-US" i="1" u="sng" dirty="0"/>
              <a:t>applicable project costs</a:t>
            </a:r>
            <a:r>
              <a:rPr lang="en-US" i="1" u="sng" baseline="30000" dirty="0"/>
              <a:t>1</a:t>
            </a:r>
            <a:r>
              <a:rPr lang="en-US" dirty="0"/>
              <a:t>, up to a max of $1,000,000.</a:t>
            </a:r>
          </a:p>
          <a:p>
            <a:r>
              <a:rPr lang="en-US" dirty="0"/>
              <a:t>“</a:t>
            </a:r>
            <a:r>
              <a:rPr lang="en-US" i="1" dirty="0"/>
              <a:t>Recipients can devote their resources to Buy America compliance with larger purchases, rather than diverting resources to sourcing the miscellaneous , low-cost products</a:t>
            </a:r>
            <a:r>
              <a:rPr lang="en-US" dirty="0"/>
              <a:t>.”</a:t>
            </a:r>
          </a:p>
          <a:p>
            <a:endParaRPr lang="en-US" dirty="0"/>
          </a:p>
          <a:p>
            <a:r>
              <a:rPr lang="en-US" dirty="0"/>
              <a:t>Assists small and disadvantaged communities / recipients, as well as reduces administrative burden commensurate with funding amounts.</a:t>
            </a:r>
          </a:p>
          <a:p>
            <a:r>
              <a:rPr lang="en-US" dirty="0"/>
              <a:t>Duration = 5 years from final approval date.</a:t>
            </a:r>
          </a:p>
        </p:txBody>
      </p:sp>
      <p:sp>
        <p:nvSpPr>
          <p:cNvPr id="4" name="TextBox 3">
            <a:extLst>
              <a:ext uri="{FF2B5EF4-FFF2-40B4-BE49-F238E27FC236}">
                <a16:creationId xmlns:a16="http://schemas.microsoft.com/office/drawing/2014/main" id="{0DA31F4F-18EB-52BB-B6F8-B8BEA1086AC1}"/>
              </a:ext>
            </a:extLst>
          </p:cNvPr>
          <p:cNvSpPr txBox="1"/>
          <p:nvPr/>
        </p:nvSpPr>
        <p:spPr>
          <a:xfrm>
            <a:off x="5116531" y="6488668"/>
            <a:ext cx="7541231" cy="369332"/>
          </a:xfrm>
          <a:prstGeom prst="rect">
            <a:avLst/>
          </a:prstGeom>
          <a:noFill/>
        </p:spPr>
        <p:txBody>
          <a:bodyPr wrap="square" rtlCol="0">
            <a:spAutoFit/>
          </a:bodyPr>
          <a:lstStyle/>
          <a:p>
            <a:r>
              <a:rPr lang="en-US" baseline="30000" dirty="0"/>
              <a:t>1</a:t>
            </a:r>
            <a:r>
              <a:rPr lang="en-US" dirty="0"/>
              <a:t> Applicable project costs are defined as material costs subject to BABA.</a:t>
            </a:r>
          </a:p>
        </p:txBody>
      </p:sp>
      <p:pic>
        <p:nvPicPr>
          <p:cNvPr id="5" name="Picture 2" descr="Image result for WSFR logo">
            <a:extLst>
              <a:ext uri="{FF2B5EF4-FFF2-40B4-BE49-F238E27FC236}">
                <a16:creationId xmlns:a16="http://schemas.microsoft.com/office/drawing/2014/main" id="{5787878E-9EC7-36E0-818E-35BA7191EE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0076" y="240977"/>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9581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74D3B-D615-9143-C24D-D539B487AC6F}"/>
              </a:ext>
            </a:extLst>
          </p:cNvPr>
          <p:cNvSpPr>
            <a:spLocks noGrp="1"/>
          </p:cNvSpPr>
          <p:nvPr>
            <p:ph type="title"/>
          </p:nvPr>
        </p:nvSpPr>
        <p:spPr/>
        <p:txBody>
          <a:bodyPr/>
          <a:lstStyle/>
          <a:p>
            <a:r>
              <a:rPr lang="en-US" dirty="0"/>
              <a:t>De Minimis Purchases Waiver Examples</a:t>
            </a:r>
          </a:p>
        </p:txBody>
      </p:sp>
      <p:sp>
        <p:nvSpPr>
          <p:cNvPr id="3" name="Content Placeholder 2">
            <a:extLst>
              <a:ext uri="{FF2B5EF4-FFF2-40B4-BE49-F238E27FC236}">
                <a16:creationId xmlns:a16="http://schemas.microsoft.com/office/drawing/2014/main" id="{D90799B9-1B91-0406-06C8-4C5399A692E7}"/>
              </a:ext>
            </a:extLst>
          </p:cNvPr>
          <p:cNvSpPr>
            <a:spLocks noGrp="1"/>
          </p:cNvSpPr>
          <p:nvPr>
            <p:ph sz="half" idx="1"/>
          </p:nvPr>
        </p:nvSpPr>
        <p:spPr>
          <a:xfrm>
            <a:off x="609600" y="1920085"/>
            <a:ext cx="10784440" cy="4434840"/>
          </a:xfrm>
        </p:spPr>
        <p:txBody>
          <a:bodyPr/>
          <a:lstStyle/>
          <a:p>
            <a:pPr marL="0" indent="0" algn="ctr">
              <a:buNone/>
            </a:pPr>
            <a:r>
              <a:rPr lang="en-US" sz="2000" u="sng" dirty="0"/>
              <a:t>Scenario 1: Public Target Shooting Range Expansion Project</a:t>
            </a:r>
          </a:p>
          <a:p>
            <a:pPr marL="0" indent="0">
              <a:buNone/>
            </a:pPr>
            <a:r>
              <a:rPr lang="en-US" sz="2000" dirty="0"/>
              <a:t>Recipient receives an award and plans to subaward it to a subrecipient to expand an existing target range to increase public access/opportunities.  $250,000 of the total costs are project costs subject to Buy America preference.   </a:t>
            </a:r>
          </a:p>
          <a:p>
            <a:pPr marL="0" indent="0">
              <a:buNone/>
            </a:pPr>
            <a:r>
              <a:rPr lang="en-US" sz="2000" dirty="0"/>
              <a:t>Total Award = $500,000</a:t>
            </a:r>
          </a:p>
          <a:p>
            <a:r>
              <a:rPr lang="en-US" sz="2000" dirty="0"/>
              <a:t>Federal Share = $450,000 (90%)</a:t>
            </a:r>
          </a:p>
          <a:p>
            <a:r>
              <a:rPr lang="en-US" sz="2000" dirty="0"/>
              <a:t>Match Share = $50,000 (10%)</a:t>
            </a:r>
          </a:p>
          <a:p>
            <a:pPr marL="0" indent="0">
              <a:buNone/>
            </a:pPr>
            <a:endParaRPr lang="en-US" sz="2000" dirty="0"/>
          </a:p>
          <a:p>
            <a:pPr marL="0" indent="0">
              <a:buNone/>
            </a:pPr>
            <a:r>
              <a:rPr lang="en-US" sz="2000" dirty="0"/>
              <a:t>Does the de Minimis Waiver apply?  If so, how much</a:t>
            </a:r>
          </a:p>
          <a:p>
            <a:pPr marL="0" indent="0">
              <a:buNone/>
            </a:pPr>
            <a:r>
              <a:rPr lang="en-US" sz="2000" dirty="0"/>
              <a:t> </a:t>
            </a:r>
          </a:p>
          <a:p>
            <a:pPr marL="0" indent="0">
              <a:buNone/>
            </a:pPr>
            <a:endParaRPr lang="en-US" sz="2000" dirty="0"/>
          </a:p>
        </p:txBody>
      </p:sp>
      <p:sp>
        <p:nvSpPr>
          <p:cNvPr id="5" name="TextBox 4">
            <a:extLst>
              <a:ext uri="{FF2B5EF4-FFF2-40B4-BE49-F238E27FC236}">
                <a16:creationId xmlns:a16="http://schemas.microsoft.com/office/drawing/2014/main" id="{73C85A7B-FC31-F0DF-0DE8-593906C87E01}"/>
              </a:ext>
            </a:extLst>
          </p:cNvPr>
          <p:cNvSpPr txBox="1"/>
          <p:nvPr/>
        </p:nvSpPr>
        <p:spPr>
          <a:xfrm>
            <a:off x="2630184" y="5517222"/>
            <a:ext cx="6000107" cy="523220"/>
          </a:xfrm>
          <a:prstGeom prst="rect">
            <a:avLst/>
          </a:prstGeom>
          <a:noFill/>
        </p:spPr>
        <p:txBody>
          <a:bodyPr wrap="square" rtlCol="0">
            <a:spAutoFit/>
          </a:bodyPr>
          <a:lstStyle/>
          <a:p>
            <a:r>
              <a:rPr lang="en-US" sz="2800" dirty="0">
                <a:solidFill>
                  <a:srgbClr val="FF0000"/>
                </a:solidFill>
              </a:rPr>
              <a:t>YES -  ($250,000 x 0.05) = $12,500</a:t>
            </a:r>
          </a:p>
        </p:txBody>
      </p:sp>
      <p:pic>
        <p:nvPicPr>
          <p:cNvPr id="4" name="Picture 2" descr="Image result for WSFR logo">
            <a:extLst>
              <a:ext uri="{FF2B5EF4-FFF2-40B4-BE49-F238E27FC236}">
                <a16:creationId xmlns:a16="http://schemas.microsoft.com/office/drawing/2014/main" id="{413DFDAB-9F15-0B3C-4B30-5368FC3E6C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0076" y="240977"/>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507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6" end="6"/>
                                            </p:txEl>
                                          </p:spTgt>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p:cTn id="4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p:cTn id="51" dur="1000" fill="hold"/>
                                        <p:tgtEl>
                                          <p:spTgt spid="5"/>
                                        </p:tgtEl>
                                        <p:attrNameLst>
                                          <p:attrName>ppt_w</p:attrName>
                                        </p:attrNameLst>
                                      </p:cBhvr>
                                      <p:tavLst>
                                        <p:tav tm="0">
                                          <p:val>
                                            <p:fltVal val="0"/>
                                          </p:val>
                                        </p:tav>
                                        <p:tav tm="100000">
                                          <p:val>
                                            <p:strVal val="#ppt_w"/>
                                          </p:val>
                                        </p:tav>
                                      </p:tavLst>
                                    </p:anim>
                                    <p:anim calcmode="lin" valueType="num">
                                      <p:cBhvr>
                                        <p:cTn id="52" dur="1000" fill="hold"/>
                                        <p:tgtEl>
                                          <p:spTgt spid="5"/>
                                        </p:tgtEl>
                                        <p:attrNameLst>
                                          <p:attrName>ppt_h</p:attrName>
                                        </p:attrNameLst>
                                      </p:cBhvr>
                                      <p:tavLst>
                                        <p:tav tm="0">
                                          <p:val>
                                            <p:fltVal val="0"/>
                                          </p:val>
                                        </p:tav>
                                        <p:tav tm="100000">
                                          <p:val>
                                            <p:strVal val="#ppt_h"/>
                                          </p:val>
                                        </p:tav>
                                      </p:tavLst>
                                    </p:anim>
                                    <p:anim calcmode="lin" valueType="num">
                                      <p:cBhvr>
                                        <p:cTn id="53" dur="1000" fill="hold"/>
                                        <p:tgtEl>
                                          <p:spTgt spid="5"/>
                                        </p:tgtEl>
                                        <p:attrNameLst>
                                          <p:attrName>style.rotation</p:attrName>
                                        </p:attrNameLst>
                                      </p:cBhvr>
                                      <p:tavLst>
                                        <p:tav tm="0">
                                          <p:val>
                                            <p:fltVal val="90"/>
                                          </p:val>
                                        </p:tav>
                                        <p:tav tm="100000">
                                          <p:val>
                                            <p:fltVal val="0"/>
                                          </p:val>
                                        </p:tav>
                                      </p:tavLst>
                                    </p:anim>
                                    <p:animEffect transition="in" filter="fade">
                                      <p:cBhvr>
                                        <p:cTn id="5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685E4-8D23-1F45-3A9F-4403D9017E98}"/>
              </a:ext>
            </a:extLst>
          </p:cNvPr>
          <p:cNvSpPr>
            <a:spLocks noGrp="1"/>
          </p:cNvSpPr>
          <p:nvPr>
            <p:ph type="title"/>
          </p:nvPr>
        </p:nvSpPr>
        <p:spPr/>
        <p:txBody>
          <a:bodyPr/>
          <a:lstStyle/>
          <a:p>
            <a:r>
              <a:rPr lang="en-US" dirty="0"/>
              <a:t>Agenda for Today</a:t>
            </a:r>
          </a:p>
        </p:txBody>
      </p:sp>
      <p:sp>
        <p:nvSpPr>
          <p:cNvPr id="3" name="Content Placeholder 2">
            <a:extLst>
              <a:ext uri="{FF2B5EF4-FFF2-40B4-BE49-F238E27FC236}">
                <a16:creationId xmlns:a16="http://schemas.microsoft.com/office/drawing/2014/main" id="{2D552FE9-EAF5-B981-FEC3-0F2652F0A5AB}"/>
              </a:ext>
            </a:extLst>
          </p:cNvPr>
          <p:cNvSpPr>
            <a:spLocks noGrp="1"/>
          </p:cNvSpPr>
          <p:nvPr>
            <p:ph idx="1"/>
          </p:nvPr>
        </p:nvSpPr>
        <p:spPr/>
        <p:txBody>
          <a:bodyPr/>
          <a:lstStyle/>
          <a:p>
            <a:pPr>
              <a:buFont typeface="Wingdings" panose="05000000000000000000" pitchFamily="2" charset="2"/>
              <a:buChar char="q"/>
            </a:pPr>
            <a:r>
              <a:rPr lang="en-US" dirty="0"/>
              <a:t>Review of legislative history</a:t>
            </a:r>
          </a:p>
          <a:p>
            <a:pPr>
              <a:buFont typeface="Wingdings" panose="05000000000000000000" pitchFamily="2" charset="2"/>
              <a:buChar char="q"/>
            </a:pPr>
            <a:r>
              <a:rPr lang="en-US" dirty="0"/>
              <a:t>Implementation timeline</a:t>
            </a:r>
          </a:p>
          <a:p>
            <a:pPr>
              <a:buFont typeface="Wingdings" panose="05000000000000000000" pitchFamily="2" charset="2"/>
              <a:buChar char="q"/>
            </a:pPr>
            <a:r>
              <a:rPr lang="en-US" dirty="0"/>
              <a:t>Defining “Infrastructure” for financial                                                                assistance awards</a:t>
            </a:r>
          </a:p>
          <a:p>
            <a:pPr>
              <a:buFont typeface="Wingdings" panose="05000000000000000000" pitchFamily="2" charset="2"/>
              <a:buChar char="q"/>
            </a:pPr>
            <a:r>
              <a:rPr lang="en-US" dirty="0"/>
              <a:t>BABA (domestic procurement)                                                                  requirements</a:t>
            </a:r>
          </a:p>
          <a:p>
            <a:pPr>
              <a:buFont typeface="Wingdings" panose="05000000000000000000" pitchFamily="2" charset="2"/>
              <a:buChar char="q"/>
            </a:pPr>
            <a:r>
              <a:rPr lang="en-US" dirty="0"/>
              <a:t>Overview of approved waivers</a:t>
            </a:r>
          </a:p>
          <a:p>
            <a:pPr>
              <a:buFont typeface="Wingdings" panose="05000000000000000000" pitchFamily="2" charset="2"/>
              <a:buChar char="q"/>
            </a:pPr>
            <a:r>
              <a:rPr lang="en-US" dirty="0"/>
              <a:t>Open Q &amp; A session</a:t>
            </a:r>
          </a:p>
        </p:txBody>
      </p:sp>
      <p:pic>
        <p:nvPicPr>
          <p:cNvPr id="5" name="Picture 4">
            <a:extLst>
              <a:ext uri="{FF2B5EF4-FFF2-40B4-BE49-F238E27FC236}">
                <a16:creationId xmlns:a16="http://schemas.microsoft.com/office/drawing/2014/main" id="{70431077-4C53-08A9-FE05-B7F28DD182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9443" y="2448268"/>
            <a:ext cx="5288471" cy="4138803"/>
          </a:xfrm>
          <a:prstGeom prst="rect">
            <a:avLst/>
          </a:prstGeom>
        </p:spPr>
      </p:pic>
      <p:pic>
        <p:nvPicPr>
          <p:cNvPr id="6" name="Picture 2" descr="Image result for WSFR logo">
            <a:extLst>
              <a:ext uri="{FF2B5EF4-FFF2-40B4-BE49-F238E27FC236}">
                <a16:creationId xmlns:a16="http://schemas.microsoft.com/office/drawing/2014/main" id="{604480FF-F2F4-F915-4805-E2EDF48D69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0076" y="240977"/>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4886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74D3B-D615-9143-C24D-D539B487AC6F}"/>
              </a:ext>
            </a:extLst>
          </p:cNvPr>
          <p:cNvSpPr>
            <a:spLocks noGrp="1"/>
          </p:cNvSpPr>
          <p:nvPr>
            <p:ph type="title"/>
          </p:nvPr>
        </p:nvSpPr>
        <p:spPr/>
        <p:txBody>
          <a:bodyPr/>
          <a:lstStyle/>
          <a:p>
            <a:r>
              <a:rPr lang="en-US" dirty="0"/>
              <a:t>De Minimis Purchases Waiver Examples</a:t>
            </a:r>
          </a:p>
        </p:txBody>
      </p:sp>
      <p:sp>
        <p:nvSpPr>
          <p:cNvPr id="3" name="Content Placeholder 2">
            <a:extLst>
              <a:ext uri="{FF2B5EF4-FFF2-40B4-BE49-F238E27FC236}">
                <a16:creationId xmlns:a16="http://schemas.microsoft.com/office/drawing/2014/main" id="{D90799B9-1B91-0406-06C8-4C5399A692E7}"/>
              </a:ext>
            </a:extLst>
          </p:cNvPr>
          <p:cNvSpPr>
            <a:spLocks noGrp="1"/>
          </p:cNvSpPr>
          <p:nvPr>
            <p:ph sz="half" idx="1"/>
          </p:nvPr>
        </p:nvSpPr>
        <p:spPr>
          <a:xfrm>
            <a:off x="609600" y="1920085"/>
            <a:ext cx="10784440" cy="4434840"/>
          </a:xfrm>
        </p:spPr>
        <p:txBody>
          <a:bodyPr/>
          <a:lstStyle/>
          <a:p>
            <a:pPr marL="0" indent="0" algn="ctr">
              <a:buNone/>
            </a:pPr>
            <a:r>
              <a:rPr lang="en-US" sz="2000" u="sng" dirty="0"/>
              <a:t>Scenario 2: Boating Infrastructure Project</a:t>
            </a:r>
          </a:p>
          <a:p>
            <a:pPr marL="0" indent="0">
              <a:buNone/>
            </a:pPr>
            <a:r>
              <a:rPr lang="en-US" sz="2000" dirty="0"/>
              <a:t>State receives a Tier II BIG award to construct a transient boat dock facility that is comprised of docks, piers, gangways, utilities, and restrooms.  $2,500,000 of the total costs are project costs subject to Buy America preference.   </a:t>
            </a:r>
          </a:p>
          <a:p>
            <a:pPr marL="0" indent="0">
              <a:buNone/>
            </a:pPr>
            <a:r>
              <a:rPr lang="en-US" sz="2000" dirty="0"/>
              <a:t>Total Award = $4,000,000</a:t>
            </a:r>
          </a:p>
          <a:p>
            <a:r>
              <a:rPr lang="en-US" sz="2000" dirty="0"/>
              <a:t>Federal Share = $3,000,000</a:t>
            </a:r>
          </a:p>
          <a:p>
            <a:r>
              <a:rPr lang="en-US" sz="2000" dirty="0"/>
              <a:t>Match Share = $1,000,000</a:t>
            </a:r>
          </a:p>
          <a:p>
            <a:pPr marL="0" indent="0">
              <a:buNone/>
            </a:pPr>
            <a:endParaRPr lang="en-US" sz="2000" dirty="0"/>
          </a:p>
          <a:p>
            <a:pPr marL="0" indent="0">
              <a:buNone/>
            </a:pPr>
            <a:r>
              <a:rPr lang="en-US" sz="2000" dirty="0"/>
              <a:t>Does the de Minimis Waiver apply?  If so, how much</a:t>
            </a:r>
          </a:p>
          <a:p>
            <a:pPr marL="0" indent="0">
              <a:buNone/>
            </a:pPr>
            <a:r>
              <a:rPr lang="en-US" sz="2000" dirty="0"/>
              <a:t> </a:t>
            </a:r>
          </a:p>
          <a:p>
            <a:pPr marL="0" indent="0">
              <a:buNone/>
            </a:pPr>
            <a:endParaRPr lang="en-US" sz="2000" dirty="0"/>
          </a:p>
        </p:txBody>
      </p:sp>
      <p:sp>
        <p:nvSpPr>
          <p:cNvPr id="5" name="TextBox 4">
            <a:extLst>
              <a:ext uri="{FF2B5EF4-FFF2-40B4-BE49-F238E27FC236}">
                <a16:creationId xmlns:a16="http://schemas.microsoft.com/office/drawing/2014/main" id="{73C85A7B-FC31-F0DF-0DE8-593906C87E01}"/>
              </a:ext>
            </a:extLst>
          </p:cNvPr>
          <p:cNvSpPr txBox="1"/>
          <p:nvPr/>
        </p:nvSpPr>
        <p:spPr>
          <a:xfrm>
            <a:off x="2630184" y="5517222"/>
            <a:ext cx="6000107" cy="523220"/>
          </a:xfrm>
          <a:prstGeom prst="rect">
            <a:avLst/>
          </a:prstGeom>
          <a:noFill/>
        </p:spPr>
        <p:txBody>
          <a:bodyPr wrap="square" rtlCol="0">
            <a:spAutoFit/>
          </a:bodyPr>
          <a:lstStyle/>
          <a:p>
            <a:r>
              <a:rPr lang="en-US" sz="2800" dirty="0">
                <a:solidFill>
                  <a:srgbClr val="FF0000"/>
                </a:solidFill>
              </a:rPr>
              <a:t>YES -  ($2,500,000 x 0.05) = $125,000</a:t>
            </a:r>
          </a:p>
        </p:txBody>
      </p:sp>
      <p:pic>
        <p:nvPicPr>
          <p:cNvPr id="4" name="Picture 2" descr="Image result for WSFR logo">
            <a:extLst>
              <a:ext uri="{FF2B5EF4-FFF2-40B4-BE49-F238E27FC236}">
                <a16:creationId xmlns:a16="http://schemas.microsoft.com/office/drawing/2014/main" id="{64DC6AFD-E524-0871-25DF-77913F1FFE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0076" y="240977"/>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941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6" end="6"/>
                                            </p:txEl>
                                          </p:spTgt>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p:cTn id="4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p:cTn id="51" dur="1000" fill="hold"/>
                                        <p:tgtEl>
                                          <p:spTgt spid="5"/>
                                        </p:tgtEl>
                                        <p:attrNameLst>
                                          <p:attrName>ppt_w</p:attrName>
                                        </p:attrNameLst>
                                      </p:cBhvr>
                                      <p:tavLst>
                                        <p:tav tm="0">
                                          <p:val>
                                            <p:fltVal val="0"/>
                                          </p:val>
                                        </p:tav>
                                        <p:tav tm="100000">
                                          <p:val>
                                            <p:strVal val="#ppt_w"/>
                                          </p:val>
                                        </p:tav>
                                      </p:tavLst>
                                    </p:anim>
                                    <p:anim calcmode="lin" valueType="num">
                                      <p:cBhvr>
                                        <p:cTn id="52" dur="1000" fill="hold"/>
                                        <p:tgtEl>
                                          <p:spTgt spid="5"/>
                                        </p:tgtEl>
                                        <p:attrNameLst>
                                          <p:attrName>ppt_h</p:attrName>
                                        </p:attrNameLst>
                                      </p:cBhvr>
                                      <p:tavLst>
                                        <p:tav tm="0">
                                          <p:val>
                                            <p:fltVal val="0"/>
                                          </p:val>
                                        </p:tav>
                                        <p:tav tm="100000">
                                          <p:val>
                                            <p:strVal val="#ppt_h"/>
                                          </p:val>
                                        </p:tav>
                                      </p:tavLst>
                                    </p:anim>
                                    <p:anim calcmode="lin" valueType="num">
                                      <p:cBhvr>
                                        <p:cTn id="53" dur="1000" fill="hold"/>
                                        <p:tgtEl>
                                          <p:spTgt spid="5"/>
                                        </p:tgtEl>
                                        <p:attrNameLst>
                                          <p:attrName>style.rotation</p:attrName>
                                        </p:attrNameLst>
                                      </p:cBhvr>
                                      <p:tavLst>
                                        <p:tav tm="0">
                                          <p:val>
                                            <p:fltVal val="90"/>
                                          </p:val>
                                        </p:tav>
                                        <p:tav tm="100000">
                                          <p:val>
                                            <p:fltVal val="0"/>
                                          </p:val>
                                        </p:tav>
                                      </p:tavLst>
                                    </p:anim>
                                    <p:animEffect transition="in" filter="fade">
                                      <p:cBhvr>
                                        <p:cTn id="5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74D3B-D615-9143-C24D-D539B487AC6F}"/>
              </a:ext>
            </a:extLst>
          </p:cNvPr>
          <p:cNvSpPr>
            <a:spLocks noGrp="1"/>
          </p:cNvSpPr>
          <p:nvPr>
            <p:ph type="title"/>
          </p:nvPr>
        </p:nvSpPr>
        <p:spPr/>
        <p:txBody>
          <a:bodyPr/>
          <a:lstStyle/>
          <a:p>
            <a:r>
              <a:rPr lang="en-US" dirty="0"/>
              <a:t>De Minimis Purchases Waiver Examples</a:t>
            </a:r>
          </a:p>
        </p:txBody>
      </p:sp>
      <p:sp>
        <p:nvSpPr>
          <p:cNvPr id="3" name="Content Placeholder 2">
            <a:extLst>
              <a:ext uri="{FF2B5EF4-FFF2-40B4-BE49-F238E27FC236}">
                <a16:creationId xmlns:a16="http://schemas.microsoft.com/office/drawing/2014/main" id="{D90799B9-1B91-0406-06C8-4C5399A692E7}"/>
              </a:ext>
            </a:extLst>
          </p:cNvPr>
          <p:cNvSpPr>
            <a:spLocks noGrp="1"/>
          </p:cNvSpPr>
          <p:nvPr>
            <p:ph sz="half" idx="1"/>
          </p:nvPr>
        </p:nvSpPr>
        <p:spPr>
          <a:xfrm>
            <a:off x="609600" y="1920085"/>
            <a:ext cx="10784440" cy="4434840"/>
          </a:xfrm>
        </p:spPr>
        <p:txBody>
          <a:bodyPr/>
          <a:lstStyle/>
          <a:p>
            <a:pPr marL="0" indent="0" algn="ctr">
              <a:buNone/>
            </a:pPr>
            <a:r>
              <a:rPr lang="en-US" sz="2000" u="sng" dirty="0"/>
              <a:t>Scenario 3: Fish Hatchery Construction</a:t>
            </a:r>
          </a:p>
          <a:p>
            <a:pPr marL="0" indent="0">
              <a:buNone/>
            </a:pPr>
            <a:r>
              <a:rPr lang="en-US" sz="2000" dirty="0"/>
              <a:t>State receives a grant to construct a new fish hatchery.  The total cost of the grant is $27,000,000.</a:t>
            </a:r>
          </a:p>
          <a:p>
            <a:pPr marL="0" indent="0">
              <a:buNone/>
            </a:pPr>
            <a:r>
              <a:rPr lang="en-US" sz="2000" dirty="0"/>
              <a:t>$23,000,000 of the total costs are project costs subject to Buy America preference.   </a:t>
            </a:r>
          </a:p>
          <a:p>
            <a:pPr marL="0" indent="0">
              <a:buNone/>
            </a:pPr>
            <a:r>
              <a:rPr lang="en-US" sz="2000" dirty="0"/>
              <a:t>Total Award = $27,000,000</a:t>
            </a:r>
          </a:p>
          <a:p>
            <a:r>
              <a:rPr lang="en-US" sz="2000" dirty="0"/>
              <a:t>Federal Share = $20,250,000</a:t>
            </a:r>
          </a:p>
          <a:p>
            <a:r>
              <a:rPr lang="en-US" sz="2000" dirty="0"/>
              <a:t>Match Share = $6,750,000</a:t>
            </a:r>
          </a:p>
          <a:p>
            <a:pPr marL="0" indent="0">
              <a:buNone/>
            </a:pPr>
            <a:endParaRPr lang="en-US" sz="2000" dirty="0"/>
          </a:p>
          <a:p>
            <a:pPr marL="0" indent="0">
              <a:buNone/>
            </a:pPr>
            <a:r>
              <a:rPr lang="en-US" sz="2000" dirty="0"/>
              <a:t>Does the de Minimis Waiver apply?  If so, how much</a:t>
            </a:r>
          </a:p>
          <a:p>
            <a:pPr marL="0" indent="0">
              <a:buNone/>
            </a:pPr>
            <a:r>
              <a:rPr lang="en-US" sz="2000" dirty="0"/>
              <a:t> </a:t>
            </a:r>
          </a:p>
          <a:p>
            <a:pPr marL="0" indent="0">
              <a:buNone/>
            </a:pPr>
            <a:endParaRPr lang="en-US" sz="2000" dirty="0"/>
          </a:p>
        </p:txBody>
      </p:sp>
      <p:sp>
        <p:nvSpPr>
          <p:cNvPr id="5" name="TextBox 4">
            <a:extLst>
              <a:ext uri="{FF2B5EF4-FFF2-40B4-BE49-F238E27FC236}">
                <a16:creationId xmlns:a16="http://schemas.microsoft.com/office/drawing/2014/main" id="{73C85A7B-FC31-F0DF-0DE8-593906C87E01}"/>
              </a:ext>
            </a:extLst>
          </p:cNvPr>
          <p:cNvSpPr txBox="1"/>
          <p:nvPr/>
        </p:nvSpPr>
        <p:spPr>
          <a:xfrm>
            <a:off x="2630184" y="5517222"/>
            <a:ext cx="9061807" cy="523220"/>
          </a:xfrm>
          <a:prstGeom prst="rect">
            <a:avLst/>
          </a:prstGeom>
          <a:noFill/>
        </p:spPr>
        <p:txBody>
          <a:bodyPr wrap="square" rtlCol="0">
            <a:spAutoFit/>
          </a:bodyPr>
          <a:lstStyle/>
          <a:p>
            <a:r>
              <a:rPr lang="en-US" sz="2800" dirty="0">
                <a:solidFill>
                  <a:srgbClr val="FF0000"/>
                </a:solidFill>
              </a:rPr>
              <a:t>YES -  ($23,000,000 x 0.05) = </a:t>
            </a:r>
            <a:r>
              <a:rPr lang="en-US" sz="2800" strike="sngStrike" dirty="0">
                <a:solidFill>
                  <a:srgbClr val="FF0000"/>
                </a:solidFill>
              </a:rPr>
              <a:t>$1,150,000 </a:t>
            </a:r>
            <a:r>
              <a:rPr lang="en-US" sz="2800" dirty="0">
                <a:solidFill>
                  <a:srgbClr val="FF0000"/>
                </a:solidFill>
              </a:rPr>
              <a:t>(cap at $1,000,000)</a:t>
            </a:r>
          </a:p>
        </p:txBody>
      </p:sp>
      <p:pic>
        <p:nvPicPr>
          <p:cNvPr id="4" name="Picture 2" descr="Image result for WSFR logo">
            <a:extLst>
              <a:ext uri="{FF2B5EF4-FFF2-40B4-BE49-F238E27FC236}">
                <a16:creationId xmlns:a16="http://schemas.microsoft.com/office/drawing/2014/main" id="{4FDF6FB2-512A-F2FA-CEAA-459125563D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0076" y="240977"/>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257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5" end="5"/>
                                            </p:txEl>
                                          </p:spTgt>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p:cTn id="4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7" end="7"/>
                                            </p:tx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p:cTn id="49"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p:cTn id="57" dur="1000" fill="hold"/>
                                        <p:tgtEl>
                                          <p:spTgt spid="5"/>
                                        </p:tgtEl>
                                        <p:attrNameLst>
                                          <p:attrName>ppt_w</p:attrName>
                                        </p:attrNameLst>
                                      </p:cBhvr>
                                      <p:tavLst>
                                        <p:tav tm="0">
                                          <p:val>
                                            <p:fltVal val="0"/>
                                          </p:val>
                                        </p:tav>
                                        <p:tav tm="100000">
                                          <p:val>
                                            <p:strVal val="#ppt_w"/>
                                          </p:val>
                                        </p:tav>
                                      </p:tavLst>
                                    </p:anim>
                                    <p:anim calcmode="lin" valueType="num">
                                      <p:cBhvr>
                                        <p:cTn id="58" dur="1000" fill="hold"/>
                                        <p:tgtEl>
                                          <p:spTgt spid="5"/>
                                        </p:tgtEl>
                                        <p:attrNameLst>
                                          <p:attrName>ppt_h</p:attrName>
                                        </p:attrNameLst>
                                      </p:cBhvr>
                                      <p:tavLst>
                                        <p:tav tm="0">
                                          <p:val>
                                            <p:fltVal val="0"/>
                                          </p:val>
                                        </p:tav>
                                        <p:tav tm="100000">
                                          <p:val>
                                            <p:strVal val="#ppt_h"/>
                                          </p:val>
                                        </p:tav>
                                      </p:tavLst>
                                    </p:anim>
                                    <p:anim calcmode="lin" valueType="num">
                                      <p:cBhvr>
                                        <p:cTn id="59" dur="1000" fill="hold"/>
                                        <p:tgtEl>
                                          <p:spTgt spid="5"/>
                                        </p:tgtEl>
                                        <p:attrNameLst>
                                          <p:attrName>style.rotation</p:attrName>
                                        </p:attrNameLst>
                                      </p:cBhvr>
                                      <p:tavLst>
                                        <p:tav tm="0">
                                          <p:val>
                                            <p:fltVal val="90"/>
                                          </p:val>
                                        </p:tav>
                                        <p:tav tm="100000">
                                          <p:val>
                                            <p:fltVal val="0"/>
                                          </p:val>
                                        </p:tav>
                                      </p:tavLst>
                                    </p:anim>
                                    <p:animEffect transition="in" filter="fade">
                                      <p:cBhvr>
                                        <p:cTn id="6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74D3B-D615-9143-C24D-D539B487AC6F}"/>
              </a:ext>
            </a:extLst>
          </p:cNvPr>
          <p:cNvSpPr>
            <a:spLocks noGrp="1"/>
          </p:cNvSpPr>
          <p:nvPr>
            <p:ph type="title"/>
          </p:nvPr>
        </p:nvSpPr>
        <p:spPr/>
        <p:txBody>
          <a:bodyPr/>
          <a:lstStyle/>
          <a:p>
            <a:r>
              <a:rPr lang="en-US" dirty="0"/>
              <a:t>De Minimis Purchases Waiver Examples</a:t>
            </a:r>
          </a:p>
        </p:txBody>
      </p:sp>
      <p:sp>
        <p:nvSpPr>
          <p:cNvPr id="3" name="Content Placeholder 2">
            <a:extLst>
              <a:ext uri="{FF2B5EF4-FFF2-40B4-BE49-F238E27FC236}">
                <a16:creationId xmlns:a16="http://schemas.microsoft.com/office/drawing/2014/main" id="{D90799B9-1B91-0406-06C8-4C5399A692E7}"/>
              </a:ext>
            </a:extLst>
          </p:cNvPr>
          <p:cNvSpPr>
            <a:spLocks noGrp="1"/>
          </p:cNvSpPr>
          <p:nvPr>
            <p:ph sz="half" idx="1"/>
          </p:nvPr>
        </p:nvSpPr>
        <p:spPr>
          <a:xfrm>
            <a:off x="609600" y="1920085"/>
            <a:ext cx="10784440" cy="4434840"/>
          </a:xfrm>
        </p:spPr>
        <p:txBody>
          <a:bodyPr/>
          <a:lstStyle/>
          <a:p>
            <a:pPr marL="0" indent="0" algn="ctr">
              <a:buNone/>
            </a:pPr>
            <a:r>
              <a:rPr lang="en-US" sz="2000" u="sng" dirty="0"/>
              <a:t>Scenario 4: Statewide WMA O&amp;M grant</a:t>
            </a:r>
          </a:p>
          <a:p>
            <a:pPr marL="0" indent="0">
              <a:buNone/>
            </a:pPr>
            <a:r>
              <a:rPr lang="en-US" sz="2000" dirty="0"/>
              <a:t>State receives a grant to operate and maintain their statewide WMAs.  The total cost of the grant is $6,000,000.  $160,000 of the total costs are for 3 infrastructure projects  with costs subject to Buy America preference.   </a:t>
            </a:r>
          </a:p>
          <a:p>
            <a:pPr marL="0" indent="0">
              <a:buNone/>
            </a:pPr>
            <a:r>
              <a:rPr lang="en-US" sz="2000" dirty="0"/>
              <a:t>Total Award = $6,000,000</a:t>
            </a:r>
          </a:p>
          <a:p>
            <a:r>
              <a:rPr lang="en-US" sz="2000" dirty="0"/>
              <a:t>Federal Share = $4,500,000</a:t>
            </a:r>
          </a:p>
          <a:p>
            <a:r>
              <a:rPr lang="en-US" sz="2000" dirty="0"/>
              <a:t>Match Share = $1,500,000</a:t>
            </a:r>
          </a:p>
          <a:p>
            <a:pPr marL="0" indent="0">
              <a:buNone/>
            </a:pPr>
            <a:endParaRPr lang="en-US" sz="2000" dirty="0"/>
          </a:p>
          <a:p>
            <a:pPr marL="0" indent="0">
              <a:buNone/>
            </a:pPr>
            <a:r>
              <a:rPr lang="en-US" sz="2000" dirty="0"/>
              <a:t>Does the de Minimis Waiver apply?  If so, how much</a:t>
            </a:r>
          </a:p>
          <a:p>
            <a:pPr marL="0" indent="0">
              <a:buNone/>
            </a:pPr>
            <a:r>
              <a:rPr lang="en-US" sz="2000" dirty="0"/>
              <a:t> </a:t>
            </a:r>
          </a:p>
          <a:p>
            <a:pPr marL="0" indent="0">
              <a:buNone/>
            </a:pPr>
            <a:endParaRPr lang="en-US" sz="2000" dirty="0"/>
          </a:p>
        </p:txBody>
      </p:sp>
      <p:sp>
        <p:nvSpPr>
          <p:cNvPr id="5" name="TextBox 4">
            <a:extLst>
              <a:ext uri="{FF2B5EF4-FFF2-40B4-BE49-F238E27FC236}">
                <a16:creationId xmlns:a16="http://schemas.microsoft.com/office/drawing/2014/main" id="{73C85A7B-FC31-F0DF-0DE8-593906C87E01}"/>
              </a:ext>
            </a:extLst>
          </p:cNvPr>
          <p:cNvSpPr txBox="1"/>
          <p:nvPr/>
        </p:nvSpPr>
        <p:spPr>
          <a:xfrm>
            <a:off x="2332233" y="5270643"/>
            <a:ext cx="9061807" cy="1384995"/>
          </a:xfrm>
          <a:prstGeom prst="rect">
            <a:avLst/>
          </a:prstGeom>
          <a:noFill/>
        </p:spPr>
        <p:txBody>
          <a:bodyPr wrap="square" rtlCol="0">
            <a:spAutoFit/>
          </a:bodyPr>
          <a:lstStyle/>
          <a:p>
            <a:r>
              <a:rPr lang="en-US" sz="2800" dirty="0">
                <a:solidFill>
                  <a:srgbClr val="FF0000"/>
                </a:solidFill>
              </a:rPr>
              <a:t>YES -  P1 ($40,000 x 0.05 = $2,000)</a:t>
            </a:r>
          </a:p>
          <a:p>
            <a:r>
              <a:rPr lang="en-US" sz="2800" dirty="0">
                <a:solidFill>
                  <a:srgbClr val="FF0000"/>
                </a:solidFill>
              </a:rPr>
              <a:t>	 P2 ($50,000 x 0.05 = $2,500)</a:t>
            </a:r>
          </a:p>
          <a:p>
            <a:r>
              <a:rPr lang="en-US" sz="2800" dirty="0">
                <a:solidFill>
                  <a:srgbClr val="FF0000"/>
                </a:solidFill>
              </a:rPr>
              <a:t>	 P3 ($70,000 x 0.05 = $3,500)</a:t>
            </a:r>
          </a:p>
        </p:txBody>
      </p:sp>
      <p:sp>
        <p:nvSpPr>
          <p:cNvPr id="4" name="TextBox 3">
            <a:extLst>
              <a:ext uri="{FF2B5EF4-FFF2-40B4-BE49-F238E27FC236}">
                <a16:creationId xmlns:a16="http://schemas.microsoft.com/office/drawing/2014/main" id="{8459D6F9-D839-524C-5548-B059EBA76FB2}"/>
              </a:ext>
            </a:extLst>
          </p:cNvPr>
          <p:cNvSpPr txBox="1"/>
          <p:nvPr/>
        </p:nvSpPr>
        <p:spPr>
          <a:xfrm>
            <a:off x="6832315" y="3319631"/>
            <a:ext cx="4277474" cy="923330"/>
          </a:xfrm>
          <a:prstGeom prst="rect">
            <a:avLst/>
          </a:prstGeom>
          <a:noFill/>
        </p:spPr>
        <p:txBody>
          <a:bodyPr wrap="square" rtlCol="0">
            <a:spAutoFit/>
          </a:bodyPr>
          <a:lstStyle/>
          <a:p>
            <a:r>
              <a:rPr lang="en-US" dirty="0"/>
              <a:t>P1 = $40,000 Storage Shed</a:t>
            </a:r>
          </a:p>
          <a:p>
            <a:r>
              <a:rPr lang="en-US" dirty="0"/>
              <a:t>P2 = $50,000 Restrooms</a:t>
            </a:r>
          </a:p>
          <a:p>
            <a:r>
              <a:rPr lang="en-US" dirty="0"/>
              <a:t>P3 = $70,000 ADA Hunting Structures</a:t>
            </a:r>
          </a:p>
        </p:txBody>
      </p:sp>
      <p:pic>
        <p:nvPicPr>
          <p:cNvPr id="6" name="Picture 2" descr="Image result for WSFR logo">
            <a:extLst>
              <a:ext uri="{FF2B5EF4-FFF2-40B4-BE49-F238E27FC236}">
                <a16:creationId xmlns:a16="http://schemas.microsoft.com/office/drawing/2014/main" id="{FF7BC35C-3AE1-6B59-C73A-9816ED84E8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0076" y="240977"/>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967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6" end="6"/>
                                            </p:txEl>
                                          </p:spTgt>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p:cTn id="4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7" end="7"/>
                                            </p:tx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1000" fill="hold"/>
                                        <p:tgtEl>
                                          <p:spTgt spid="4"/>
                                        </p:tgtEl>
                                        <p:attrNameLst>
                                          <p:attrName>ppt_w</p:attrName>
                                        </p:attrNameLst>
                                      </p:cBhvr>
                                      <p:tavLst>
                                        <p:tav tm="0">
                                          <p:val>
                                            <p:fltVal val="0"/>
                                          </p:val>
                                        </p:tav>
                                        <p:tav tm="100000">
                                          <p:val>
                                            <p:strVal val="#ppt_w"/>
                                          </p:val>
                                        </p:tav>
                                      </p:tavLst>
                                    </p:anim>
                                    <p:anim calcmode="lin" valueType="num">
                                      <p:cBhvr>
                                        <p:cTn id="50" dur="1000" fill="hold"/>
                                        <p:tgtEl>
                                          <p:spTgt spid="4"/>
                                        </p:tgtEl>
                                        <p:attrNameLst>
                                          <p:attrName>ppt_h</p:attrName>
                                        </p:attrNameLst>
                                      </p:cBhvr>
                                      <p:tavLst>
                                        <p:tav tm="0">
                                          <p:val>
                                            <p:fltVal val="0"/>
                                          </p:val>
                                        </p:tav>
                                        <p:tav tm="100000">
                                          <p:val>
                                            <p:strVal val="#ppt_h"/>
                                          </p:val>
                                        </p:tav>
                                      </p:tavLst>
                                    </p:anim>
                                    <p:anim calcmode="lin" valueType="num">
                                      <p:cBhvr>
                                        <p:cTn id="51" dur="1000" fill="hold"/>
                                        <p:tgtEl>
                                          <p:spTgt spid="4"/>
                                        </p:tgtEl>
                                        <p:attrNameLst>
                                          <p:attrName>style.rotation</p:attrName>
                                        </p:attrNameLst>
                                      </p:cBhvr>
                                      <p:tavLst>
                                        <p:tav tm="0">
                                          <p:val>
                                            <p:fltVal val="90"/>
                                          </p:val>
                                        </p:tav>
                                        <p:tav tm="100000">
                                          <p:val>
                                            <p:fltVal val="0"/>
                                          </p:val>
                                        </p:tav>
                                      </p:tavLst>
                                    </p:anim>
                                    <p:animEffect transition="in" filter="fade">
                                      <p:cBhvr>
                                        <p:cTn id="52" dur="10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p:cTn id="57" dur="1000" fill="hold"/>
                                        <p:tgtEl>
                                          <p:spTgt spid="5"/>
                                        </p:tgtEl>
                                        <p:attrNameLst>
                                          <p:attrName>ppt_w</p:attrName>
                                        </p:attrNameLst>
                                      </p:cBhvr>
                                      <p:tavLst>
                                        <p:tav tm="0">
                                          <p:val>
                                            <p:fltVal val="0"/>
                                          </p:val>
                                        </p:tav>
                                        <p:tav tm="100000">
                                          <p:val>
                                            <p:strVal val="#ppt_w"/>
                                          </p:val>
                                        </p:tav>
                                      </p:tavLst>
                                    </p:anim>
                                    <p:anim calcmode="lin" valueType="num">
                                      <p:cBhvr>
                                        <p:cTn id="58" dur="1000" fill="hold"/>
                                        <p:tgtEl>
                                          <p:spTgt spid="5"/>
                                        </p:tgtEl>
                                        <p:attrNameLst>
                                          <p:attrName>ppt_h</p:attrName>
                                        </p:attrNameLst>
                                      </p:cBhvr>
                                      <p:tavLst>
                                        <p:tav tm="0">
                                          <p:val>
                                            <p:fltVal val="0"/>
                                          </p:val>
                                        </p:tav>
                                        <p:tav tm="100000">
                                          <p:val>
                                            <p:strVal val="#ppt_h"/>
                                          </p:val>
                                        </p:tav>
                                      </p:tavLst>
                                    </p:anim>
                                    <p:anim calcmode="lin" valueType="num">
                                      <p:cBhvr>
                                        <p:cTn id="59" dur="1000" fill="hold"/>
                                        <p:tgtEl>
                                          <p:spTgt spid="5"/>
                                        </p:tgtEl>
                                        <p:attrNameLst>
                                          <p:attrName>style.rotation</p:attrName>
                                        </p:attrNameLst>
                                      </p:cBhvr>
                                      <p:tavLst>
                                        <p:tav tm="0">
                                          <p:val>
                                            <p:fltVal val="90"/>
                                          </p:val>
                                        </p:tav>
                                        <p:tav tm="100000">
                                          <p:val>
                                            <p:fltVal val="0"/>
                                          </p:val>
                                        </p:tav>
                                      </p:tavLst>
                                    </p:anim>
                                    <p:animEffect transition="in" filter="fade">
                                      <p:cBhvr>
                                        <p:cTn id="6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891E1-3A13-BC76-193A-A0A323373638}"/>
              </a:ext>
            </a:extLst>
          </p:cNvPr>
          <p:cNvSpPr>
            <a:spLocks noGrp="1"/>
          </p:cNvSpPr>
          <p:nvPr>
            <p:ph type="title"/>
          </p:nvPr>
        </p:nvSpPr>
        <p:spPr/>
        <p:txBody>
          <a:bodyPr/>
          <a:lstStyle/>
          <a:p>
            <a:r>
              <a:rPr lang="en-US" dirty="0"/>
              <a:t>Training Team Thoughts</a:t>
            </a:r>
          </a:p>
        </p:txBody>
      </p:sp>
      <p:sp>
        <p:nvSpPr>
          <p:cNvPr id="3" name="Content Placeholder 2">
            <a:extLst>
              <a:ext uri="{FF2B5EF4-FFF2-40B4-BE49-F238E27FC236}">
                <a16:creationId xmlns:a16="http://schemas.microsoft.com/office/drawing/2014/main" id="{1684BA53-25A5-F899-CBEF-5DB8ACBDFF02}"/>
              </a:ext>
            </a:extLst>
          </p:cNvPr>
          <p:cNvSpPr>
            <a:spLocks noGrp="1"/>
          </p:cNvSpPr>
          <p:nvPr>
            <p:ph idx="1"/>
          </p:nvPr>
        </p:nvSpPr>
        <p:spPr/>
        <p:txBody>
          <a:bodyPr/>
          <a:lstStyle/>
          <a:p>
            <a:r>
              <a:rPr lang="en-US" dirty="0"/>
              <a:t>Domestic preference requirements continues to be a top priority</a:t>
            </a:r>
          </a:p>
          <a:p>
            <a:pPr lvl="2"/>
            <a:r>
              <a:rPr lang="en-US" dirty="0"/>
              <a:t>Increase domestic supply chains</a:t>
            </a:r>
          </a:p>
          <a:p>
            <a:pPr lvl="2"/>
            <a:r>
              <a:rPr lang="en-US" dirty="0"/>
              <a:t>Make domestic supply chains more resilient</a:t>
            </a:r>
          </a:p>
          <a:p>
            <a:pPr lvl="2"/>
            <a:r>
              <a:rPr lang="en-US" dirty="0"/>
              <a:t>Provide demand to domestic producers</a:t>
            </a:r>
          </a:p>
          <a:p>
            <a:pPr marL="0" indent="0">
              <a:buNone/>
            </a:pPr>
            <a:endParaRPr lang="en-US" dirty="0"/>
          </a:p>
          <a:p>
            <a:pPr marL="0" indent="0">
              <a:buNone/>
            </a:pPr>
            <a:r>
              <a:rPr lang="en-US" u="sng" dirty="0"/>
              <a:t>Small Grants Waiver</a:t>
            </a:r>
          </a:p>
          <a:p>
            <a:pPr lvl="1"/>
            <a:r>
              <a:rPr lang="en-US" dirty="0"/>
              <a:t>Utility for low dollar procurement infrastructure awards </a:t>
            </a:r>
            <a:r>
              <a:rPr lang="en-US" u="sng" dirty="0"/>
              <a:t>&lt;</a:t>
            </a:r>
            <a:r>
              <a:rPr lang="en-US" dirty="0"/>
              <a:t> $210,000 (15% variance). </a:t>
            </a:r>
          </a:p>
          <a:p>
            <a:pPr lvl="1"/>
            <a:r>
              <a:rPr lang="en-US" dirty="0"/>
              <a:t>Audits/reviews may be looking for “piece-meal” projects looking to circumvent.</a:t>
            </a:r>
          </a:p>
          <a:p>
            <a:pPr marL="0" lvl="2" indent="0">
              <a:buNone/>
            </a:pPr>
            <a:endParaRPr lang="en-US" dirty="0"/>
          </a:p>
          <a:p>
            <a:endParaRPr lang="en-US" dirty="0"/>
          </a:p>
        </p:txBody>
      </p:sp>
      <p:pic>
        <p:nvPicPr>
          <p:cNvPr id="4" name="Picture 2" descr="Image result for WSFR logo">
            <a:extLst>
              <a:ext uri="{FF2B5EF4-FFF2-40B4-BE49-F238E27FC236}">
                <a16:creationId xmlns:a16="http://schemas.microsoft.com/office/drawing/2014/main" id="{CD93BFC4-A8FE-6FDF-5DD9-2DFD45E06B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0076" y="240977"/>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5901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891E1-3A13-BC76-193A-A0A323373638}"/>
              </a:ext>
            </a:extLst>
          </p:cNvPr>
          <p:cNvSpPr>
            <a:spLocks noGrp="1"/>
          </p:cNvSpPr>
          <p:nvPr>
            <p:ph type="title"/>
          </p:nvPr>
        </p:nvSpPr>
        <p:spPr/>
        <p:txBody>
          <a:bodyPr/>
          <a:lstStyle/>
          <a:p>
            <a:r>
              <a:rPr lang="en-US" dirty="0"/>
              <a:t>Training Team Thoughts</a:t>
            </a:r>
          </a:p>
        </p:txBody>
      </p:sp>
      <p:sp>
        <p:nvSpPr>
          <p:cNvPr id="3" name="Content Placeholder 2">
            <a:extLst>
              <a:ext uri="{FF2B5EF4-FFF2-40B4-BE49-F238E27FC236}">
                <a16:creationId xmlns:a16="http://schemas.microsoft.com/office/drawing/2014/main" id="{1684BA53-25A5-F899-CBEF-5DB8ACBDFF02}"/>
              </a:ext>
            </a:extLst>
          </p:cNvPr>
          <p:cNvSpPr>
            <a:spLocks noGrp="1"/>
          </p:cNvSpPr>
          <p:nvPr>
            <p:ph idx="1"/>
          </p:nvPr>
        </p:nvSpPr>
        <p:spPr/>
        <p:txBody>
          <a:bodyPr/>
          <a:lstStyle/>
          <a:p>
            <a:r>
              <a:rPr lang="en-US" dirty="0"/>
              <a:t>Domestic preference requirements continues to be a top priority</a:t>
            </a:r>
          </a:p>
          <a:p>
            <a:pPr lvl="2"/>
            <a:r>
              <a:rPr lang="en-US" dirty="0"/>
              <a:t>Increase domestic supply chains</a:t>
            </a:r>
          </a:p>
          <a:p>
            <a:pPr lvl="2"/>
            <a:r>
              <a:rPr lang="en-US" dirty="0"/>
              <a:t>Make domestic supply chains more resilient</a:t>
            </a:r>
          </a:p>
          <a:p>
            <a:pPr lvl="2"/>
            <a:r>
              <a:rPr lang="en-US" dirty="0"/>
              <a:t>Provide demand to domestic producers</a:t>
            </a:r>
          </a:p>
          <a:p>
            <a:pPr marL="0" indent="0">
              <a:buNone/>
            </a:pPr>
            <a:endParaRPr lang="en-US" dirty="0"/>
          </a:p>
          <a:p>
            <a:pPr marL="0" indent="0">
              <a:buNone/>
            </a:pPr>
            <a:r>
              <a:rPr lang="en-US" u="sng" dirty="0"/>
              <a:t>De Minimis Waiver</a:t>
            </a:r>
          </a:p>
          <a:p>
            <a:pPr lvl="1"/>
            <a:r>
              <a:rPr lang="en-US" dirty="0"/>
              <a:t>Infrastructure projects should be bid/procured/purchased requiring domestic items.</a:t>
            </a:r>
          </a:p>
          <a:p>
            <a:pPr lvl="1"/>
            <a:r>
              <a:rPr lang="en-US" dirty="0"/>
              <a:t>Utility is meant to allow flexibility in select (lower cost items) that are not available domestically or in very limited supply.</a:t>
            </a:r>
          </a:p>
          <a:p>
            <a:pPr marL="0" lvl="2" indent="0">
              <a:buNone/>
            </a:pPr>
            <a:endParaRPr lang="en-US" dirty="0"/>
          </a:p>
          <a:p>
            <a:endParaRPr lang="en-US" dirty="0"/>
          </a:p>
        </p:txBody>
      </p:sp>
      <p:pic>
        <p:nvPicPr>
          <p:cNvPr id="4" name="Picture 2" descr="Image result for WSFR logo">
            <a:extLst>
              <a:ext uri="{FF2B5EF4-FFF2-40B4-BE49-F238E27FC236}">
                <a16:creationId xmlns:a16="http://schemas.microsoft.com/office/drawing/2014/main" id="{DE7F2799-4CE2-4DA2-075F-7B1EAA4A3B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0076" y="240977"/>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1869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3D9F2-3651-4B72-B2AD-79B35623ED6B}"/>
              </a:ext>
            </a:extLst>
          </p:cNvPr>
          <p:cNvSpPr>
            <a:spLocks noGrp="1"/>
          </p:cNvSpPr>
          <p:nvPr>
            <p:ph type="title"/>
          </p:nvPr>
        </p:nvSpPr>
        <p:spPr/>
        <p:txBody>
          <a:bodyPr/>
          <a:lstStyle/>
          <a:p>
            <a:r>
              <a:rPr lang="en-US" dirty="0"/>
              <a:t>Any Questions?</a:t>
            </a:r>
          </a:p>
        </p:txBody>
      </p:sp>
      <p:pic>
        <p:nvPicPr>
          <p:cNvPr id="3" name="Picture 2" descr="A picture containing truck, sitting, parked, side&#10;&#10;Description automatically generated">
            <a:extLst>
              <a:ext uri="{FF2B5EF4-FFF2-40B4-BE49-F238E27FC236}">
                <a16:creationId xmlns:a16="http://schemas.microsoft.com/office/drawing/2014/main" id="{4D6CC353-89D1-42EB-A705-D22568CFD2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4012" y="1970378"/>
            <a:ext cx="4914900" cy="4542187"/>
          </a:xfrm>
          <a:prstGeom prst="rect">
            <a:avLst/>
          </a:prstGeom>
        </p:spPr>
      </p:pic>
      <p:pic>
        <p:nvPicPr>
          <p:cNvPr id="4" name="Picture 2" descr="Image result for WSFR logo">
            <a:extLst>
              <a:ext uri="{FF2B5EF4-FFF2-40B4-BE49-F238E27FC236}">
                <a16:creationId xmlns:a16="http://schemas.microsoft.com/office/drawing/2014/main" id="{352B2940-A747-409B-8815-7BDBE46B53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0076" y="240977"/>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Diagram&#10;&#10;Description automatically generated">
            <a:extLst>
              <a:ext uri="{FF2B5EF4-FFF2-40B4-BE49-F238E27FC236}">
                <a16:creationId xmlns:a16="http://schemas.microsoft.com/office/drawing/2014/main" id="{1DAAF691-7767-9BA0-AB12-98E34BFA60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042" y="3007811"/>
            <a:ext cx="4248743" cy="2467319"/>
          </a:xfrm>
          <a:prstGeom prst="rect">
            <a:avLst/>
          </a:prstGeom>
        </p:spPr>
      </p:pic>
    </p:spTree>
    <p:extLst>
      <p:ext uri="{BB962C8B-B14F-4D97-AF65-F5344CB8AC3E}">
        <p14:creationId xmlns:p14="http://schemas.microsoft.com/office/powerpoint/2010/main" val="1070216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5CA6A-3AB6-4EB2-82AF-D027E4A46FA2}"/>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EF416A28-5077-42B6-AFAF-0656D1F7A2A7}"/>
              </a:ext>
            </a:extLst>
          </p:cNvPr>
          <p:cNvSpPr>
            <a:spLocks noGrp="1"/>
          </p:cNvSpPr>
          <p:nvPr>
            <p:ph idx="1"/>
          </p:nvPr>
        </p:nvSpPr>
        <p:spPr>
          <a:xfrm>
            <a:off x="609599" y="1935164"/>
            <a:ext cx="11298149" cy="4389437"/>
          </a:xfrm>
        </p:spPr>
        <p:txBody>
          <a:bodyPr/>
          <a:lstStyle/>
          <a:p>
            <a:pPr marL="0" indent="0">
              <a:buNone/>
            </a:pPr>
            <a:r>
              <a:rPr lang="en-US" dirty="0"/>
              <a:t>November 15, 2021, the Infrastructure Investment and Jobs Act signed into law: </a:t>
            </a:r>
          </a:p>
          <a:p>
            <a:pPr lvl="1"/>
            <a:r>
              <a:rPr lang="en-US" dirty="0"/>
              <a:t>Commonly called the Bipartisan Infrastructure Law (BIL).</a:t>
            </a:r>
          </a:p>
          <a:p>
            <a:pPr lvl="1"/>
            <a:r>
              <a:rPr lang="en-US" dirty="0"/>
              <a:t>Build America, Buy America Act included in BIL.</a:t>
            </a:r>
          </a:p>
          <a:p>
            <a:pPr marL="0" indent="0">
              <a:buNone/>
            </a:pPr>
            <a:endParaRPr lang="en-US" dirty="0"/>
          </a:p>
          <a:p>
            <a:pPr marL="0" indent="0">
              <a:buNone/>
            </a:pPr>
            <a:r>
              <a:rPr lang="en-US" dirty="0"/>
              <a:t>Build America, Buy America (BABA) Act: </a:t>
            </a:r>
          </a:p>
          <a:p>
            <a:pPr lvl="1"/>
            <a:r>
              <a:rPr lang="en-US" dirty="0"/>
              <a:t>No later than May 14, 2022: </a:t>
            </a:r>
          </a:p>
          <a:p>
            <a:pPr marL="668337" lvl="2" indent="0">
              <a:buNone/>
            </a:pPr>
            <a:r>
              <a:rPr lang="en-US" sz="1900" i="1" dirty="0"/>
              <a:t>“… each Federal agency </a:t>
            </a:r>
            <a:r>
              <a:rPr lang="en-US" sz="1900" i="1" u="sng" dirty="0"/>
              <a:t>shall ensure that none of the funds made available for a Federal financial assistance program for infrastructure</a:t>
            </a:r>
            <a:r>
              <a:rPr lang="en-US" sz="1900" i="1" dirty="0"/>
              <a:t>,… may be obligated for a project unless all of the iron, steel, manufactured products, and construction materials used in the project are produced in the United States.”</a:t>
            </a:r>
          </a:p>
          <a:p>
            <a:pPr marL="0" indent="0">
              <a:buNone/>
            </a:pPr>
            <a:endParaRPr lang="en-US" dirty="0"/>
          </a:p>
        </p:txBody>
      </p:sp>
      <p:sp>
        <p:nvSpPr>
          <p:cNvPr id="4" name="Vertical Scroll 3">
            <a:extLst>
              <a:ext uri="{FF2B5EF4-FFF2-40B4-BE49-F238E27FC236}">
                <a16:creationId xmlns:a16="http://schemas.microsoft.com/office/drawing/2014/main" id="{16E29DFE-FD7B-4E3B-8B59-348D1A18BB9A}"/>
              </a:ext>
            </a:extLst>
          </p:cNvPr>
          <p:cNvSpPr>
            <a:spLocks/>
          </p:cNvSpPr>
          <p:nvPr/>
        </p:nvSpPr>
        <p:spPr>
          <a:xfrm>
            <a:off x="10553444" y="5823261"/>
            <a:ext cx="1507792" cy="878058"/>
          </a:xfrm>
          <a:prstGeom prst="verticalScroll">
            <a:avLst/>
          </a:prstGeom>
        </p:spPr>
        <p:style>
          <a:lnRef idx="1">
            <a:schemeClr val="accent1"/>
          </a:lnRef>
          <a:fillRef idx="2">
            <a:schemeClr val="accent1"/>
          </a:fillRef>
          <a:effectRef idx="1">
            <a:schemeClr val="accent1"/>
          </a:effectRef>
          <a:fontRef idx="minor">
            <a:schemeClr val="dk1"/>
          </a:fontRef>
        </p:style>
        <p:txBody>
          <a:bodyPr lIns="45720" rIns="45720" rtlCol="0" anchor="ctr"/>
          <a:lstStyle/>
          <a:p>
            <a:pPr algn="ctr"/>
            <a:r>
              <a:rPr lang="en-US" sz="1600" dirty="0">
                <a:latin typeface="+mj-lt"/>
              </a:rPr>
              <a:t>Pub. L. 117-58 </a:t>
            </a:r>
            <a:r>
              <a:rPr lang="en-US" sz="1600" b="0" i="0" u="none" strike="noStrike" baseline="0" dirty="0">
                <a:solidFill>
                  <a:srgbClr val="000000"/>
                </a:solidFill>
                <a:latin typeface="+mj-lt"/>
              </a:rPr>
              <a:t>§§ 70901-52</a:t>
            </a:r>
            <a:endParaRPr lang="en-US" sz="1600" dirty="0">
              <a:latin typeface="+mj-lt"/>
            </a:endParaRPr>
          </a:p>
        </p:txBody>
      </p:sp>
      <p:pic>
        <p:nvPicPr>
          <p:cNvPr id="5" name="Picture 2" descr="Image result for WSFR logo">
            <a:extLst>
              <a:ext uri="{FF2B5EF4-FFF2-40B4-BE49-F238E27FC236}">
                <a16:creationId xmlns:a16="http://schemas.microsoft.com/office/drawing/2014/main" id="{0F85DEAC-47CA-4E93-BF92-34F5B7B06B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0076" y="240977"/>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2540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76343-4AE2-D8DB-44BC-BF14537A5E59}"/>
              </a:ext>
            </a:extLst>
          </p:cNvPr>
          <p:cNvSpPr>
            <a:spLocks noGrp="1"/>
          </p:cNvSpPr>
          <p:nvPr>
            <p:ph type="title"/>
          </p:nvPr>
        </p:nvSpPr>
        <p:spPr/>
        <p:txBody>
          <a:bodyPr/>
          <a:lstStyle/>
          <a:p>
            <a:r>
              <a:rPr lang="en-US" dirty="0"/>
              <a:t>Purpose of the BABA Act</a:t>
            </a:r>
          </a:p>
        </p:txBody>
      </p:sp>
      <p:sp>
        <p:nvSpPr>
          <p:cNvPr id="3" name="Content Placeholder 2">
            <a:extLst>
              <a:ext uri="{FF2B5EF4-FFF2-40B4-BE49-F238E27FC236}">
                <a16:creationId xmlns:a16="http://schemas.microsoft.com/office/drawing/2014/main" id="{155817CA-7CC5-9D99-02CD-AD3EEAA9205A}"/>
              </a:ext>
            </a:extLst>
          </p:cNvPr>
          <p:cNvSpPr>
            <a:spLocks noGrp="1"/>
          </p:cNvSpPr>
          <p:nvPr>
            <p:ph idx="1"/>
          </p:nvPr>
        </p:nvSpPr>
        <p:spPr/>
        <p:txBody>
          <a:bodyPr/>
          <a:lstStyle/>
          <a:p>
            <a:pPr marL="0" indent="0">
              <a:buNone/>
            </a:pPr>
            <a:r>
              <a:rPr lang="en-US" dirty="0"/>
              <a:t>Affirms, consistent with E.O. 14005 (Ensuring the Future is Made in All of America by All of America’s Workers), the priority to use financial assistance awards to maximize the use of goods, products, and materials produced in the United States.</a:t>
            </a:r>
          </a:p>
          <a:p>
            <a:pPr lvl="1"/>
            <a:r>
              <a:rPr lang="en-US" dirty="0"/>
              <a:t>Increase domestic supply chains</a:t>
            </a:r>
          </a:p>
          <a:p>
            <a:pPr lvl="1"/>
            <a:r>
              <a:rPr lang="en-US" dirty="0"/>
              <a:t>Make domestic supply chains more resilient</a:t>
            </a:r>
          </a:p>
          <a:p>
            <a:pPr lvl="1"/>
            <a:r>
              <a:rPr lang="en-US" dirty="0"/>
              <a:t>Provide demand to domestic producers</a:t>
            </a:r>
          </a:p>
          <a:p>
            <a:pPr lvl="1"/>
            <a:endParaRPr lang="en-US" dirty="0"/>
          </a:p>
        </p:txBody>
      </p:sp>
      <p:sp>
        <p:nvSpPr>
          <p:cNvPr id="4" name="Vertical Scroll 3">
            <a:extLst>
              <a:ext uri="{FF2B5EF4-FFF2-40B4-BE49-F238E27FC236}">
                <a16:creationId xmlns:a16="http://schemas.microsoft.com/office/drawing/2014/main" id="{647B559C-039C-E6DA-4B69-4C408F3E190E}"/>
              </a:ext>
            </a:extLst>
          </p:cNvPr>
          <p:cNvSpPr>
            <a:spLocks/>
          </p:cNvSpPr>
          <p:nvPr/>
        </p:nvSpPr>
        <p:spPr>
          <a:xfrm>
            <a:off x="10553444" y="5823261"/>
            <a:ext cx="1507792" cy="878058"/>
          </a:xfrm>
          <a:prstGeom prst="verticalScroll">
            <a:avLst/>
          </a:prstGeom>
        </p:spPr>
        <p:style>
          <a:lnRef idx="1">
            <a:schemeClr val="accent1"/>
          </a:lnRef>
          <a:fillRef idx="2">
            <a:schemeClr val="accent1"/>
          </a:fillRef>
          <a:effectRef idx="1">
            <a:schemeClr val="accent1"/>
          </a:effectRef>
          <a:fontRef idx="minor">
            <a:schemeClr val="dk1"/>
          </a:fontRef>
        </p:style>
        <p:txBody>
          <a:bodyPr lIns="45720" rIns="45720" rtlCol="0" anchor="ctr"/>
          <a:lstStyle/>
          <a:p>
            <a:pPr algn="ctr"/>
            <a:r>
              <a:rPr lang="en-US" sz="1600" dirty="0">
                <a:latin typeface="+mj-lt"/>
              </a:rPr>
              <a:t>OMB Memorandum M-22-11</a:t>
            </a:r>
          </a:p>
        </p:txBody>
      </p:sp>
      <p:sp>
        <p:nvSpPr>
          <p:cNvPr id="6" name="TextBox 5">
            <a:extLst>
              <a:ext uri="{FF2B5EF4-FFF2-40B4-BE49-F238E27FC236}">
                <a16:creationId xmlns:a16="http://schemas.microsoft.com/office/drawing/2014/main" id="{44B21A07-258B-CC6C-6E74-CF17E5459A5F}"/>
              </a:ext>
            </a:extLst>
          </p:cNvPr>
          <p:cNvSpPr txBox="1"/>
          <p:nvPr/>
        </p:nvSpPr>
        <p:spPr>
          <a:xfrm>
            <a:off x="1667839" y="5500095"/>
            <a:ext cx="7137114" cy="707886"/>
          </a:xfrm>
          <a:prstGeom prst="rect">
            <a:avLst/>
          </a:prstGeom>
          <a:noFill/>
        </p:spPr>
        <p:txBody>
          <a:bodyPr wrap="square" rtlCol="0">
            <a:spAutoFit/>
          </a:bodyPr>
          <a:lstStyle/>
          <a:p>
            <a:r>
              <a:rPr lang="en-US" sz="2000" dirty="0"/>
              <a:t>Provides statutory authority to OMB – Made in America Office to maximize and enforce compliance.</a:t>
            </a:r>
          </a:p>
        </p:txBody>
      </p:sp>
      <p:pic>
        <p:nvPicPr>
          <p:cNvPr id="5" name="Picture 2" descr="Image result for WSFR logo">
            <a:extLst>
              <a:ext uri="{FF2B5EF4-FFF2-40B4-BE49-F238E27FC236}">
                <a16:creationId xmlns:a16="http://schemas.microsoft.com/office/drawing/2014/main" id="{8FC7E29E-38AE-9F22-4716-8FE932DD18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0076" y="240977"/>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5158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5CA6A-3AB6-4EB2-82AF-D027E4A46FA2}"/>
              </a:ext>
            </a:extLst>
          </p:cNvPr>
          <p:cNvSpPr>
            <a:spLocks noGrp="1"/>
          </p:cNvSpPr>
          <p:nvPr>
            <p:ph type="title"/>
          </p:nvPr>
        </p:nvSpPr>
        <p:spPr/>
        <p:txBody>
          <a:bodyPr/>
          <a:lstStyle/>
          <a:p>
            <a:r>
              <a:rPr lang="en-US" dirty="0"/>
              <a:t>When do the BABA Requirements Begin?</a:t>
            </a:r>
          </a:p>
        </p:txBody>
      </p:sp>
      <p:sp>
        <p:nvSpPr>
          <p:cNvPr id="3" name="Content Placeholder 2">
            <a:extLst>
              <a:ext uri="{FF2B5EF4-FFF2-40B4-BE49-F238E27FC236}">
                <a16:creationId xmlns:a16="http://schemas.microsoft.com/office/drawing/2014/main" id="{EF416A28-5077-42B6-AFAF-0656D1F7A2A7}"/>
              </a:ext>
            </a:extLst>
          </p:cNvPr>
          <p:cNvSpPr>
            <a:spLocks noGrp="1"/>
          </p:cNvSpPr>
          <p:nvPr>
            <p:ph idx="1"/>
          </p:nvPr>
        </p:nvSpPr>
        <p:spPr>
          <a:xfrm>
            <a:off x="609599" y="1935164"/>
            <a:ext cx="11113827" cy="4389437"/>
          </a:xfrm>
        </p:spPr>
        <p:txBody>
          <a:bodyPr/>
          <a:lstStyle/>
          <a:p>
            <a:pPr marL="0" indent="0">
              <a:buNone/>
            </a:pPr>
            <a:r>
              <a:rPr lang="en-US" dirty="0"/>
              <a:t>BABA requirements took effect NLT 180 days after BIL became law: </a:t>
            </a:r>
          </a:p>
          <a:p>
            <a:pPr lvl="1"/>
            <a:r>
              <a:rPr lang="en-US" dirty="0"/>
              <a:t>BIL: November 15, 2021</a:t>
            </a:r>
          </a:p>
          <a:p>
            <a:pPr lvl="1"/>
            <a:r>
              <a:rPr lang="en-US" dirty="0"/>
              <a:t>BABA Requirement: May 14, 2022</a:t>
            </a:r>
          </a:p>
          <a:p>
            <a:pPr marL="0" indent="0">
              <a:buNone/>
            </a:pPr>
            <a:endParaRPr lang="en-US" dirty="0"/>
          </a:p>
          <a:p>
            <a:pPr marL="0" indent="0">
              <a:buNone/>
            </a:pPr>
            <a:r>
              <a:rPr lang="en-US" dirty="0"/>
              <a:t>How does this impact Program awards that include infrastructure? </a:t>
            </a:r>
          </a:p>
          <a:p>
            <a:pPr lvl="1"/>
            <a:r>
              <a:rPr lang="en-US" dirty="0"/>
              <a:t>Beginning May 14, 2022: </a:t>
            </a:r>
          </a:p>
          <a:p>
            <a:pPr lvl="2"/>
            <a:r>
              <a:rPr lang="en-US" dirty="0"/>
              <a:t>All new awards, amendments that add funds to existing awards, and renewal awards will be subject to BABA requirements.</a:t>
            </a:r>
          </a:p>
          <a:p>
            <a:pPr lvl="2"/>
            <a:r>
              <a:rPr lang="en-US" dirty="0"/>
              <a:t>“Project” means any activity related to the construction, alteration, maintenance, or repair of infrastructure in the U.S.</a:t>
            </a:r>
          </a:p>
          <a:p>
            <a:pPr lvl="2"/>
            <a:endParaRPr lang="en-US" dirty="0"/>
          </a:p>
          <a:p>
            <a:pPr marL="0" indent="0">
              <a:buNone/>
            </a:pPr>
            <a:endParaRPr lang="en-US" dirty="0"/>
          </a:p>
        </p:txBody>
      </p:sp>
      <p:pic>
        <p:nvPicPr>
          <p:cNvPr id="4" name="Picture 2" descr="Image result for WSFR logo">
            <a:extLst>
              <a:ext uri="{FF2B5EF4-FFF2-40B4-BE49-F238E27FC236}">
                <a16:creationId xmlns:a16="http://schemas.microsoft.com/office/drawing/2014/main" id="{2291B372-018D-4256-BC3C-8E6A4222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0076" y="240977"/>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8004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5CA6A-3AB6-4EB2-82AF-D027E4A46FA2}"/>
              </a:ext>
            </a:extLst>
          </p:cNvPr>
          <p:cNvSpPr>
            <a:spLocks noGrp="1"/>
          </p:cNvSpPr>
          <p:nvPr>
            <p:ph type="title"/>
          </p:nvPr>
        </p:nvSpPr>
        <p:spPr/>
        <p:txBody>
          <a:bodyPr/>
          <a:lstStyle/>
          <a:p>
            <a:r>
              <a:rPr lang="en-US" dirty="0"/>
              <a:t>Temporary Waiver for DOI Awards</a:t>
            </a:r>
          </a:p>
        </p:txBody>
      </p:sp>
      <p:sp>
        <p:nvSpPr>
          <p:cNvPr id="3" name="Content Placeholder 2">
            <a:extLst>
              <a:ext uri="{FF2B5EF4-FFF2-40B4-BE49-F238E27FC236}">
                <a16:creationId xmlns:a16="http://schemas.microsoft.com/office/drawing/2014/main" id="{EF416A28-5077-42B6-AFAF-0656D1F7A2A7}"/>
              </a:ext>
            </a:extLst>
          </p:cNvPr>
          <p:cNvSpPr>
            <a:spLocks noGrp="1"/>
          </p:cNvSpPr>
          <p:nvPr>
            <p:ph idx="1"/>
          </p:nvPr>
        </p:nvSpPr>
        <p:spPr>
          <a:xfrm>
            <a:off x="609599" y="1935164"/>
            <a:ext cx="11113827" cy="4389437"/>
          </a:xfrm>
        </p:spPr>
        <p:txBody>
          <a:bodyPr/>
          <a:lstStyle/>
          <a:p>
            <a:pPr marL="0" indent="0">
              <a:buNone/>
            </a:pPr>
            <a:r>
              <a:rPr lang="en-US" dirty="0"/>
              <a:t>The Department submitted a General Applicability Waiver for all DOI programs for 6 months. </a:t>
            </a:r>
          </a:p>
          <a:p>
            <a:pPr lvl="1"/>
            <a:r>
              <a:rPr lang="en-US" dirty="0"/>
              <a:t>OMB approved this waiver on July 13, 2022.</a:t>
            </a:r>
          </a:p>
          <a:p>
            <a:pPr lvl="1"/>
            <a:r>
              <a:rPr lang="en-US" dirty="0"/>
              <a:t>Waiver was in effect from July 13, 2022 – January 12, 2023.  </a:t>
            </a:r>
          </a:p>
          <a:p>
            <a:pPr marL="0" indent="0">
              <a:buNone/>
            </a:pPr>
            <a:endParaRPr lang="en-US" dirty="0"/>
          </a:p>
          <a:p>
            <a:pPr marL="0" indent="0">
              <a:buNone/>
            </a:pPr>
            <a:endParaRPr lang="en-US" dirty="0"/>
          </a:p>
          <a:p>
            <a:pPr marL="0" indent="0">
              <a:buNone/>
            </a:pPr>
            <a:r>
              <a:rPr lang="en-US" dirty="0"/>
              <a:t>Training Branch Suggestion to Recipients: </a:t>
            </a:r>
          </a:p>
          <a:p>
            <a:pPr lvl="1"/>
            <a:r>
              <a:rPr lang="en-US" dirty="0"/>
              <a:t>Use the 6-month waiver period to prepare procurement processes to comply with BABA provisions and/or develop recipient-specific waiver request.  </a:t>
            </a:r>
          </a:p>
          <a:p>
            <a:pPr marL="0" indent="0">
              <a:buNone/>
            </a:pPr>
            <a:endParaRPr lang="en-US" dirty="0"/>
          </a:p>
        </p:txBody>
      </p:sp>
      <p:pic>
        <p:nvPicPr>
          <p:cNvPr id="4" name="Picture 2" descr="Image result for WSFR logo">
            <a:extLst>
              <a:ext uri="{FF2B5EF4-FFF2-40B4-BE49-F238E27FC236}">
                <a16:creationId xmlns:a16="http://schemas.microsoft.com/office/drawing/2014/main" id="{48375C30-F390-495E-8B3C-27CFC81B1C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0076" y="240977"/>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693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35B1BF8-18E3-4096-B36F-09154AD5F898}"/>
              </a:ext>
            </a:extLst>
          </p:cNvPr>
          <p:cNvCxnSpPr/>
          <p:nvPr/>
        </p:nvCxnSpPr>
        <p:spPr>
          <a:xfrm>
            <a:off x="541176" y="3340359"/>
            <a:ext cx="11234057"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12B3D25D-1F1D-4D84-A8FF-BEA8966A952F}"/>
              </a:ext>
            </a:extLst>
          </p:cNvPr>
          <p:cNvCxnSpPr/>
          <p:nvPr/>
        </p:nvCxnSpPr>
        <p:spPr>
          <a:xfrm>
            <a:off x="2009421" y="2996048"/>
            <a:ext cx="0" cy="6886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9340BD8-08CB-4507-97D0-D93862CDF96C}"/>
              </a:ext>
            </a:extLst>
          </p:cNvPr>
          <p:cNvCxnSpPr/>
          <p:nvPr/>
        </p:nvCxnSpPr>
        <p:spPr>
          <a:xfrm>
            <a:off x="541176" y="2664178"/>
            <a:ext cx="0" cy="12304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042686E-C46F-4817-86BC-A964B57B9A67}"/>
              </a:ext>
            </a:extLst>
          </p:cNvPr>
          <p:cNvCxnSpPr/>
          <p:nvPr/>
        </p:nvCxnSpPr>
        <p:spPr>
          <a:xfrm>
            <a:off x="3843866" y="2996048"/>
            <a:ext cx="0" cy="6886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8A51E5F-F215-484B-A5C5-799E6283FDBF}"/>
              </a:ext>
            </a:extLst>
          </p:cNvPr>
          <p:cNvCxnSpPr/>
          <p:nvPr/>
        </p:nvCxnSpPr>
        <p:spPr>
          <a:xfrm>
            <a:off x="10311710" y="2719470"/>
            <a:ext cx="0" cy="12304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1350DDE-1399-4669-92FD-4E1DA723104F}"/>
              </a:ext>
            </a:extLst>
          </p:cNvPr>
          <p:cNvCxnSpPr/>
          <p:nvPr/>
        </p:nvCxnSpPr>
        <p:spPr>
          <a:xfrm>
            <a:off x="6354954" y="2725114"/>
            <a:ext cx="0" cy="12304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B0842C4A-DE66-44FF-BA34-8C68B8A25280}"/>
              </a:ext>
            </a:extLst>
          </p:cNvPr>
          <p:cNvSpPr/>
          <p:nvPr/>
        </p:nvSpPr>
        <p:spPr>
          <a:xfrm>
            <a:off x="6371204" y="2833512"/>
            <a:ext cx="3924257" cy="50684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F638286A-8F13-4EE8-895F-2F36412035B7}"/>
              </a:ext>
            </a:extLst>
          </p:cNvPr>
          <p:cNvSpPr txBox="1"/>
          <p:nvPr/>
        </p:nvSpPr>
        <p:spPr>
          <a:xfrm>
            <a:off x="22576" y="3912934"/>
            <a:ext cx="1671446"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November 15, 2021</a:t>
            </a:r>
          </a:p>
        </p:txBody>
      </p:sp>
      <p:sp>
        <p:nvSpPr>
          <p:cNvPr id="13" name="TextBox 12">
            <a:extLst>
              <a:ext uri="{FF2B5EF4-FFF2-40B4-BE49-F238E27FC236}">
                <a16:creationId xmlns:a16="http://schemas.microsoft.com/office/drawing/2014/main" id="{B31EAAAB-992D-4E5F-888E-B99A66027CB4}"/>
              </a:ext>
            </a:extLst>
          </p:cNvPr>
          <p:cNvSpPr txBox="1"/>
          <p:nvPr/>
        </p:nvSpPr>
        <p:spPr>
          <a:xfrm>
            <a:off x="3052264" y="3678569"/>
            <a:ext cx="1671446"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June 6, 2022</a:t>
            </a:r>
          </a:p>
        </p:txBody>
      </p:sp>
      <p:sp>
        <p:nvSpPr>
          <p:cNvPr id="14" name="TextBox 13">
            <a:extLst>
              <a:ext uri="{FF2B5EF4-FFF2-40B4-BE49-F238E27FC236}">
                <a16:creationId xmlns:a16="http://schemas.microsoft.com/office/drawing/2014/main" id="{DB6F6139-FB40-4DF4-B3CF-03EB2BDACE47}"/>
              </a:ext>
            </a:extLst>
          </p:cNvPr>
          <p:cNvSpPr txBox="1"/>
          <p:nvPr/>
        </p:nvSpPr>
        <p:spPr>
          <a:xfrm>
            <a:off x="5670564" y="3961248"/>
            <a:ext cx="1368780"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July 13, 2022</a:t>
            </a:r>
          </a:p>
        </p:txBody>
      </p:sp>
      <p:sp>
        <p:nvSpPr>
          <p:cNvPr id="15" name="TextBox 14">
            <a:extLst>
              <a:ext uri="{FF2B5EF4-FFF2-40B4-BE49-F238E27FC236}">
                <a16:creationId xmlns:a16="http://schemas.microsoft.com/office/drawing/2014/main" id="{94E18D7A-61E5-4345-AD4C-A0B074E52C32}"/>
              </a:ext>
            </a:extLst>
          </p:cNvPr>
          <p:cNvSpPr txBox="1"/>
          <p:nvPr/>
        </p:nvSpPr>
        <p:spPr>
          <a:xfrm>
            <a:off x="8866041" y="3934724"/>
            <a:ext cx="1671446" cy="29238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January 12, 2023</a:t>
            </a:r>
          </a:p>
        </p:txBody>
      </p:sp>
      <p:sp>
        <p:nvSpPr>
          <p:cNvPr id="2" name="TextBox 1">
            <a:extLst>
              <a:ext uri="{FF2B5EF4-FFF2-40B4-BE49-F238E27FC236}">
                <a16:creationId xmlns:a16="http://schemas.microsoft.com/office/drawing/2014/main" id="{2E21A4CA-DF96-4637-9646-081A4BE25EA1}"/>
              </a:ext>
            </a:extLst>
          </p:cNvPr>
          <p:cNvSpPr txBox="1"/>
          <p:nvPr/>
        </p:nvSpPr>
        <p:spPr>
          <a:xfrm>
            <a:off x="271746" y="4713341"/>
            <a:ext cx="190677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Infrastructure Investment &amp; Jobs Act (which includes Build America, Buy America Act) signed into law.</a:t>
            </a:r>
          </a:p>
        </p:txBody>
      </p:sp>
      <p:sp>
        <p:nvSpPr>
          <p:cNvPr id="16" name="TextBox 15">
            <a:extLst>
              <a:ext uri="{FF2B5EF4-FFF2-40B4-BE49-F238E27FC236}">
                <a16:creationId xmlns:a16="http://schemas.microsoft.com/office/drawing/2014/main" id="{B8A00660-2D31-4358-BB11-E8D1D7E75B7E}"/>
              </a:ext>
            </a:extLst>
          </p:cNvPr>
          <p:cNvSpPr txBox="1"/>
          <p:nvPr/>
        </p:nvSpPr>
        <p:spPr>
          <a:xfrm>
            <a:off x="1479423" y="1390867"/>
            <a:ext cx="287048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Period during which BABA requirements are applicable but may not be included in eligible award terms &amp; conditions.  Awards may be amended to add such conditions.</a:t>
            </a:r>
          </a:p>
        </p:txBody>
      </p:sp>
      <p:sp>
        <p:nvSpPr>
          <p:cNvPr id="17" name="TextBox 16">
            <a:extLst>
              <a:ext uri="{FF2B5EF4-FFF2-40B4-BE49-F238E27FC236}">
                <a16:creationId xmlns:a16="http://schemas.microsoft.com/office/drawing/2014/main" id="{7A37D61D-5A9F-421E-9629-2B9276B6EAEF}"/>
              </a:ext>
            </a:extLst>
          </p:cNvPr>
          <p:cNvSpPr txBox="1"/>
          <p:nvPr/>
        </p:nvSpPr>
        <p:spPr>
          <a:xfrm>
            <a:off x="6478095" y="1806366"/>
            <a:ext cx="371047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Calibri" panose="020F0502020204030204"/>
                <a:ea typeface="+mn-ea"/>
                <a:cs typeface="+mn-cs"/>
              </a:rPr>
              <a:t>DOI General Applicability Waiver approved by OMB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Temporarily suspends BABA domestic requirements for all applicable awards during this time period.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Allows DOI/FWS programs or recipients to consider, develop, and submit additional BABA waiver requests.</a:t>
            </a:r>
          </a:p>
        </p:txBody>
      </p:sp>
      <p:sp>
        <p:nvSpPr>
          <p:cNvPr id="18" name="TextBox 17">
            <a:extLst>
              <a:ext uri="{FF2B5EF4-FFF2-40B4-BE49-F238E27FC236}">
                <a16:creationId xmlns:a16="http://schemas.microsoft.com/office/drawing/2014/main" id="{B41EED44-36D1-4DF7-B157-5282D686350C}"/>
              </a:ext>
            </a:extLst>
          </p:cNvPr>
          <p:cNvSpPr txBox="1"/>
          <p:nvPr/>
        </p:nvSpPr>
        <p:spPr>
          <a:xfrm>
            <a:off x="2265389" y="5279997"/>
            <a:ext cx="2337598" cy="10310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May 14, 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BABA requirements applicable to all new awards &amp; amendments to add funds to existing awards involving infrastructure projects.</a:t>
            </a:r>
          </a:p>
        </p:txBody>
      </p:sp>
      <p:sp>
        <p:nvSpPr>
          <p:cNvPr id="19" name="TextBox 18">
            <a:extLst>
              <a:ext uri="{FF2B5EF4-FFF2-40B4-BE49-F238E27FC236}">
                <a16:creationId xmlns:a16="http://schemas.microsoft.com/office/drawing/2014/main" id="{07355D10-1063-4FAB-861C-8B5524B3DC9F}"/>
              </a:ext>
            </a:extLst>
          </p:cNvPr>
          <p:cNvSpPr txBox="1"/>
          <p:nvPr/>
        </p:nvSpPr>
        <p:spPr>
          <a:xfrm>
            <a:off x="4946203" y="4600896"/>
            <a:ext cx="218255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FWS begins to add BABA terms &amp; conditions to all new awards and amendments to add funds to existing awards involving infrastructure projects.</a:t>
            </a:r>
          </a:p>
        </p:txBody>
      </p:sp>
      <p:sp>
        <p:nvSpPr>
          <p:cNvPr id="20" name="TextBox 19">
            <a:extLst>
              <a:ext uri="{FF2B5EF4-FFF2-40B4-BE49-F238E27FC236}">
                <a16:creationId xmlns:a16="http://schemas.microsoft.com/office/drawing/2014/main" id="{71DF1830-A659-427E-BA89-06E59BA8D2C5}"/>
              </a:ext>
            </a:extLst>
          </p:cNvPr>
          <p:cNvSpPr txBox="1"/>
          <p:nvPr/>
        </p:nvSpPr>
        <p:spPr>
          <a:xfrm>
            <a:off x="8461944" y="5027921"/>
            <a:ext cx="3313289" cy="12157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January 13, 2023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DOI General Applicability Waiver expires.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BABA requirements applicable to all awards &amp; amendments to add funds to existing awards involving infrastructure projects approved on or after May 14, 2022.</a:t>
            </a:r>
          </a:p>
        </p:txBody>
      </p:sp>
      <p:sp>
        <p:nvSpPr>
          <p:cNvPr id="4" name="Title 3">
            <a:extLst>
              <a:ext uri="{FF2B5EF4-FFF2-40B4-BE49-F238E27FC236}">
                <a16:creationId xmlns:a16="http://schemas.microsoft.com/office/drawing/2014/main" id="{7376A285-C180-4AEE-A4D3-34361E6B83A1}"/>
              </a:ext>
            </a:extLst>
          </p:cNvPr>
          <p:cNvSpPr>
            <a:spLocks noGrp="1"/>
          </p:cNvSpPr>
          <p:nvPr>
            <p:ph type="title"/>
          </p:nvPr>
        </p:nvSpPr>
        <p:spPr/>
        <p:txBody>
          <a:bodyPr>
            <a:normAutofit/>
          </a:bodyPr>
          <a:lstStyle/>
          <a:p>
            <a:r>
              <a:rPr lang="en-US" sz="2800" b="1" u="sng" dirty="0"/>
              <a:t>Build America, Buy America (BABA) – DOI/FWS Implementation Timeline</a:t>
            </a:r>
          </a:p>
        </p:txBody>
      </p:sp>
      <p:cxnSp>
        <p:nvCxnSpPr>
          <p:cNvPr id="21" name="Straight Connector 20">
            <a:extLst>
              <a:ext uri="{FF2B5EF4-FFF2-40B4-BE49-F238E27FC236}">
                <a16:creationId xmlns:a16="http://schemas.microsoft.com/office/drawing/2014/main" id="{922DCEB2-36D4-4800-8F03-95930146789B}"/>
              </a:ext>
            </a:extLst>
          </p:cNvPr>
          <p:cNvCxnSpPr/>
          <p:nvPr/>
        </p:nvCxnSpPr>
        <p:spPr>
          <a:xfrm>
            <a:off x="10530920" y="3013154"/>
            <a:ext cx="0" cy="6886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ight Brace 5">
            <a:extLst>
              <a:ext uri="{FF2B5EF4-FFF2-40B4-BE49-F238E27FC236}">
                <a16:creationId xmlns:a16="http://schemas.microsoft.com/office/drawing/2014/main" id="{D9EFFCE6-8C80-4919-A5E0-740650C09A69}"/>
              </a:ext>
            </a:extLst>
          </p:cNvPr>
          <p:cNvSpPr/>
          <p:nvPr/>
        </p:nvSpPr>
        <p:spPr>
          <a:xfrm>
            <a:off x="2576980" y="1678247"/>
            <a:ext cx="675372" cy="1812067"/>
          </a:xfrm>
          <a:prstGeom prst="rightBrace">
            <a:avLst/>
          </a:prstGeom>
          <a:ln>
            <a:solidFill>
              <a:schemeClr val="tx1"/>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31107E8C-3AFA-4763-AA8A-93232B42771E}"/>
              </a:ext>
            </a:extLst>
          </p:cNvPr>
          <p:cNvSpPr/>
          <p:nvPr/>
        </p:nvSpPr>
        <p:spPr>
          <a:xfrm>
            <a:off x="2041925" y="3401416"/>
            <a:ext cx="9733307" cy="21181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6" name="Straight Connector 25">
            <a:extLst>
              <a:ext uri="{FF2B5EF4-FFF2-40B4-BE49-F238E27FC236}">
                <a16:creationId xmlns:a16="http://schemas.microsoft.com/office/drawing/2014/main" id="{3DCA6061-05C0-42F4-9F32-6A9E09CB10A9}"/>
              </a:ext>
            </a:extLst>
          </p:cNvPr>
          <p:cNvCxnSpPr>
            <a:stCxn id="2" idx="0"/>
            <a:endCxn id="12" idx="2"/>
          </p:cNvCxnSpPr>
          <p:nvPr/>
        </p:nvCxnSpPr>
        <p:spPr>
          <a:xfrm flipH="1" flipV="1">
            <a:off x="858299" y="4205322"/>
            <a:ext cx="366836" cy="5080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EAFDE64-B91E-4E6B-8243-571C1FDF5BA2}"/>
              </a:ext>
            </a:extLst>
          </p:cNvPr>
          <p:cNvCxnSpPr>
            <a:stCxn id="18" idx="0"/>
          </p:cNvCxnSpPr>
          <p:nvPr/>
        </p:nvCxnSpPr>
        <p:spPr>
          <a:xfrm flipH="1" flipV="1">
            <a:off x="2025676" y="3793067"/>
            <a:ext cx="1408512" cy="1486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D6F25DC-A0EC-4935-AF98-57183EA4D99F}"/>
              </a:ext>
            </a:extLst>
          </p:cNvPr>
          <p:cNvCxnSpPr>
            <a:stCxn id="19" idx="0"/>
            <a:endCxn id="13" idx="2"/>
          </p:cNvCxnSpPr>
          <p:nvPr/>
        </p:nvCxnSpPr>
        <p:spPr>
          <a:xfrm flipH="1" flipV="1">
            <a:off x="3887987" y="3970957"/>
            <a:ext cx="2149494" cy="6299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BAB9509-BA31-4C11-9D5C-DC13657F6BFD}"/>
              </a:ext>
            </a:extLst>
          </p:cNvPr>
          <p:cNvCxnSpPr/>
          <p:nvPr/>
        </p:nvCxnSpPr>
        <p:spPr>
          <a:xfrm flipH="1">
            <a:off x="10311710" y="3793067"/>
            <a:ext cx="225777" cy="11935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Arrow: Right 22">
            <a:extLst>
              <a:ext uri="{FF2B5EF4-FFF2-40B4-BE49-F238E27FC236}">
                <a16:creationId xmlns:a16="http://schemas.microsoft.com/office/drawing/2014/main" id="{2189668A-B258-4CEA-8B02-A9627ED77E8B}"/>
              </a:ext>
            </a:extLst>
          </p:cNvPr>
          <p:cNvSpPr/>
          <p:nvPr/>
        </p:nvSpPr>
        <p:spPr>
          <a:xfrm>
            <a:off x="11130728" y="3441105"/>
            <a:ext cx="626652" cy="18554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105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arn(inVertical)">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par>
                                <p:cTn id="22" presetID="16" presetClass="entr" presetSubtype="21"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barn(inVertical)">
                                      <p:cBhvr>
                                        <p:cTn id="24" dur="500"/>
                                        <p:tgtEl>
                                          <p:spTgt spid="3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inVertical)">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inVertical)">
                                      <p:cBhvr>
                                        <p:cTn id="40" dur="500"/>
                                        <p:tgtEl>
                                          <p:spTgt spid="14"/>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inVertical)">
                                      <p:cBhvr>
                                        <p:cTn id="43" dur="500"/>
                                        <p:tgtEl>
                                          <p:spTgt spid="15"/>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arn(inVertical)">
                                      <p:cBhvr>
                                        <p:cTn id="46" dur="500"/>
                                        <p:tgtEl>
                                          <p:spTgt spid="17"/>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inVertical)">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barn(inVertical)">
                                      <p:cBhvr>
                                        <p:cTn id="54" dur="500"/>
                                        <p:tgtEl>
                                          <p:spTgt spid="32"/>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arn(inVertical)">
                                      <p:cBhvr>
                                        <p:cTn id="5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4" grpId="0"/>
      <p:bldP spid="15" grpId="0"/>
      <p:bldP spid="16" grpId="0"/>
      <p:bldP spid="17" grpId="0"/>
      <p:bldP spid="18" grpId="0"/>
      <p:bldP spid="19" grpId="0"/>
      <p:bldP spid="20" grpId="0"/>
      <p:bldP spid="6"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E7794-55DC-4B6C-9AF6-825990061C0D}"/>
              </a:ext>
            </a:extLst>
          </p:cNvPr>
          <p:cNvSpPr>
            <a:spLocks noGrp="1"/>
          </p:cNvSpPr>
          <p:nvPr>
            <p:ph type="title"/>
          </p:nvPr>
        </p:nvSpPr>
        <p:spPr/>
        <p:txBody>
          <a:bodyPr/>
          <a:lstStyle/>
          <a:p>
            <a:r>
              <a:rPr lang="en-US" dirty="0"/>
              <a:t>Define “</a:t>
            </a:r>
            <a:r>
              <a:rPr lang="en-US" i="1" dirty="0"/>
              <a:t>Infrastructure</a:t>
            </a:r>
            <a:r>
              <a:rPr lang="en-US" dirty="0"/>
              <a:t>”</a:t>
            </a:r>
          </a:p>
        </p:txBody>
      </p:sp>
      <p:sp>
        <p:nvSpPr>
          <p:cNvPr id="3" name="Content Placeholder 2">
            <a:extLst>
              <a:ext uri="{FF2B5EF4-FFF2-40B4-BE49-F238E27FC236}">
                <a16:creationId xmlns:a16="http://schemas.microsoft.com/office/drawing/2014/main" id="{AF037C48-305D-491E-9500-E557C8D79AAF}"/>
              </a:ext>
            </a:extLst>
          </p:cNvPr>
          <p:cNvSpPr>
            <a:spLocks noGrp="1"/>
          </p:cNvSpPr>
          <p:nvPr>
            <p:ph idx="1"/>
          </p:nvPr>
        </p:nvSpPr>
        <p:spPr/>
        <p:txBody>
          <a:bodyPr/>
          <a:lstStyle/>
          <a:p>
            <a:pPr marL="0" indent="0">
              <a:buNone/>
            </a:pPr>
            <a:r>
              <a:rPr lang="en-US" sz="2400" dirty="0"/>
              <a:t>means, at a minimum, the structures, facilities, and equipment for, in the United States,</a:t>
            </a:r>
          </a:p>
          <a:p>
            <a:pPr lvl="1">
              <a:spcBef>
                <a:spcPts val="0"/>
              </a:spcBef>
              <a:buFont typeface="Wingdings" panose="05000000000000000000" pitchFamily="2" charset="2"/>
              <a:buChar char="ü"/>
            </a:pPr>
            <a:r>
              <a:rPr lang="en-US" sz="1900" dirty="0"/>
              <a:t>roads, highways, bridges;</a:t>
            </a:r>
          </a:p>
          <a:p>
            <a:pPr lvl="1">
              <a:spcBef>
                <a:spcPts val="0"/>
              </a:spcBef>
              <a:buFont typeface="Wingdings" panose="05000000000000000000" pitchFamily="2" charset="2"/>
              <a:buChar char="ü"/>
            </a:pPr>
            <a:r>
              <a:rPr lang="en-US" sz="1900" dirty="0"/>
              <a:t>public transportation;</a:t>
            </a:r>
          </a:p>
          <a:p>
            <a:pPr lvl="1">
              <a:spcBef>
                <a:spcPts val="0"/>
              </a:spcBef>
              <a:buFont typeface="Wingdings" panose="05000000000000000000" pitchFamily="2" charset="2"/>
              <a:buChar char="ü"/>
            </a:pPr>
            <a:r>
              <a:rPr lang="en-US" sz="1900" dirty="0"/>
              <a:t>dams, ports, harbors, and other maritime facilities;</a:t>
            </a:r>
          </a:p>
          <a:p>
            <a:pPr lvl="1">
              <a:spcBef>
                <a:spcPts val="0"/>
              </a:spcBef>
              <a:buFont typeface="Wingdings" panose="05000000000000000000" pitchFamily="2" charset="2"/>
              <a:buChar char="ü"/>
            </a:pPr>
            <a:r>
              <a:rPr lang="en-US" sz="1900" dirty="0"/>
              <a:t>intercity passenger and freight railroads;</a:t>
            </a:r>
          </a:p>
          <a:p>
            <a:pPr lvl="1">
              <a:spcBef>
                <a:spcPts val="0"/>
              </a:spcBef>
              <a:buFont typeface="Wingdings" panose="05000000000000000000" pitchFamily="2" charset="2"/>
              <a:buChar char="ü"/>
            </a:pPr>
            <a:r>
              <a:rPr lang="en-US" sz="1900" dirty="0"/>
              <a:t>freight and intermodal facilities;</a:t>
            </a:r>
          </a:p>
          <a:p>
            <a:pPr lvl="1">
              <a:spcBef>
                <a:spcPts val="0"/>
              </a:spcBef>
              <a:buFont typeface="Wingdings" panose="05000000000000000000" pitchFamily="2" charset="2"/>
              <a:buChar char="ü"/>
            </a:pPr>
            <a:r>
              <a:rPr lang="en-US" sz="1900" dirty="0"/>
              <a:t>airports;</a:t>
            </a:r>
          </a:p>
          <a:p>
            <a:pPr lvl="1">
              <a:spcBef>
                <a:spcPts val="0"/>
              </a:spcBef>
              <a:buFont typeface="Wingdings" panose="05000000000000000000" pitchFamily="2" charset="2"/>
              <a:buChar char="ü"/>
            </a:pPr>
            <a:r>
              <a:rPr lang="en-US" sz="1900" dirty="0"/>
              <a:t>water systems, including drinking water and wastewater systems;</a:t>
            </a:r>
          </a:p>
          <a:p>
            <a:pPr lvl="1">
              <a:spcBef>
                <a:spcPts val="0"/>
              </a:spcBef>
              <a:buFont typeface="Wingdings" panose="05000000000000000000" pitchFamily="2" charset="2"/>
              <a:buChar char="ü"/>
            </a:pPr>
            <a:r>
              <a:rPr lang="en-US" sz="1900" dirty="0"/>
              <a:t>electrical transmission facilities &amp; systems;</a:t>
            </a:r>
          </a:p>
          <a:p>
            <a:pPr lvl="1">
              <a:spcBef>
                <a:spcPts val="0"/>
              </a:spcBef>
              <a:buFont typeface="Wingdings" panose="05000000000000000000" pitchFamily="2" charset="2"/>
              <a:buChar char="ü"/>
            </a:pPr>
            <a:r>
              <a:rPr lang="en-US" sz="1900" dirty="0"/>
              <a:t>utilities;</a:t>
            </a:r>
          </a:p>
          <a:p>
            <a:pPr lvl="1">
              <a:spcBef>
                <a:spcPts val="0"/>
              </a:spcBef>
              <a:buFont typeface="Wingdings" panose="05000000000000000000" pitchFamily="2" charset="2"/>
              <a:buChar char="ü"/>
            </a:pPr>
            <a:r>
              <a:rPr lang="en-US" sz="1900" dirty="0"/>
              <a:t>broadband infrastructure;</a:t>
            </a:r>
          </a:p>
          <a:p>
            <a:pPr lvl="1">
              <a:spcBef>
                <a:spcPts val="0"/>
              </a:spcBef>
              <a:buFont typeface="Wingdings" panose="05000000000000000000" pitchFamily="2" charset="2"/>
              <a:buChar char="ü"/>
            </a:pPr>
            <a:r>
              <a:rPr lang="en-US" sz="1900" dirty="0"/>
              <a:t>facilities that generate, transport, and distribute energy; and</a:t>
            </a:r>
          </a:p>
          <a:p>
            <a:pPr lvl="1">
              <a:spcBef>
                <a:spcPts val="0"/>
              </a:spcBef>
              <a:buFont typeface="Wingdings" panose="05000000000000000000" pitchFamily="2" charset="2"/>
              <a:buChar char="ü"/>
            </a:pPr>
            <a:r>
              <a:rPr lang="en-US" sz="1900" dirty="0"/>
              <a:t>buildings and real property</a:t>
            </a:r>
          </a:p>
          <a:p>
            <a:pPr marL="0" indent="0">
              <a:buNone/>
            </a:pPr>
            <a:r>
              <a:rPr lang="en-US" dirty="0"/>
              <a:t>	</a:t>
            </a:r>
          </a:p>
        </p:txBody>
      </p:sp>
      <p:sp>
        <p:nvSpPr>
          <p:cNvPr id="6" name="Vertical Scroll 3">
            <a:extLst>
              <a:ext uri="{FF2B5EF4-FFF2-40B4-BE49-F238E27FC236}">
                <a16:creationId xmlns:a16="http://schemas.microsoft.com/office/drawing/2014/main" id="{B710E3EA-2C21-4DC2-B6A4-5C54C69D50D6}"/>
              </a:ext>
            </a:extLst>
          </p:cNvPr>
          <p:cNvSpPr>
            <a:spLocks/>
          </p:cNvSpPr>
          <p:nvPr/>
        </p:nvSpPr>
        <p:spPr>
          <a:xfrm>
            <a:off x="10553444" y="5823261"/>
            <a:ext cx="1507792" cy="878058"/>
          </a:xfrm>
          <a:prstGeom prst="verticalScroll">
            <a:avLst/>
          </a:prstGeom>
        </p:spPr>
        <p:style>
          <a:lnRef idx="1">
            <a:schemeClr val="accent1"/>
          </a:lnRef>
          <a:fillRef idx="2">
            <a:schemeClr val="accent1"/>
          </a:fillRef>
          <a:effectRef idx="1">
            <a:schemeClr val="accent1"/>
          </a:effectRef>
          <a:fontRef idx="minor">
            <a:schemeClr val="dk1"/>
          </a:fontRef>
        </p:style>
        <p:txBody>
          <a:bodyPr lIns="45720" rIns="45720" rtlCol="0" anchor="ctr"/>
          <a:lstStyle/>
          <a:p>
            <a:pPr algn="ctr"/>
            <a:r>
              <a:rPr lang="en-US" sz="1600" dirty="0">
                <a:latin typeface="+mj-lt"/>
              </a:rPr>
              <a:t>Pub. Law</a:t>
            </a:r>
          </a:p>
          <a:p>
            <a:pPr algn="ctr"/>
            <a:r>
              <a:rPr lang="en-US" sz="1600" dirty="0">
                <a:latin typeface="+mj-lt"/>
              </a:rPr>
              <a:t>117-58 </a:t>
            </a:r>
          </a:p>
        </p:txBody>
      </p:sp>
      <p:pic>
        <p:nvPicPr>
          <p:cNvPr id="5" name="Picture 2" descr="Image result for WSFR logo">
            <a:extLst>
              <a:ext uri="{FF2B5EF4-FFF2-40B4-BE49-F238E27FC236}">
                <a16:creationId xmlns:a16="http://schemas.microsoft.com/office/drawing/2014/main" id="{128C2B6C-EE36-43DF-B1A4-EC8D622816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0076" y="240977"/>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8904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8B111-4333-48D8-B4FF-413FD7ADF8D5}"/>
              </a:ext>
            </a:extLst>
          </p:cNvPr>
          <p:cNvSpPr>
            <a:spLocks noGrp="1"/>
          </p:cNvSpPr>
          <p:nvPr>
            <p:ph type="title"/>
          </p:nvPr>
        </p:nvSpPr>
        <p:spPr/>
        <p:txBody>
          <a:bodyPr/>
          <a:lstStyle/>
          <a:p>
            <a:r>
              <a:rPr lang="en-US" dirty="0"/>
              <a:t>Infrastructure in “our World”</a:t>
            </a:r>
          </a:p>
        </p:txBody>
      </p:sp>
      <p:sp>
        <p:nvSpPr>
          <p:cNvPr id="3" name="Content Placeholder 2">
            <a:extLst>
              <a:ext uri="{FF2B5EF4-FFF2-40B4-BE49-F238E27FC236}">
                <a16:creationId xmlns:a16="http://schemas.microsoft.com/office/drawing/2014/main" id="{DA5F74F5-58D9-424B-8F83-0230D8850FA0}"/>
              </a:ext>
            </a:extLst>
          </p:cNvPr>
          <p:cNvSpPr>
            <a:spLocks noGrp="1"/>
          </p:cNvSpPr>
          <p:nvPr>
            <p:ph idx="1"/>
          </p:nvPr>
        </p:nvSpPr>
        <p:spPr/>
        <p:txBody>
          <a:bodyPr/>
          <a:lstStyle/>
          <a:p>
            <a:pPr marL="0" indent="0">
              <a:buNone/>
            </a:pPr>
            <a:r>
              <a:rPr lang="en-US" dirty="0"/>
              <a:t>“</a:t>
            </a:r>
            <a:r>
              <a:rPr lang="en-US" i="1" dirty="0"/>
              <a:t>Federal agencies should interpret “infrastructure” broadly (illustrative)…</a:t>
            </a:r>
            <a:r>
              <a:rPr lang="en-US" dirty="0"/>
              <a:t>”</a:t>
            </a:r>
          </a:p>
          <a:p>
            <a:pPr marL="0" indent="0">
              <a:buNone/>
            </a:pPr>
            <a:endParaRPr lang="en-US" i="1" dirty="0"/>
          </a:p>
          <a:p>
            <a:pPr marL="0" indent="0">
              <a:buNone/>
            </a:pPr>
            <a:r>
              <a:rPr lang="en-US" sz="2000" dirty="0"/>
              <a:t>Please consider whether the project:</a:t>
            </a:r>
          </a:p>
          <a:p>
            <a:r>
              <a:rPr lang="en-US" sz="2000" dirty="0"/>
              <a:t>Serves a public function?</a:t>
            </a:r>
          </a:p>
          <a:p>
            <a:r>
              <a:rPr lang="en-US" sz="2000" dirty="0"/>
              <a:t>Is publicly owned &amp; operated, privately operated on behalf of the                                              public, or is a place of public accommodation?</a:t>
            </a:r>
          </a:p>
          <a:p>
            <a:pPr marL="0" indent="0">
              <a:buNone/>
            </a:pPr>
            <a:endParaRPr lang="en-US" sz="2000" dirty="0"/>
          </a:p>
          <a:p>
            <a:pPr marL="0" indent="0">
              <a:buNone/>
            </a:pPr>
            <a:r>
              <a:rPr lang="en-US" sz="2000" dirty="0"/>
              <a:t>Or is the project privately owned and not open to the public?</a:t>
            </a:r>
          </a:p>
        </p:txBody>
      </p:sp>
      <p:pic>
        <p:nvPicPr>
          <p:cNvPr id="4" name="Picture 3" descr="A toy figure holding a heart&#10;&#10;Description automatically generated with low confidence">
            <a:extLst>
              <a:ext uri="{FF2B5EF4-FFF2-40B4-BE49-F238E27FC236}">
                <a16:creationId xmlns:a16="http://schemas.microsoft.com/office/drawing/2014/main" id="{5C163275-DC9B-4971-97D9-9D433209AB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7252" y="2644838"/>
            <a:ext cx="2970088" cy="2970088"/>
          </a:xfrm>
          <a:prstGeom prst="rect">
            <a:avLst/>
          </a:prstGeom>
        </p:spPr>
      </p:pic>
      <p:sp>
        <p:nvSpPr>
          <p:cNvPr id="5" name="Vertical Scroll 3">
            <a:extLst>
              <a:ext uri="{FF2B5EF4-FFF2-40B4-BE49-F238E27FC236}">
                <a16:creationId xmlns:a16="http://schemas.microsoft.com/office/drawing/2014/main" id="{166D9C61-8F4A-4210-831C-625F9B004128}"/>
              </a:ext>
            </a:extLst>
          </p:cNvPr>
          <p:cNvSpPr>
            <a:spLocks/>
          </p:cNvSpPr>
          <p:nvPr/>
        </p:nvSpPr>
        <p:spPr>
          <a:xfrm>
            <a:off x="10553444" y="5823261"/>
            <a:ext cx="1507792" cy="878058"/>
          </a:xfrm>
          <a:prstGeom prst="verticalScroll">
            <a:avLst/>
          </a:prstGeom>
        </p:spPr>
        <p:style>
          <a:lnRef idx="1">
            <a:schemeClr val="accent1"/>
          </a:lnRef>
          <a:fillRef idx="2">
            <a:schemeClr val="accent1"/>
          </a:fillRef>
          <a:effectRef idx="1">
            <a:schemeClr val="accent1"/>
          </a:effectRef>
          <a:fontRef idx="minor">
            <a:schemeClr val="dk1"/>
          </a:fontRef>
        </p:style>
        <p:txBody>
          <a:bodyPr lIns="45720" rIns="45720" rtlCol="0" anchor="ctr"/>
          <a:lstStyle/>
          <a:p>
            <a:pPr algn="ctr"/>
            <a:r>
              <a:rPr lang="en-US" sz="1600" dirty="0">
                <a:latin typeface="+mj-lt"/>
              </a:rPr>
              <a:t>M-22-11</a:t>
            </a:r>
          </a:p>
          <a:p>
            <a:pPr algn="ctr"/>
            <a:r>
              <a:rPr lang="en-US" sz="1600" dirty="0">
                <a:latin typeface="+mj-lt"/>
              </a:rPr>
              <a:t>Section II </a:t>
            </a:r>
          </a:p>
        </p:txBody>
      </p:sp>
      <p:sp>
        <p:nvSpPr>
          <p:cNvPr id="6" name="Speech Bubble: Oval 5">
            <a:extLst>
              <a:ext uri="{FF2B5EF4-FFF2-40B4-BE49-F238E27FC236}">
                <a16:creationId xmlns:a16="http://schemas.microsoft.com/office/drawing/2014/main" id="{71B154EA-B290-4E7A-A95C-AA2C37DF237F}"/>
              </a:ext>
            </a:extLst>
          </p:cNvPr>
          <p:cNvSpPr/>
          <p:nvPr/>
        </p:nvSpPr>
        <p:spPr>
          <a:xfrm>
            <a:off x="5069126" y="2758628"/>
            <a:ext cx="2003460" cy="80138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0F019D5-FF4C-4BE0-BF44-0C63039C7D05}"/>
              </a:ext>
            </a:extLst>
          </p:cNvPr>
          <p:cNvSpPr txBox="1"/>
          <p:nvPr/>
        </p:nvSpPr>
        <p:spPr>
          <a:xfrm>
            <a:off x="5269471" y="2905780"/>
            <a:ext cx="1602769" cy="523220"/>
          </a:xfrm>
          <a:prstGeom prst="rect">
            <a:avLst/>
          </a:prstGeom>
          <a:noFill/>
        </p:spPr>
        <p:txBody>
          <a:bodyPr wrap="square" rtlCol="0">
            <a:spAutoFit/>
          </a:bodyPr>
          <a:lstStyle/>
          <a:p>
            <a:pPr algn="ctr"/>
            <a:r>
              <a:rPr lang="en-US" sz="1400" dirty="0"/>
              <a:t>Greater indicator of infrastructure</a:t>
            </a:r>
          </a:p>
        </p:txBody>
      </p:sp>
      <p:sp>
        <p:nvSpPr>
          <p:cNvPr id="8" name="Speech Bubble: Oval 7">
            <a:extLst>
              <a:ext uri="{FF2B5EF4-FFF2-40B4-BE49-F238E27FC236}">
                <a16:creationId xmlns:a16="http://schemas.microsoft.com/office/drawing/2014/main" id="{21E51F5F-17F2-45A4-9ED6-50BA6FA83837}"/>
              </a:ext>
            </a:extLst>
          </p:cNvPr>
          <p:cNvSpPr/>
          <p:nvPr/>
        </p:nvSpPr>
        <p:spPr>
          <a:xfrm>
            <a:off x="3065666" y="5109698"/>
            <a:ext cx="2003460" cy="801384"/>
          </a:xfrm>
          <a:prstGeom prst="wedgeEllipseCallout">
            <a:avLst/>
          </a:prstGeom>
          <a:solidFill>
            <a:schemeClr val="accent1">
              <a:alpha val="67000"/>
            </a:schemeClr>
          </a:solidFill>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3B07100-1CD1-452F-99DA-FCF03E202AB0}"/>
              </a:ext>
            </a:extLst>
          </p:cNvPr>
          <p:cNvSpPr txBox="1"/>
          <p:nvPr/>
        </p:nvSpPr>
        <p:spPr>
          <a:xfrm>
            <a:off x="3266011" y="5353316"/>
            <a:ext cx="1602769" cy="523220"/>
          </a:xfrm>
          <a:prstGeom prst="rect">
            <a:avLst/>
          </a:prstGeom>
          <a:noFill/>
        </p:spPr>
        <p:txBody>
          <a:bodyPr wrap="square" rtlCol="0">
            <a:spAutoFit/>
          </a:bodyPr>
          <a:lstStyle/>
          <a:p>
            <a:pPr algn="ctr"/>
            <a:r>
              <a:rPr lang="en-US" sz="1400" dirty="0"/>
              <a:t>Lesser indicator of infrastructure</a:t>
            </a:r>
          </a:p>
        </p:txBody>
      </p:sp>
      <p:pic>
        <p:nvPicPr>
          <p:cNvPr id="10" name="Picture 2" descr="Image result for WSFR logo">
            <a:extLst>
              <a:ext uri="{FF2B5EF4-FFF2-40B4-BE49-F238E27FC236}">
                <a16:creationId xmlns:a16="http://schemas.microsoft.com/office/drawing/2014/main" id="{FE87B971-4F6A-48AF-A6CB-6AC340CB1B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0076" y="240977"/>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45683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1619231B25F5419E6567B81F294E7D" ma:contentTypeVersion="16" ma:contentTypeDescription="Create a new document." ma:contentTypeScope="" ma:versionID="0dbb7008316d3dc2ca64b55c2c8d2c05">
  <xsd:schema xmlns:xsd="http://www.w3.org/2001/XMLSchema" xmlns:xs="http://www.w3.org/2001/XMLSchema" xmlns:p="http://schemas.microsoft.com/office/2006/metadata/properties" xmlns:ns2="949387c3-6f53-457b-84df-c7ef7f2e8cab" xmlns:ns3="9051457c-ceb4-4284-bbcd-a3791e536788" xmlns:ns4="31062a0d-ede8-4112-b4bb-00a9c1bc8e16" targetNamespace="http://schemas.microsoft.com/office/2006/metadata/properties" ma:root="true" ma:fieldsID="0fcc376fd5daaf140b4e2125212f831f" ns2:_="" ns3:_="" ns4:_="">
    <xsd:import namespace="949387c3-6f53-457b-84df-c7ef7f2e8cab"/>
    <xsd:import namespace="9051457c-ceb4-4284-bbcd-a3791e536788"/>
    <xsd:import namespace="31062a0d-ede8-4112-b4bb-00a9c1bc8e1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4:TaxCatchAll"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9387c3-6f53-457b-84df-c7ef7f2e8ca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051457c-ceb4-4284-bbcd-a3791e53678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c5df3ad-b4e5-45d1-88c9-23db5f1fe61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1062a0d-ede8-4112-b4bb-00a9c1bc8e16"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c3b994e-f1ff-44c3-889e-e055f5ae8625}" ma:internalName="TaxCatchAll" ma:showField="CatchAllData" ma:web="949387c3-6f53-457b-84df-c7ef7f2e8ca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051457c-ceb4-4284-bbcd-a3791e536788">
      <Terms xmlns="http://schemas.microsoft.com/office/infopath/2007/PartnerControls"/>
    </lcf76f155ced4ddcb4097134ff3c332f>
    <TaxCatchAll xmlns="31062a0d-ede8-4112-b4bb-00a9c1bc8e16" xsi:nil="true"/>
  </documentManagement>
</p:properties>
</file>

<file path=customXml/itemProps1.xml><?xml version="1.0" encoding="utf-8"?>
<ds:datastoreItem xmlns:ds="http://schemas.openxmlformats.org/officeDocument/2006/customXml" ds:itemID="{EE143779-818C-433B-9FDD-FE47FDFFAD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9387c3-6f53-457b-84df-c7ef7f2e8cab"/>
    <ds:schemaRef ds:uri="9051457c-ceb4-4284-bbcd-a3791e536788"/>
    <ds:schemaRef ds:uri="31062a0d-ede8-4112-b4bb-00a9c1bc8e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A24E6C-C184-45B2-85B0-6D06A552C849}">
  <ds:schemaRefs>
    <ds:schemaRef ds:uri="http://schemas.microsoft.com/sharepoint/v3/contenttype/forms"/>
  </ds:schemaRefs>
</ds:datastoreItem>
</file>

<file path=customXml/itemProps3.xml><?xml version="1.0" encoding="utf-8"?>
<ds:datastoreItem xmlns:ds="http://schemas.openxmlformats.org/officeDocument/2006/customXml" ds:itemID="{7F9C4968-1D8C-4609-A80A-619EF7732121}">
  <ds:schemaRefs>
    <ds:schemaRef ds:uri="http://schemas.microsoft.com/office/2006/metadata/properties"/>
    <ds:schemaRef ds:uri="http://schemas.microsoft.com/office/infopath/2007/PartnerControls"/>
    <ds:schemaRef ds:uri="9051457c-ceb4-4284-bbcd-a3791e536788"/>
    <ds:schemaRef ds:uri="31062a0d-ede8-4112-b4bb-00a9c1bc8e16"/>
  </ds:schemaRefs>
</ds:datastoreItem>
</file>

<file path=docProps/app.xml><?xml version="1.0" encoding="utf-8"?>
<Properties xmlns="http://schemas.openxmlformats.org/officeDocument/2006/extended-properties" xmlns:vt="http://schemas.openxmlformats.org/officeDocument/2006/docPropsVTypes">
  <TotalTime>18138</TotalTime>
  <Words>2135</Words>
  <Application>Microsoft Office PowerPoint</Application>
  <PresentationFormat>Widescreen</PresentationFormat>
  <Paragraphs>260</Paragraphs>
  <Slides>25</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Calibri</vt:lpstr>
      <vt:lpstr>Calibri Light</vt:lpstr>
      <vt:lpstr>Constantia</vt:lpstr>
      <vt:lpstr>Wingdings</vt:lpstr>
      <vt:lpstr>Wingdings 2</vt:lpstr>
      <vt:lpstr>Flow</vt:lpstr>
      <vt:lpstr>Office Theme</vt:lpstr>
      <vt:lpstr> March 22, 2023</vt:lpstr>
      <vt:lpstr>Agenda for Today</vt:lpstr>
      <vt:lpstr>Background</vt:lpstr>
      <vt:lpstr>Purpose of the BABA Act</vt:lpstr>
      <vt:lpstr>When do the BABA Requirements Begin?</vt:lpstr>
      <vt:lpstr>Temporary Waiver for DOI Awards</vt:lpstr>
      <vt:lpstr>Build America, Buy America (BABA) – DOI/FWS Implementation Timeline</vt:lpstr>
      <vt:lpstr>Define “Infrastructure”</vt:lpstr>
      <vt:lpstr>Infrastructure in “our World”</vt:lpstr>
      <vt:lpstr>Infrastructure in “our World” </vt:lpstr>
      <vt:lpstr>Costs subject to BABA?</vt:lpstr>
      <vt:lpstr>Costs subject to BABA?</vt:lpstr>
      <vt:lpstr>BABA Waiver Criteria</vt:lpstr>
      <vt:lpstr>New DOI BABA Waivers</vt:lpstr>
      <vt:lpstr>Small Grants Waiver</vt:lpstr>
      <vt:lpstr>Small Grants Waiver Examples</vt:lpstr>
      <vt:lpstr>Small Grants Waiver Examples</vt:lpstr>
      <vt:lpstr>De Minimis Waiver</vt:lpstr>
      <vt:lpstr>De Minimis Purchases Waiver Examples</vt:lpstr>
      <vt:lpstr>De Minimis Purchases Waiver Examples</vt:lpstr>
      <vt:lpstr>De Minimis Purchases Waiver Examples</vt:lpstr>
      <vt:lpstr>De Minimis Purchases Waiver Examples</vt:lpstr>
      <vt:lpstr>Training Team Thoughts</vt:lpstr>
      <vt:lpstr>Training Team Thoughts</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Wildlife &amp; Sport Fish Restoration Program JTF Meeting December 8, 2020</dc:title>
  <dc:creator>Oster, Ryan A</dc:creator>
  <cp:lastModifiedBy>Sawyers, Michael S</cp:lastModifiedBy>
  <cp:revision>318</cp:revision>
  <dcterms:created xsi:type="dcterms:W3CDTF">2020-12-03T21:46:08Z</dcterms:created>
  <dcterms:modified xsi:type="dcterms:W3CDTF">2023-03-23T19:23:24Z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0x010100661619231B25F5419E6567B81F294E7D</vt:lpwstr>
  </property>
</Properties>
</file>