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0"/>
  </p:notesMasterIdLst>
  <p:sldIdLst>
    <p:sldId id="281" r:id="rId6"/>
    <p:sldId id="972" r:id="rId7"/>
    <p:sldId id="973" r:id="rId8"/>
    <p:sldId id="974" r:id="rId9"/>
    <p:sldId id="970" r:id="rId10"/>
    <p:sldId id="257" r:id="rId11"/>
    <p:sldId id="981" r:id="rId12"/>
    <p:sldId id="982" r:id="rId13"/>
    <p:sldId id="983" r:id="rId14"/>
    <p:sldId id="978" r:id="rId15"/>
    <p:sldId id="979" r:id="rId16"/>
    <p:sldId id="980" r:id="rId17"/>
    <p:sldId id="984" r:id="rId18"/>
    <p:sldId id="9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er, Ryan A" initials="ORA" lastIdx="1" clrIdx="0">
    <p:extLst>
      <p:ext uri="{19B8F6BF-5375-455C-9EA6-DF929625EA0E}">
        <p15:presenceInfo xmlns:p15="http://schemas.microsoft.com/office/powerpoint/2012/main" userId="S::ryan_oster@fws.gov::13380b19-8167-4c7c-b08a-c71c3c8337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87719" autoAdjust="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9E30-EB0B-4BCE-AA54-762E306D05CC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1B0E-B758-4062-9CD0-B28FC903A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1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AE04F-10FB-4DA3-81AC-1BE1932398A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3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5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7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9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9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F1B0E-B758-4062-9CD0-B28FC903AA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C3B2E-A684-4FBF-A303-CB3DF44ECECE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C3EF-EC16-4CE3-83CF-41C24B75D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13667B-D525-46E3-BEB0-CF1818A42929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6D5562-1A94-4002-B026-DD0FFD396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217366-1479-48BE-94EA-8321E02318A5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18914A-9894-4716-B840-89C8FECB8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3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20EE40-C77F-4087-9219-3833EF9A00E6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57DF71-F782-4CA9-91F8-6461771FC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ctr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D83A3F-0FB1-47A1-AA89-2B885D59EE31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AF14B4-A80B-4A39-BB15-CCC45FDF7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8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905000"/>
            <a:ext cx="11176000" cy="2443746"/>
          </a:xfrm>
        </p:spPr>
        <p:txBody>
          <a:bodyPr/>
          <a:lstStyle>
            <a:lvl1pPr>
              <a:lnSpc>
                <a:spcPct val="90000"/>
              </a:lnSpc>
              <a:spcAft>
                <a:spcPts val="1200"/>
              </a:spcAft>
              <a:defRPr/>
            </a:lvl1pPr>
            <a:lvl2pPr>
              <a:lnSpc>
                <a:spcPct val="90000"/>
              </a:lnSpc>
              <a:spcAft>
                <a:spcPts val="1200"/>
              </a:spcAft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522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AA77-50F5-4F81-A072-4EE83ACE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1FCCF-502A-4A13-BD67-DDC8206F5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45F9-42EA-4D41-A31E-FC8F9D75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36AA-7D95-47A2-8ED2-BA6A7CB4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B1E2-65DF-45FD-AAF7-AAC6DB61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2AEB-0268-4388-B649-B4EBADBC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1FF7-9D5E-4C43-A6B0-012345FE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769C-CAEE-4304-9F19-19F252E5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B157-DC46-4645-A1EE-22027398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C55EA-79F7-4134-AEF1-8C728F06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44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6D38-034F-4E27-9C06-262C267B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56559-6DC8-434F-9ABB-9EE68720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3F08-7040-4E54-90D7-35D0AF2D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27B6-3934-4BCE-B4BE-B98BE84E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0D618-6B89-437E-9224-6BB1DD40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5F65-CC06-46CF-9997-FAD3D383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7B14-0573-41DE-8BC9-479CE7417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3C35E-DBB9-44FC-B4B9-E2071AC75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55F27-0708-4D5E-91EC-73747904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FC2FF-D3F2-42AA-8759-A0A2375A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F236-94BB-4E26-804B-F3F42FA4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48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C5C9-2044-42C9-B31B-FECF33B1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F275-26E0-49A8-9A69-40D71A361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1A0FC-02CD-4781-AB0E-00CC73AFF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2D938-2CAE-415D-8D46-4E81387FE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E32A4-7238-4BA7-9259-863418003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48068-4A46-401F-870F-9E4BA318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61EE8-54E0-4554-9200-45248C39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0A1A9-A459-4E04-BEA3-B4090829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WSFR Training Branch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Leaders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6198-8D09-4D40-8BC8-F4341303D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1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9008-7EF3-412C-90F7-0D72543E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77216-4F19-4A73-9E4E-50D70113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1A198-BFED-4FB5-8903-1CA83536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58533-BFA5-4A78-A4FF-65E6DA37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4CABC-3AE1-4AD5-8F87-E16246A9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25A5B-E2C8-4D1D-AF98-ED98E0D5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1BD06-E9AA-41D1-81DF-7266E7F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955F-CF18-4F08-A4FF-F5D367BA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2E30-821D-4B8D-BA1D-AB78E7643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DA335-4B00-494A-83EE-8C8BB1661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0FA9D-34EB-4E94-A544-5F80631D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5E16A-8E28-4F46-969E-C23FA2CE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3928C-79AE-47A3-847A-EFD1BEF3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05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28EC-CBA6-48C2-8839-FDEC50C7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F3AEB-5D81-4B14-9792-926325B14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E76AF-6A1A-4823-8D47-951664C60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513FE-1EDD-42D4-8767-90BCBFA8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F5742-A7AB-4D5C-9F54-7A591713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709A4-BC34-4DCC-BA11-970C9C50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2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52B8-84DB-4F2A-A9F4-823B0EA8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80208-9B2A-4A77-B598-DD366B148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8376A-EB95-4077-9A6D-EFD13DBA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46737-5E83-4154-94DF-EAB80B2C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9B3F0-1576-496F-B8D5-75297F7E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2FD99-5694-4851-A8DB-9613809DA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F79C7-409E-44D7-A02D-8381510C4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1F4A5-C1D1-4B5C-AC59-F65358CE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5A6EF-96B8-4AE3-A7E7-C4490DA1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35BA-0A1A-4150-90A6-44ED903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WSFR Training Branch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Project Leaders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7E895-7CB1-4A03-BF42-67EF13C4A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6B1F3A-1FD7-41EC-B8C5-0011B0722EC4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C08B71-8F0A-45D8-9E67-1A0E5D3EC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FC08CE-7770-4646-A404-CC792C97E958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3519B8-BE40-4919-8D63-8842F6492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0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8BE7BD-7525-4B29-87E7-B8CB3FF67EEA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4B7BAA-0AF6-4DC4-BC9E-AE8A7C2B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61D9AB-BE1F-4688-A63B-6C2126CCE996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DBFDE5-3CD3-4D31-83B0-8C7DC6981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7F04FA-A532-4FE3-9C6E-F016E163F549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5A541-86D2-49C4-9F2F-221D57C12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25E83-0049-405B-900F-FC6772BE55C2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8AF4FE-3FD6-4DBA-A572-0C47A692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8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D7A9180D-5D37-40A6-9B76-FD39B9161215}" type="datetime1">
              <a:rPr lang="en-US"/>
              <a:pPr>
                <a:defRPr/>
              </a:pPr>
              <a:t>8/17/2022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F446B422-2B08-49EE-BC00-2DB56D9DA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1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A476D-74A7-4368-A1E8-B1850B74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FFF23-EA39-48D3-A4B8-9D9C71FB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E64A-E5C7-4130-B504-C6DA7E33C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7781-ED1A-4F55-BEF0-66E6555C630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3D130-7209-4AEB-9795-5518EE912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83D81-521F-4E70-9CC0-2379A283C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319D-B7B3-4225-967F-7189A0EC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whqfasupport@fws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685538" y="5484394"/>
            <a:ext cx="6820924" cy="1500189"/>
          </a:xfrm>
        </p:spPr>
        <p:txBody>
          <a:bodyPr/>
          <a:lstStyle/>
          <a:p>
            <a:br>
              <a:rPr lang="en-US" altLang="en-US" sz="20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August 17-18, 2022</a:t>
            </a:r>
            <a:endParaRPr altLang="en-US" sz="200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933" y="4653174"/>
            <a:ext cx="1581626" cy="18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118" y="1504403"/>
            <a:ext cx="1112744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Build America, Buy America Act</a:t>
            </a:r>
          </a:p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Requirements for Financial Assistance Awards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B2571-34A8-45D9-B989-F131EEFBA401}"/>
              </a:ext>
            </a:extLst>
          </p:cNvPr>
          <p:cNvSpPr txBox="1"/>
          <p:nvPr/>
        </p:nvSpPr>
        <p:spPr>
          <a:xfrm>
            <a:off x="2602991" y="4322432"/>
            <a:ext cx="69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Arial" panose="020B0604020202020204" pitchFamily="34" charset="0"/>
              </a:rPr>
              <a:t>Ryan Oster &amp; Mike Sawyers</a:t>
            </a:r>
          </a:p>
          <a:p>
            <a:pPr algn="ctr"/>
            <a:r>
              <a:rPr lang="en-US" sz="2400" dirty="0">
                <a:latin typeface="+mj-lt"/>
                <a:cs typeface="Arial" panose="020B0604020202020204" pitchFamily="34" charset="0"/>
              </a:rPr>
              <a:t>Systems &amp; Training Branch</a:t>
            </a:r>
          </a:p>
          <a:p>
            <a:pPr algn="ctr"/>
            <a:r>
              <a:rPr lang="en-US" sz="2400" dirty="0">
                <a:latin typeface="+mj-lt"/>
                <a:cs typeface="Arial" panose="020B0604020202020204" pitchFamily="34" charset="0"/>
              </a:rPr>
              <a:t>Financial Assistance Support &amp; Oversight Division</a:t>
            </a:r>
          </a:p>
          <a:p>
            <a:pPr algn="ctr"/>
            <a:r>
              <a:rPr lang="en-US" sz="2400" dirty="0">
                <a:latin typeface="+mj-lt"/>
                <a:cs typeface="Arial" panose="020B0604020202020204" pitchFamily="34" charset="0"/>
              </a:rPr>
              <a:t>Wildlife &amp; Sport Fish Restoration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A6A-3AB6-4EB2-82AF-D027E4A4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costs are subject to BABA?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A28-5077-42B6-AFAF-0656D1F7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164"/>
            <a:ext cx="11113827" cy="43894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Domestic procurement preferences applies to: </a:t>
            </a:r>
          </a:p>
          <a:p>
            <a:pPr lvl="1"/>
            <a:r>
              <a:rPr lang="en-US" dirty="0"/>
              <a:t>Iron and steel, including the entire manufacturing processes. </a:t>
            </a:r>
          </a:p>
          <a:p>
            <a:pPr lvl="1"/>
            <a:r>
              <a:rPr lang="en-US" dirty="0"/>
              <a:t>Manufactured products – cost of domestically mined, produced, or manufactured components must be greater than 55% of all components. </a:t>
            </a:r>
          </a:p>
          <a:p>
            <a:pPr lvl="1"/>
            <a:r>
              <a:rPr lang="en-US" dirty="0"/>
              <a:t>Construction materials, including the manufacturing processes thereof.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u="sng" dirty="0"/>
              <a:t>Does not </a:t>
            </a:r>
            <a:r>
              <a:rPr lang="en-US" sz="2400" dirty="0"/>
              <a:t>apply to:  </a:t>
            </a:r>
          </a:p>
          <a:p>
            <a:pPr lvl="1"/>
            <a:r>
              <a:rPr lang="en-US" dirty="0"/>
              <a:t>Tools, equipment, and supplies brought to construction site and removed upon completion of the infrastructure project. </a:t>
            </a:r>
          </a:p>
          <a:p>
            <a:pPr lvl="1"/>
            <a:r>
              <a:rPr lang="en-US" dirty="0"/>
              <a:t>Equipment and furnishings used at the site of the completed infrastructure project that are not an integral part of the structure or permanently affixed to.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1B4E24-A0BA-4EDD-8F8E-68B030F08B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2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A6A-3AB6-4EB2-82AF-D027E4A4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Terms &amp; Conditions for BABA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A28-5077-42B6-AFAF-0656D1F7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164"/>
            <a:ext cx="11113827" cy="438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Recipients will see Terms &amp; Conditions on applicable NOAs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Buy America Provision:</a:t>
            </a:r>
          </a:p>
          <a:p>
            <a:pPr marL="688975" lvl="1" indent="-288925"/>
            <a:r>
              <a:rPr lang="en-US" dirty="0"/>
              <a:t>Describes the applicable requirements for recipients effective May 14, 2022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Buy America Temporary Waiver Notice</a:t>
            </a:r>
          </a:p>
          <a:p>
            <a:pPr lvl="1"/>
            <a:r>
              <a:rPr lang="en-US" dirty="0"/>
              <a:t>Describes the 6-month waiver granted to certain DOI programs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11A416-6E75-43ED-B52C-B59A1A09E5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7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A6A-3AB6-4EB2-82AF-D027E4A4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BABA Waiver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A28-5077-42B6-AFAF-0656D1F7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164"/>
            <a:ext cx="11113827" cy="438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Federal agencies may waive BABA requirements when:  </a:t>
            </a:r>
          </a:p>
          <a:p>
            <a:pPr lvl="1"/>
            <a:r>
              <a:rPr lang="en-US" dirty="0"/>
              <a:t>Three Waiver Categories: 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u="sng" dirty="0"/>
              <a:t>Public Interest Waiver</a:t>
            </a:r>
            <a:r>
              <a:rPr lang="en-US" dirty="0"/>
              <a:t>: Applying domestic procurement preference inconsistent with public interest.  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u="sng" dirty="0"/>
              <a:t>Nonavailability Waiver</a:t>
            </a:r>
            <a:r>
              <a:rPr lang="en-US" dirty="0"/>
              <a:t>: Covered products are not produced domestically in sufficient or reasonable quantities or satisfactory quality. 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u="sng" dirty="0"/>
              <a:t>Unreasonable Cost Waiver</a:t>
            </a:r>
            <a:r>
              <a:rPr lang="en-US" dirty="0"/>
              <a:t>: Use of domestic products will increase the overall project cost in excess of 25%.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D29CC0-8CC1-41D2-964E-109ED2B7E3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78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6A91-B904-4CB3-99BC-B3843A22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BD0C-45BE-46C7-8A84-539984A1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Email such requests to </a:t>
            </a:r>
            <a:r>
              <a:rPr lang="en-US" sz="2000" dirty="0">
                <a:hlinkClick r:id="rId2"/>
              </a:rPr>
              <a:t>whqfasupport@fws.gov</a:t>
            </a:r>
            <a:r>
              <a:rPr lang="en-US" sz="2000" dirty="0"/>
              <a:t> w/ subject line “Buy America Waiver Request”.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Type of waiver requested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Recipient name and UEI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Awarding bureau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Program Assistance Listing and Name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Award title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FAIN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Federal award amount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Total infrastructure cost, to the extent known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Infrastructure description and location, to the extent known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List of items for which the waiver is requested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Certification statement of good faith effort to solicit bids for domestic products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Statement of market research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1800" dirty="0"/>
              <a:t>Impact if waiver is denied.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39FDF87F-25C5-41C2-AF6A-0950B60EBA20}"/>
              </a:ext>
            </a:extLst>
          </p:cNvPr>
          <p:cNvSpPr>
            <a:spLocks/>
          </p:cNvSpPr>
          <p:nvPr/>
        </p:nvSpPr>
        <p:spPr>
          <a:xfrm>
            <a:off x="10553444" y="5823261"/>
            <a:ext cx="15077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latin typeface="+mj-lt"/>
              </a:rPr>
              <a:t>NOA terms &amp; conditions </a:t>
            </a:r>
          </a:p>
        </p:txBody>
      </p:sp>
      <p:pic>
        <p:nvPicPr>
          <p:cNvPr id="1030" name="Picture 6" descr="500+ Checklist Pictures [HD] | Download Free Images on Unsplash">
            <a:extLst>
              <a:ext uri="{FF2B5EF4-FFF2-40B4-BE49-F238E27FC236}">
                <a16:creationId xmlns:a16="http://schemas.microsoft.com/office/drawing/2014/main" id="{FAE53562-A99F-46EC-839C-6F1F989B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44" y="2718081"/>
            <a:ext cx="3736056" cy="24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8020F1B-9EE9-442B-BD62-1EA7C7055B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4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D9F2-3651-4B72-B2AD-79B35623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3" name="Picture 2" descr="A picture containing truck, sitting, parked, side&#10;&#10;Description automatically generated">
            <a:extLst>
              <a:ext uri="{FF2B5EF4-FFF2-40B4-BE49-F238E27FC236}">
                <a16:creationId xmlns:a16="http://schemas.microsoft.com/office/drawing/2014/main" id="{4D6CC353-89D1-42EB-A705-D22568CFD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44" y="1847088"/>
            <a:ext cx="4914900" cy="454218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6A644A-483B-4A32-AAF4-2C8089C024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1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A6A-3AB6-4EB2-82AF-D027E4A4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A28-5077-42B6-AFAF-0656D1F7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164"/>
            <a:ext cx="11298149" cy="438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November 15, 2021, the Infrastructure Investment and Jobs Act signed into law: </a:t>
            </a:r>
          </a:p>
          <a:p>
            <a:pPr lvl="1"/>
            <a:r>
              <a:rPr lang="en-US" dirty="0"/>
              <a:t>Commonly called the Bipartisan Infrastructure Law (BIL).</a:t>
            </a:r>
          </a:p>
          <a:p>
            <a:pPr lvl="1"/>
            <a:r>
              <a:rPr lang="en-US" dirty="0"/>
              <a:t>Build America, Buy America Act included in BIL.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Build America, Buy America Act (BABA): </a:t>
            </a:r>
          </a:p>
          <a:p>
            <a:pPr lvl="1"/>
            <a:r>
              <a:rPr lang="en-US" dirty="0"/>
              <a:t>No later than May 14, 2022: </a:t>
            </a:r>
          </a:p>
          <a:p>
            <a:pPr marL="668337" lvl="2" indent="0">
              <a:buNone/>
            </a:pPr>
            <a:r>
              <a:rPr lang="en-US" sz="1900" i="1" dirty="0"/>
              <a:t>“… each Federal agency </a:t>
            </a:r>
            <a:r>
              <a:rPr lang="en-US" sz="1900" i="1" u="sng" dirty="0"/>
              <a:t>shall ensure that none of the funds made available for a Federal financial assistance program for infrastructure</a:t>
            </a:r>
            <a:r>
              <a:rPr lang="en-US" sz="1900" i="1" dirty="0"/>
              <a:t>,… may be obligated for a project unless all of the iron, steel, and manufactured products used in the project are produced in the United States.”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16E29DFE-FD7B-4E3B-8B59-348D1A18BB9A}"/>
              </a:ext>
            </a:extLst>
          </p:cNvPr>
          <p:cNvSpPr>
            <a:spLocks/>
          </p:cNvSpPr>
          <p:nvPr/>
        </p:nvSpPr>
        <p:spPr>
          <a:xfrm>
            <a:off x="10553444" y="5823261"/>
            <a:ext cx="15077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latin typeface="+mj-lt"/>
              </a:rPr>
              <a:t>Pub. L. 117-58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§§ 70901-52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66A081-C120-4287-94C4-2A91E759B2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4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A6A-3AB6-4EB2-82AF-D027E4A4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BABA apply to?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A28-5077-42B6-AFAF-0656D1F7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164"/>
            <a:ext cx="11113827" cy="47661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Applicability to Federal Financial Assistance Programs: </a:t>
            </a:r>
          </a:p>
          <a:p>
            <a:pPr lvl="1"/>
            <a:r>
              <a:rPr lang="en-US" dirty="0"/>
              <a:t>OMB Memorandum M-22-11 states that: </a:t>
            </a:r>
          </a:p>
          <a:p>
            <a:pPr marL="941387" lvl="3" indent="0">
              <a:buNone/>
            </a:pPr>
            <a:r>
              <a:rPr lang="en-US" sz="2300" i="1" dirty="0"/>
              <a:t>“This guidance applies to </a:t>
            </a:r>
            <a:r>
              <a:rPr lang="en-US" sz="2300" i="1" u="sng" dirty="0"/>
              <a:t>all Federal financial assistance </a:t>
            </a:r>
            <a:r>
              <a:rPr lang="en-US" sz="2300" i="1" dirty="0"/>
              <a:t>as defined in 2 CFR 200.1 – </a:t>
            </a:r>
            <a:r>
              <a:rPr lang="en-US" sz="2300" i="1" u="sng" dirty="0"/>
              <a:t>whether or not funded through [BIL] </a:t>
            </a:r>
            <a:r>
              <a:rPr lang="en-US" sz="2300" i="1" dirty="0"/>
              <a:t>– where funds are appropriated or otherwise made available and used for a project for infrastructure.”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Does this apply to all Service-administered FA awards? </a:t>
            </a:r>
          </a:p>
          <a:p>
            <a:pPr lvl="1"/>
            <a:r>
              <a:rPr lang="en-US" sz="2200" dirty="0"/>
              <a:t>Yes.  But only if the award includes infrastructure projects in the scope of work.</a:t>
            </a:r>
          </a:p>
          <a:p>
            <a:pPr lvl="1"/>
            <a:r>
              <a:rPr lang="en-US" sz="2200" dirty="0"/>
              <a:t>BABA preference applies to “</a:t>
            </a:r>
            <a:r>
              <a:rPr lang="en-US" sz="2200" i="1" u="sng" dirty="0"/>
              <a:t>an entire infrastructure project”</a:t>
            </a:r>
            <a:r>
              <a:rPr lang="en-US" sz="2200" dirty="0"/>
              <a:t>, even if it is funded by both Federal and non-Federal funds.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B6643553-051E-44C0-84F8-66D8854E1F50}"/>
              </a:ext>
            </a:extLst>
          </p:cNvPr>
          <p:cNvSpPr>
            <a:spLocks/>
          </p:cNvSpPr>
          <p:nvPr/>
        </p:nvSpPr>
        <p:spPr>
          <a:xfrm>
            <a:off x="10553444" y="5823261"/>
            <a:ext cx="15077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latin typeface="+mj-lt"/>
              </a:rPr>
              <a:t>OMB Memorandum M-22-11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3C52DB-8416-48AA-94EE-88ADA7E5F3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A6A-3AB6-4EB2-82AF-D027E4A4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the BABA Requirements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A28-5077-42B6-AFAF-0656D1F7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164"/>
            <a:ext cx="11113827" cy="438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BABA requirements took effect NLT 180 days after BIL became law: </a:t>
            </a:r>
          </a:p>
          <a:p>
            <a:pPr lvl="1"/>
            <a:r>
              <a:rPr lang="en-US" dirty="0"/>
              <a:t>BIL: November 15, 2021</a:t>
            </a:r>
          </a:p>
          <a:p>
            <a:pPr lvl="1"/>
            <a:r>
              <a:rPr lang="en-US" dirty="0"/>
              <a:t>BABA Requirement: May 14, 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does this impact Service FA awards that include infrastructure projects? </a:t>
            </a:r>
          </a:p>
          <a:p>
            <a:pPr lvl="1"/>
            <a:r>
              <a:rPr lang="en-US" dirty="0"/>
              <a:t>Beginning May 14, 2022: </a:t>
            </a:r>
          </a:p>
          <a:p>
            <a:pPr lvl="2"/>
            <a:r>
              <a:rPr lang="en-US" dirty="0"/>
              <a:t>All new awards, amendments that add funds to existing awards, and renewal awards will be subject to BABA requirements.</a:t>
            </a:r>
          </a:p>
          <a:p>
            <a:pPr lvl="2"/>
            <a:r>
              <a:rPr lang="en-US" dirty="0"/>
              <a:t>Construction, alteration, maintenance, or repair.</a:t>
            </a:r>
          </a:p>
          <a:p>
            <a:pPr lvl="2"/>
            <a:r>
              <a:rPr lang="en-US" dirty="0"/>
              <a:t>Currently no funding threshold limitations.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3F2EB0-2709-4E84-9A97-AEFC1D30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0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A6A-3AB6-4EB2-82AF-D027E4A4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Waiver for DOI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A28-5077-42B6-AFAF-0656D1F7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164"/>
            <a:ext cx="11113827" cy="438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Department submitted a General Applicability Waiver for all DOI programs for 6 months. </a:t>
            </a:r>
          </a:p>
          <a:p>
            <a:pPr lvl="1"/>
            <a:r>
              <a:rPr lang="en-US" dirty="0"/>
              <a:t>OMB approved this waiver on July 13, 2022.</a:t>
            </a:r>
          </a:p>
          <a:p>
            <a:pPr lvl="1"/>
            <a:r>
              <a:rPr lang="en-US" dirty="0"/>
              <a:t>Waiver is in effect from July 13, 2022 – January 12, 2023.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Training Team Suggestion to Recipients: </a:t>
            </a:r>
          </a:p>
          <a:p>
            <a:pPr lvl="1"/>
            <a:r>
              <a:rPr lang="en-US" dirty="0"/>
              <a:t>Use the 6-month waiver period to prepare procurement processes to comply with BABA provisions and/or develop recipient-specific waiver request.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A75525-F7BC-4B5E-8067-336114BF14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5B1BF8-18E3-4096-B36F-09154AD5F898}"/>
              </a:ext>
            </a:extLst>
          </p:cNvPr>
          <p:cNvCxnSpPr/>
          <p:nvPr/>
        </p:nvCxnSpPr>
        <p:spPr>
          <a:xfrm>
            <a:off x="541176" y="3340359"/>
            <a:ext cx="112340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B3D25D-1F1D-4D84-A8FF-BEA8966A952F}"/>
              </a:ext>
            </a:extLst>
          </p:cNvPr>
          <p:cNvCxnSpPr/>
          <p:nvPr/>
        </p:nvCxnSpPr>
        <p:spPr>
          <a:xfrm>
            <a:off x="2009421" y="2996048"/>
            <a:ext cx="0" cy="6886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40BD8-08CB-4507-97D0-D93862CDF96C}"/>
              </a:ext>
            </a:extLst>
          </p:cNvPr>
          <p:cNvCxnSpPr/>
          <p:nvPr/>
        </p:nvCxnSpPr>
        <p:spPr>
          <a:xfrm>
            <a:off x="541176" y="2664178"/>
            <a:ext cx="0" cy="1230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686E-C46F-4817-86BC-A964B57B9A67}"/>
              </a:ext>
            </a:extLst>
          </p:cNvPr>
          <p:cNvCxnSpPr/>
          <p:nvPr/>
        </p:nvCxnSpPr>
        <p:spPr>
          <a:xfrm>
            <a:off x="3843866" y="2996048"/>
            <a:ext cx="0" cy="6886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A51E5F-F215-484B-A5C5-799E6283FDBF}"/>
              </a:ext>
            </a:extLst>
          </p:cNvPr>
          <p:cNvCxnSpPr/>
          <p:nvPr/>
        </p:nvCxnSpPr>
        <p:spPr>
          <a:xfrm>
            <a:off x="10311710" y="2719470"/>
            <a:ext cx="0" cy="1230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50DDE-1399-4669-92FD-4E1DA723104F}"/>
              </a:ext>
            </a:extLst>
          </p:cNvPr>
          <p:cNvCxnSpPr/>
          <p:nvPr/>
        </p:nvCxnSpPr>
        <p:spPr>
          <a:xfrm>
            <a:off x="6354954" y="2725114"/>
            <a:ext cx="0" cy="1230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42C4A-DE66-44FF-BA34-8C68B8A25280}"/>
              </a:ext>
            </a:extLst>
          </p:cNvPr>
          <p:cNvSpPr/>
          <p:nvPr/>
        </p:nvSpPr>
        <p:spPr>
          <a:xfrm>
            <a:off x="6371204" y="2833512"/>
            <a:ext cx="3924257" cy="5068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8286A-8F13-4EE8-895F-2F36412035B7}"/>
              </a:ext>
            </a:extLst>
          </p:cNvPr>
          <p:cNvSpPr txBox="1"/>
          <p:nvPr/>
        </p:nvSpPr>
        <p:spPr>
          <a:xfrm>
            <a:off x="22576" y="3912934"/>
            <a:ext cx="16714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15,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EAAAB-992D-4E5F-888E-B99A66027CB4}"/>
              </a:ext>
            </a:extLst>
          </p:cNvPr>
          <p:cNvSpPr txBox="1"/>
          <p:nvPr/>
        </p:nvSpPr>
        <p:spPr>
          <a:xfrm>
            <a:off x="3052264" y="3678569"/>
            <a:ext cx="16714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6,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F6139-FB40-4DF4-B3CF-03EB2BDACE47}"/>
              </a:ext>
            </a:extLst>
          </p:cNvPr>
          <p:cNvSpPr txBox="1"/>
          <p:nvPr/>
        </p:nvSpPr>
        <p:spPr>
          <a:xfrm>
            <a:off x="5670564" y="3961248"/>
            <a:ext cx="1368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13,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E18D7A-61E5-4345-AD4C-A0B074E52C32}"/>
              </a:ext>
            </a:extLst>
          </p:cNvPr>
          <p:cNvSpPr txBox="1"/>
          <p:nvPr/>
        </p:nvSpPr>
        <p:spPr>
          <a:xfrm>
            <a:off x="8866041" y="3934724"/>
            <a:ext cx="16714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12,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1A4CA-DF96-4637-9646-081A4BE25EA1}"/>
              </a:ext>
            </a:extLst>
          </p:cNvPr>
          <p:cNvSpPr txBox="1"/>
          <p:nvPr/>
        </p:nvSpPr>
        <p:spPr>
          <a:xfrm>
            <a:off x="271746" y="4713341"/>
            <a:ext cx="190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Investment &amp; Jobs Act (which includes Build America, Buy America Act) signed into law.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A00660-2D31-4358-BB11-E8D1D7E75B7E}"/>
              </a:ext>
            </a:extLst>
          </p:cNvPr>
          <p:cNvSpPr txBox="1"/>
          <p:nvPr/>
        </p:nvSpPr>
        <p:spPr>
          <a:xfrm>
            <a:off x="1479423" y="1390867"/>
            <a:ext cx="287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 during which BABA requirements are applicable but may not be included in eligible award terms &amp; conditions.  Awards may be amended to add such conditions.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7D61D-5A9F-421E-9629-2B9276B6EAEF}"/>
              </a:ext>
            </a:extLst>
          </p:cNvPr>
          <p:cNvSpPr txBox="1"/>
          <p:nvPr/>
        </p:nvSpPr>
        <p:spPr>
          <a:xfrm>
            <a:off x="6478095" y="1806366"/>
            <a:ext cx="371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 General Applicability Waiver approved by OMB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Temporarily suspends BABA domestic requirements for all applicable awards during this time period.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DOI/FWS programs or recipients to consider, develop, and submit additional BABA waiver requests.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EED44-36D1-4DF7-B157-5282D686350C}"/>
              </a:ext>
            </a:extLst>
          </p:cNvPr>
          <p:cNvSpPr txBox="1"/>
          <p:nvPr/>
        </p:nvSpPr>
        <p:spPr>
          <a:xfrm>
            <a:off x="2265389" y="5279997"/>
            <a:ext cx="233759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14,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BABA requirements applicable to all new awards &amp; amendments to add funds to existing awards involving infrastructure projects.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55D10-1063-4FAB-861C-8B5524B3DC9F}"/>
              </a:ext>
            </a:extLst>
          </p:cNvPr>
          <p:cNvSpPr txBox="1"/>
          <p:nvPr/>
        </p:nvSpPr>
        <p:spPr>
          <a:xfrm>
            <a:off x="4946203" y="4600896"/>
            <a:ext cx="218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FWS begins to add BABA terms &amp; conditions to all new awards and amendments to add funds to existing awards involving infrastructure projects.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F1830-A659-427E-BA89-06E59BA8D2C5}"/>
              </a:ext>
            </a:extLst>
          </p:cNvPr>
          <p:cNvSpPr txBox="1"/>
          <p:nvPr/>
        </p:nvSpPr>
        <p:spPr>
          <a:xfrm>
            <a:off x="8461944" y="5027921"/>
            <a:ext cx="331328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13, 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 General Applicability Waiver expires.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BABA requirements applicable to all awards &amp; amendments to add funds to existing awards involving infrastructure projects approved on or after May 14, 2022.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76A285-C180-4AEE-A4D3-34361E6B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Build America, Buy America (BABA) – DOI/FWS Implementation Timeline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DCEB2-36D4-4800-8F03-95930146789B}"/>
              </a:ext>
            </a:extLst>
          </p:cNvPr>
          <p:cNvCxnSpPr/>
          <p:nvPr/>
        </p:nvCxnSpPr>
        <p:spPr>
          <a:xfrm>
            <a:off x="10530920" y="3013154"/>
            <a:ext cx="0" cy="6886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D9EFFCE6-8C80-4919-A5E0-740650C09A69}"/>
              </a:ext>
            </a:extLst>
          </p:cNvPr>
          <p:cNvSpPr/>
          <p:nvPr/>
        </p:nvSpPr>
        <p:spPr>
          <a:xfrm>
            <a:off x="2576980" y="1678247"/>
            <a:ext cx="675372" cy="1812067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CA6061-05C0-42F4-9F32-6A9E09CB10A9}"/>
              </a:ext>
            </a:extLst>
          </p:cNvPr>
          <p:cNvCxnSpPr>
            <a:stCxn id="2" idx="0"/>
            <a:endCxn id="12" idx="2"/>
          </p:cNvCxnSpPr>
          <p:nvPr/>
        </p:nvCxnSpPr>
        <p:spPr>
          <a:xfrm flipH="1" flipV="1">
            <a:off x="858299" y="4205322"/>
            <a:ext cx="366836" cy="508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AFDE64-B91E-4E6B-8243-571C1FDF5BA2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2025676" y="3793067"/>
            <a:ext cx="1408512" cy="1486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6F25DC-A0EC-4935-AF98-57183EA4D99F}"/>
              </a:ext>
            </a:extLst>
          </p:cNvPr>
          <p:cNvCxnSpPr>
            <a:stCxn id="19" idx="0"/>
            <a:endCxn id="13" idx="2"/>
          </p:cNvCxnSpPr>
          <p:nvPr/>
        </p:nvCxnSpPr>
        <p:spPr>
          <a:xfrm flipH="1" flipV="1">
            <a:off x="3887987" y="3970957"/>
            <a:ext cx="2149494" cy="62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AB9509-BA31-4C11-9D5C-DC13657F6BFD}"/>
              </a:ext>
            </a:extLst>
          </p:cNvPr>
          <p:cNvCxnSpPr/>
          <p:nvPr/>
        </p:nvCxnSpPr>
        <p:spPr>
          <a:xfrm flipH="1">
            <a:off x="10311710" y="3793067"/>
            <a:ext cx="225777" cy="1193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790C3B8-AA09-41F9-81DF-A83A2B5BB736}"/>
              </a:ext>
            </a:extLst>
          </p:cNvPr>
          <p:cNvSpPr/>
          <p:nvPr/>
        </p:nvSpPr>
        <p:spPr>
          <a:xfrm>
            <a:off x="2025684" y="3361264"/>
            <a:ext cx="9749549" cy="2203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9BE3B5E-BA5D-44AF-AAE0-D2FC2EC3F6F1}"/>
              </a:ext>
            </a:extLst>
          </p:cNvPr>
          <p:cNvSpPr/>
          <p:nvPr/>
        </p:nvSpPr>
        <p:spPr>
          <a:xfrm>
            <a:off x="10855128" y="3388604"/>
            <a:ext cx="595898" cy="1526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7794-55DC-4B6C-9AF6-82599006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</a:t>
            </a:r>
            <a:r>
              <a:rPr lang="en-US" i="1" dirty="0"/>
              <a:t>Infrastructure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7C48-305D-491E-9500-E557C8D7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means, at a minimum, the structures, facilities, and equipment for, in the United States,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roads, highways, bridges;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public transportation;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dams, ports, harbors, and other maritime facilities;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intercity passenger and freight railroads;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freight and intermodal facilities;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airports;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water systems, including drinking water and </a:t>
            </a:r>
            <a:r>
              <a:rPr lang="en-US" sz="1900" dirty="0" err="1"/>
              <a:t>wasterwater</a:t>
            </a:r>
            <a:r>
              <a:rPr lang="en-US" sz="1900" dirty="0"/>
              <a:t> systems;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electrical transmission facilities &amp; systems;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utilities;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broadband infrastructure;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facilities that generate, transport, and distribute energy; and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buildings and real property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Vertical Scroll 3">
            <a:extLst>
              <a:ext uri="{FF2B5EF4-FFF2-40B4-BE49-F238E27FC236}">
                <a16:creationId xmlns:a16="http://schemas.microsoft.com/office/drawing/2014/main" id="{B710E3EA-2C21-4DC2-B6A4-5C54C69D50D6}"/>
              </a:ext>
            </a:extLst>
          </p:cNvPr>
          <p:cNvSpPr>
            <a:spLocks/>
          </p:cNvSpPr>
          <p:nvPr/>
        </p:nvSpPr>
        <p:spPr>
          <a:xfrm>
            <a:off x="10553444" y="5823261"/>
            <a:ext cx="15077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latin typeface="+mj-lt"/>
              </a:rPr>
              <a:t>Pub. Law</a:t>
            </a:r>
          </a:p>
          <a:p>
            <a:pPr algn="ctr"/>
            <a:r>
              <a:rPr lang="en-US" sz="1600" dirty="0">
                <a:latin typeface="+mj-lt"/>
              </a:rPr>
              <a:t>117-58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ADE86A-8EEB-4021-A780-E6F0BB9F5E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0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B111-4333-48D8-B4FF-413FD7AD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in “our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74F5-58D9-424B-8F83-0230D8850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Federal agencies should interpret “infrastructure” broadly (not illustratively).  Term encompasses public infrastructure projects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000" dirty="0"/>
              <a:t>Please consider whether the project:</a:t>
            </a:r>
          </a:p>
          <a:p>
            <a:r>
              <a:rPr lang="en-US" sz="2000" dirty="0"/>
              <a:t>Serves a public function?</a:t>
            </a:r>
          </a:p>
          <a:p>
            <a:r>
              <a:rPr lang="en-US" sz="2000" dirty="0"/>
              <a:t>Is publicly owned &amp; operated, privately operated on behalf of the                                              public, or is a place of public accommodation?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Or is the project privately owned and not open to the public?</a:t>
            </a:r>
          </a:p>
        </p:txBody>
      </p:sp>
      <p:pic>
        <p:nvPicPr>
          <p:cNvPr id="4" name="Picture 3" descr="A toy figure holding a heart&#10;&#10;Description automatically generated with low confidence">
            <a:extLst>
              <a:ext uri="{FF2B5EF4-FFF2-40B4-BE49-F238E27FC236}">
                <a16:creationId xmlns:a16="http://schemas.microsoft.com/office/drawing/2014/main" id="{5C163275-DC9B-4971-97D9-9D433209A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52" y="2821083"/>
            <a:ext cx="2970088" cy="2970088"/>
          </a:xfrm>
          <a:prstGeom prst="rect">
            <a:avLst/>
          </a:prstGeom>
        </p:spPr>
      </p:pic>
      <p:sp>
        <p:nvSpPr>
          <p:cNvPr id="5" name="Vertical Scroll 3">
            <a:extLst>
              <a:ext uri="{FF2B5EF4-FFF2-40B4-BE49-F238E27FC236}">
                <a16:creationId xmlns:a16="http://schemas.microsoft.com/office/drawing/2014/main" id="{166D9C61-8F4A-4210-831C-625F9B004128}"/>
              </a:ext>
            </a:extLst>
          </p:cNvPr>
          <p:cNvSpPr>
            <a:spLocks/>
          </p:cNvSpPr>
          <p:nvPr/>
        </p:nvSpPr>
        <p:spPr>
          <a:xfrm>
            <a:off x="10553444" y="5823261"/>
            <a:ext cx="15077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latin typeface="+mj-lt"/>
              </a:rPr>
              <a:t>M-22-11</a:t>
            </a:r>
          </a:p>
          <a:p>
            <a:pPr algn="ctr"/>
            <a:r>
              <a:rPr lang="en-US" sz="1600" dirty="0">
                <a:latin typeface="+mj-lt"/>
              </a:rPr>
              <a:t>Section II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1B154EA-B290-4E7A-A95C-AA2C37DF237F}"/>
              </a:ext>
            </a:extLst>
          </p:cNvPr>
          <p:cNvSpPr/>
          <p:nvPr/>
        </p:nvSpPr>
        <p:spPr>
          <a:xfrm>
            <a:off x="4723254" y="3203184"/>
            <a:ext cx="2003460" cy="8013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019D5-FF4C-4BE0-BF44-0C63039C7D05}"/>
              </a:ext>
            </a:extLst>
          </p:cNvPr>
          <p:cNvSpPr txBox="1"/>
          <p:nvPr/>
        </p:nvSpPr>
        <p:spPr>
          <a:xfrm>
            <a:off x="4923599" y="3342266"/>
            <a:ext cx="160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Greater indicator of infrastructure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1E51F5F-17F2-45A4-9ED6-50BA6FA83837}"/>
              </a:ext>
            </a:extLst>
          </p:cNvPr>
          <p:cNvSpPr/>
          <p:nvPr/>
        </p:nvSpPr>
        <p:spPr>
          <a:xfrm>
            <a:off x="4493190" y="5422569"/>
            <a:ext cx="2003460" cy="801384"/>
          </a:xfrm>
          <a:prstGeom prst="wedgeEllipseCallout">
            <a:avLst/>
          </a:prstGeom>
          <a:solidFill>
            <a:schemeClr val="accent1">
              <a:alpha val="67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07100-1CD1-452F-99DA-FCF03E202AB0}"/>
              </a:ext>
            </a:extLst>
          </p:cNvPr>
          <p:cNvSpPr txBox="1"/>
          <p:nvPr/>
        </p:nvSpPr>
        <p:spPr>
          <a:xfrm>
            <a:off x="4706086" y="5664299"/>
            <a:ext cx="160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Lesser indicator of infrastructure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E08EF88-3CBB-42A9-95D1-2BE0DFD47D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6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96F1-B97F-4979-9981-8F420396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in “our World”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3A73-D7D0-437A-BB6F-360C25E0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 of projects that may be Infrastructure.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Boat ramps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Fishing piers / platforms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Shooting ranges / platforms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Office buildings, education centers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Water control structures for hunting/wildlife viewing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Propagation facilities / Fish hatcheries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Docks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Dams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Marine </a:t>
            </a:r>
            <a:r>
              <a:rPr lang="en-US" sz="1800" dirty="0" err="1"/>
              <a:t>pumpout</a:t>
            </a:r>
            <a:r>
              <a:rPr lang="en-US" sz="1800" dirty="0"/>
              <a:t> stations (affixed)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Floating restrooms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Public restrooms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Parking areas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Roads</a:t>
            </a:r>
          </a:p>
        </p:txBody>
      </p:sp>
      <p:pic>
        <p:nvPicPr>
          <p:cNvPr id="5" name="Picture 4" descr="A body of water with a dock and grass by it&#10;&#10;Description automatically generated with low confidence">
            <a:extLst>
              <a:ext uri="{FF2B5EF4-FFF2-40B4-BE49-F238E27FC236}">
                <a16:creationId xmlns:a16="http://schemas.microsoft.com/office/drawing/2014/main" id="{D7419E45-3259-46D5-9E95-6BCA06A0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4" y="2845943"/>
            <a:ext cx="5027896" cy="377092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31B8563-4E40-42A1-9B2A-045F47445CD7}"/>
              </a:ext>
            </a:extLst>
          </p:cNvPr>
          <p:cNvSpPr/>
          <p:nvPr/>
        </p:nvSpPr>
        <p:spPr>
          <a:xfrm>
            <a:off x="8568853" y="899540"/>
            <a:ext cx="3140467" cy="1654139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D261A-27B5-490B-8984-F8630349A9BF}"/>
              </a:ext>
            </a:extLst>
          </p:cNvPr>
          <p:cNvSpPr txBox="1"/>
          <p:nvPr/>
        </p:nvSpPr>
        <p:spPr>
          <a:xfrm>
            <a:off x="8722760" y="1276350"/>
            <a:ext cx="2763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Is it serving a public purpose; publicly owned/operated; or a place of public accommodation?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3D3C3EB-37E1-4B30-8A6C-3E85E97AF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01" y="212026"/>
            <a:ext cx="820103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619231B25F5419E6567B81F294E7D" ma:contentTypeVersion="11" ma:contentTypeDescription="Create a new document." ma:contentTypeScope="" ma:versionID="b45a3680475faeb602bc4874a27f1f89">
  <xsd:schema xmlns:xsd="http://www.w3.org/2001/XMLSchema" xmlns:xs="http://www.w3.org/2001/XMLSchema" xmlns:p="http://schemas.microsoft.com/office/2006/metadata/properties" xmlns:ns2="949387c3-6f53-457b-84df-c7ef7f2e8cab" xmlns:ns3="9051457c-ceb4-4284-bbcd-a3791e536788" targetNamespace="http://schemas.microsoft.com/office/2006/metadata/properties" ma:root="true" ma:fieldsID="c8a1db61b4210be41cb0b1bfb9c34d7b" ns2:_="" ns3:_="">
    <xsd:import namespace="949387c3-6f53-457b-84df-c7ef7f2e8cab"/>
    <xsd:import namespace="9051457c-ceb4-4284-bbcd-a3791e5367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387c3-6f53-457b-84df-c7ef7f2e8c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1457c-ceb4-4284-bbcd-a3791e536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C4968-1D8C-4609-A80A-619EF77321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A24E6C-C184-45B2-85B0-6D06A552C8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39650-0025-4E78-B124-00C9FFF1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9387c3-6f53-457b-84df-c7ef7f2e8cab"/>
    <ds:schemaRef ds:uri="9051457c-ceb4-4284-bbcd-a3791e536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16541</TotalTime>
  <Words>1192</Words>
  <Application>Microsoft Office PowerPoint</Application>
  <PresentationFormat>Widescreen</PresentationFormat>
  <Paragraphs>153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Wingdings</vt:lpstr>
      <vt:lpstr>Wingdings 2</vt:lpstr>
      <vt:lpstr>Flow</vt:lpstr>
      <vt:lpstr>Office Theme</vt:lpstr>
      <vt:lpstr> August 17-18, 2022</vt:lpstr>
      <vt:lpstr>Background</vt:lpstr>
      <vt:lpstr>Who does BABA apply to? </vt:lpstr>
      <vt:lpstr>When do the BABA Requirements Begin?</vt:lpstr>
      <vt:lpstr>Temporary Waiver for DOI Awards</vt:lpstr>
      <vt:lpstr>Build America, Buy America (BABA) – DOI/FWS Implementation Timeline</vt:lpstr>
      <vt:lpstr>Define “Infrastructure”</vt:lpstr>
      <vt:lpstr>Infrastructure in “our World”</vt:lpstr>
      <vt:lpstr>Infrastructure in “our World” </vt:lpstr>
      <vt:lpstr>What types of costs are subject to BABA?</vt:lpstr>
      <vt:lpstr>New Terms &amp; Conditions for BABA</vt:lpstr>
      <vt:lpstr>BABA Waiver Criteria</vt:lpstr>
      <vt:lpstr>Waiver Submission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&amp; Sport Fish Restoration Program JTF Meeting December 8, 2020</dc:title>
  <dc:creator>Oster, Ryan A</dc:creator>
  <cp:lastModifiedBy>Oster, Ryan A</cp:lastModifiedBy>
  <cp:revision>305</cp:revision>
  <dcterms:created xsi:type="dcterms:W3CDTF">2020-12-03T21:46:08Z</dcterms:created>
  <dcterms:modified xsi:type="dcterms:W3CDTF">2022-08-17T22:26:34Z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0x010100661619231B25F5419E6567B81F294E7D</vt:lpwstr>
  </property>
</Properties>
</file>